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73" r:id="rId4"/>
    <p:sldId id="258" r:id="rId5"/>
    <p:sldId id="257" r:id="rId6"/>
    <p:sldId id="259" r:id="rId7"/>
    <p:sldId id="260" r:id="rId8"/>
    <p:sldId id="261" r:id="rId9"/>
    <p:sldId id="268" r:id="rId10"/>
    <p:sldId id="269" r:id="rId11"/>
    <p:sldId id="262" r:id="rId12"/>
    <p:sldId id="263" r:id="rId13"/>
    <p:sldId id="264" r:id="rId14"/>
    <p:sldId id="265" r:id="rId15"/>
    <p:sldId id="270" r:id="rId16"/>
    <p:sldId id="266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0498-238C-384A-A7B3-8C03635FB4FA}" type="datetime1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67788-8F51-1E40-9477-67A00A0A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0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1E555-051D-B740-8648-34A90655CC44}" type="datetime1">
              <a:rPr lang="en-US" smtClean="0"/>
              <a:t>10/20/13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24D2-39DC-494B-B3E2-3C825399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24D2-39DC-494B-B3E2-3C825399D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C24D2-39DC-494B-B3E2-3C825399D9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D55F-8BC9-AF41-85F5-355B783DCF3E}" type="datetime1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6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525-41C8-9945-8DE7-2BD97084A335}" type="datetime1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90BA-F7CB-6E4A-BC7B-6FB6D819A7CE}" type="datetime1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FCFD-9884-B848-9072-7DBFA05856DA}" type="datetime1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E774-ECAF-C644-97A4-B5422EA8F5BF}" type="datetime1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A33-C5CD-534D-89AD-B1C1C4CF1F2D}" type="datetime1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7B86-81AF-7C46-ABD7-77D251BC9E27}" type="datetime1">
              <a:rPr lang="en-US" smtClean="0"/>
              <a:t>10/20/13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DEA7-4518-7A44-925D-547DC39E5845}" type="datetime1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675A-3665-7148-AB8C-E8DF26090191}" type="datetime1">
              <a:rPr lang="en-US" smtClean="0"/>
              <a:t>10/20/13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D49A-5D03-1E45-8AC0-6AB832F3D976}" type="datetime1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AB8E-F214-F349-BD23-76297230144C}" type="datetime1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7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0CD-1E43-454E-946A-9F415C0F3C82}" type="datetime1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F17C-1409-7F45-9B5E-E4D2C869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.google.com/p/biocode-fim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biocode-fi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nsc.org/index.php?title=MIxS" TargetMode="External"/><Relationship Id="rId4" Type="http://schemas.openxmlformats.org/officeDocument/2006/relationships/hyperlink" Target="https://code.google.com/p/bc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s.tdwg.org/dwc/term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79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900" dirty="0" err="1"/>
              <a:t>b</a:t>
            </a:r>
            <a:r>
              <a:rPr lang="en-US" sz="4900" dirty="0" err="1" smtClean="0"/>
              <a:t>iocode-fims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validate, </a:t>
            </a:r>
            <a:r>
              <a:rPr lang="en-US" sz="2700" dirty="0" err="1" smtClean="0"/>
              <a:t>triplify</a:t>
            </a:r>
            <a:r>
              <a:rPr lang="en-US" sz="2700" dirty="0" smtClean="0"/>
              <a:t>, publish</a:t>
            </a:r>
            <a:br>
              <a:rPr lang="en-US" sz="2700" dirty="0" smtClean="0"/>
            </a:br>
            <a:r>
              <a:rPr lang="en-US" sz="2700" dirty="0" smtClean="0">
                <a:hlinkClick r:id="rId2"/>
              </a:rPr>
              <a:t>http://code.google.com/p/biocode-fims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5550"/>
            <a:ext cx="6400800" cy="17526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John Deck, UC Berkeley</a:t>
            </a:r>
          </a:p>
          <a:p>
            <a:r>
              <a:rPr lang="en-US" dirty="0" err="1" smtClean="0"/>
              <a:t>IndoPacific</a:t>
            </a:r>
            <a:r>
              <a:rPr lang="en-US" dirty="0" smtClean="0"/>
              <a:t> DB working group meeting</a:t>
            </a:r>
          </a:p>
          <a:p>
            <a:r>
              <a:rPr lang="en-US" dirty="0" err="1" smtClean="0"/>
              <a:t>NESCent</a:t>
            </a:r>
            <a:r>
              <a:rPr lang="en-US" dirty="0" smtClean="0"/>
              <a:t>  October,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1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out spreadsheet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994774"/>
            <a:ext cx="8369300" cy="270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00" y="1627427"/>
            <a:ext cx="4395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your spreadsheet as you normally would</a:t>
            </a:r>
          </a:p>
          <a:p>
            <a:r>
              <a:rPr lang="en-US" dirty="0" smtClean="0"/>
              <a:t>(Expandable to other formats)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5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Application</a:t>
            </a:r>
            <a:br>
              <a:rPr lang="en-US" dirty="0" smtClean="0"/>
            </a:br>
            <a:r>
              <a:rPr lang="en-US" dirty="0" smtClean="0"/>
              <a:t>Part 1: executing &amp; initializing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jdeck</a:t>
            </a:r>
            <a:r>
              <a:rPr lang="en-US" sz="2000" dirty="0" smtClean="0"/>
              <a:t>$ ./</a:t>
            </a:r>
            <a:r>
              <a:rPr lang="en-US" sz="2000" dirty="0" err="1" smtClean="0"/>
              <a:t>fims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-configuration </a:t>
            </a:r>
            <a:r>
              <a:rPr lang="en-US" sz="2000" dirty="0" err="1" smtClean="0"/>
              <a:t>sampledata</a:t>
            </a:r>
            <a:r>
              <a:rPr lang="en-US" sz="2000" dirty="0" smtClean="0"/>
              <a:t>/indoPacificConfiguration_v2.xml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-input </a:t>
            </a:r>
            <a:r>
              <a:rPr lang="en-US" sz="2000" dirty="0" err="1" smtClean="0"/>
              <a:t>sampledata</a:t>
            </a:r>
            <a:r>
              <a:rPr lang="en-US" sz="2000" dirty="0" smtClean="0"/>
              <a:t>/Apogon_indoPacificTemplate_v3.xlsx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-p DEMOH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</a:t>
            </a:r>
            <a:r>
              <a:rPr lang="en-US" sz="2000" dirty="0" err="1" smtClean="0"/>
              <a:t>triplify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–upload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Initializing ...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inputFilename</a:t>
            </a:r>
            <a:r>
              <a:rPr lang="en-US" sz="2000" dirty="0" smtClean="0"/>
              <a:t> = </a:t>
            </a:r>
            <a:r>
              <a:rPr lang="en-US" sz="2000" dirty="0" err="1" smtClean="0"/>
              <a:t>sampledata</a:t>
            </a:r>
            <a:r>
              <a:rPr lang="en-US" sz="2000" dirty="0" smtClean="0"/>
              <a:t>/Apogon_indoPacificTemplate_v3.xlsx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configFilename</a:t>
            </a:r>
            <a:r>
              <a:rPr lang="en-US" sz="2000" dirty="0" smtClean="0"/>
              <a:t> = </a:t>
            </a:r>
            <a:r>
              <a:rPr lang="en-US" sz="2000" dirty="0" err="1" smtClean="0"/>
              <a:t>sampledata</a:t>
            </a:r>
            <a:r>
              <a:rPr lang="en-US" sz="2000" dirty="0" smtClean="0"/>
              <a:t>/indoPacificConfiguration_v2.xml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Application</a:t>
            </a:r>
            <a:br>
              <a:rPr lang="en-US" dirty="0" smtClean="0"/>
            </a:br>
            <a:r>
              <a:rPr lang="en-US" dirty="0" smtClean="0"/>
              <a:t>Part 2: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Validate ...</a:t>
            </a:r>
          </a:p>
          <a:p>
            <a:pPr marL="0" indent="0">
              <a:buNone/>
            </a:pPr>
            <a:r>
              <a:rPr lang="en-US" dirty="0" smtClean="0"/>
              <a:t>		running rule </a:t>
            </a:r>
            <a:r>
              <a:rPr lang="en-US" dirty="0" err="1" smtClean="0"/>
              <a:t>uniqueValue</a:t>
            </a:r>
            <a:r>
              <a:rPr lang="en-US" dirty="0" smtClean="0"/>
              <a:t> for </a:t>
            </a:r>
            <a:r>
              <a:rPr lang="en-US" dirty="0" err="1" smtClean="0"/>
              <a:t>materialSampleID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running rule </a:t>
            </a:r>
            <a:r>
              <a:rPr lang="en-US" dirty="0" err="1" smtClean="0"/>
              <a:t>RequiredColumns</a:t>
            </a:r>
            <a:r>
              <a:rPr lang="en-US" dirty="0" smtClean="0"/>
              <a:t> for </a:t>
            </a:r>
            <a:r>
              <a:rPr lang="en-US" dirty="0" err="1" smtClean="0"/>
              <a:t>RequiredColumns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running rule </a:t>
            </a:r>
            <a:r>
              <a:rPr lang="en-US" dirty="0" err="1" smtClean="0"/>
              <a:t>duplicateColumnNames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running rule </a:t>
            </a:r>
            <a:r>
              <a:rPr lang="en-US" dirty="0" err="1" smtClean="0"/>
              <a:t>checkInXMLFields</a:t>
            </a:r>
            <a:r>
              <a:rPr lang="en-US" dirty="0" smtClean="0"/>
              <a:t> for country</a:t>
            </a:r>
          </a:p>
          <a:p>
            <a:pPr marL="0" indent="0">
              <a:buNone/>
            </a:pPr>
            <a:r>
              <a:rPr lang="en-US" dirty="0" smtClean="0"/>
              <a:t>		running rule </a:t>
            </a:r>
            <a:r>
              <a:rPr lang="en-US" dirty="0" err="1" smtClean="0"/>
              <a:t>checkInXMLFields</a:t>
            </a:r>
            <a:r>
              <a:rPr lang="en-US" dirty="0" smtClean="0"/>
              <a:t> for </a:t>
            </a:r>
            <a:r>
              <a:rPr lang="en-US" dirty="0" err="1" smtClean="0"/>
              <a:t>basisOfID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running rule </a:t>
            </a:r>
            <a:r>
              <a:rPr lang="en-US" dirty="0" err="1" smtClean="0"/>
              <a:t>checkInXMLFields</a:t>
            </a:r>
            <a:r>
              <a:rPr lang="en-US" dirty="0" smtClean="0"/>
              <a:t> for preservative</a:t>
            </a:r>
          </a:p>
          <a:p>
            <a:pPr marL="0" indent="0">
              <a:buNone/>
            </a:pPr>
            <a:r>
              <a:rPr lang="en-US" dirty="0" smtClean="0"/>
              <a:t>		running rule </a:t>
            </a:r>
            <a:r>
              <a:rPr lang="en-US" dirty="0" err="1" smtClean="0"/>
              <a:t>checkInXMLFields</a:t>
            </a:r>
            <a:r>
              <a:rPr lang="en-US" dirty="0" smtClean="0"/>
              <a:t> for habitat</a:t>
            </a:r>
          </a:p>
          <a:p>
            <a:pPr marL="0" indent="0">
              <a:buNone/>
            </a:pPr>
            <a:r>
              <a:rPr lang="en-US" dirty="0" smtClean="0"/>
              <a:t>		running rule </a:t>
            </a:r>
            <a:r>
              <a:rPr lang="en-US" dirty="0" err="1" smtClean="0"/>
              <a:t>checkInXMLFields</a:t>
            </a:r>
            <a:r>
              <a:rPr lang="en-US" dirty="0" smtClean="0"/>
              <a:t> for biome</a:t>
            </a:r>
          </a:p>
          <a:p>
            <a:pPr marL="0" indent="0">
              <a:buNone/>
            </a:pPr>
            <a:r>
              <a:rPr lang="en-US" dirty="0" smtClean="0"/>
              <a:t>		running rule </a:t>
            </a:r>
            <a:r>
              <a:rPr lang="en-US" dirty="0" err="1" smtClean="0"/>
              <a:t>checkInXMLFields</a:t>
            </a:r>
            <a:r>
              <a:rPr lang="en-US" dirty="0" smtClean="0"/>
              <a:t> for </a:t>
            </a:r>
            <a:r>
              <a:rPr lang="en-US" dirty="0" err="1" smtClean="0"/>
              <a:t>ownerInstitutionCode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Samples worksheet results</a:t>
            </a:r>
          </a:p>
          <a:p>
            <a:pPr marL="0" indent="0">
              <a:buNone/>
            </a:pPr>
            <a:r>
              <a:rPr lang="en-US" dirty="0" smtClean="0"/>
              <a:t>		Warning: "UQ- </a:t>
            </a:r>
            <a:r>
              <a:rPr lang="en-US" dirty="0" err="1" smtClean="0"/>
              <a:t>Riginos</a:t>
            </a:r>
            <a:r>
              <a:rPr lang="en-US" dirty="0" smtClean="0"/>
              <a:t>" not an approved </a:t>
            </a:r>
            <a:r>
              <a:rPr lang="en-US" dirty="0" err="1" smtClean="0"/>
              <a:t>ownerInstitutionCode</a:t>
            </a:r>
            <a:r>
              <a:rPr lang="en-US" dirty="0" smtClean="0"/>
              <a:t>, see list …</a:t>
            </a:r>
          </a:p>
          <a:p>
            <a:pPr marL="0" indent="0">
              <a:buNone/>
            </a:pPr>
            <a:r>
              <a:rPr lang="en-US" dirty="0" smtClean="0"/>
              <a:t>		Warning: "95% </a:t>
            </a:r>
            <a:r>
              <a:rPr lang="en-US" dirty="0" err="1" smtClean="0"/>
              <a:t>EtOH</a:t>
            </a:r>
            <a:r>
              <a:rPr lang="en-US" dirty="0" smtClean="0"/>
              <a:t> then frozen" not an approved preservative, see list …</a:t>
            </a:r>
          </a:p>
          <a:p>
            <a:pPr marL="0" indent="0">
              <a:buNone/>
            </a:pPr>
            <a:r>
              <a:rPr lang="en-US" dirty="0" smtClean="0"/>
              <a:t>		Warning: "DMSO then frozen" not an approved preservative, see list …</a:t>
            </a:r>
          </a:p>
          <a:p>
            <a:pPr marL="0" indent="0">
              <a:buNone/>
            </a:pPr>
            <a:r>
              <a:rPr lang="en-US" dirty="0" smtClean="0"/>
              <a:t>	Warnings found on Samples worksheet.  Must fix to continue.</a:t>
            </a:r>
          </a:p>
          <a:p>
            <a:pPr marL="0" indent="0">
              <a:buNone/>
            </a:pPr>
            <a:r>
              <a:rPr lang="en-US" dirty="0" smtClean="0"/>
              <a:t>If you wish to continue loading with warnings, enter 'Y':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Application</a:t>
            </a:r>
            <a:br>
              <a:rPr lang="en-US" dirty="0" smtClean="0"/>
            </a:br>
            <a:r>
              <a:rPr lang="en-US" dirty="0" smtClean="0"/>
              <a:t>Part 3: converting to RDF 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Converting to RDF Triples ...</a:t>
            </a:r>
          </a:p>
          <a:p>
            <a:pPr marL="0" indent="0">
              <a:buNone/>
            </a:pPr>
            <a:r>
              <a:rPr lang="en-US" sz="2000" dirty="0" smtClean="0"/>
              <a:t>	triple output file = </a:t>
            </a:r>
            <a:r>
              <a:rPr lang="en-US" sz="2000" dirty="0" err="1" smtClean="0"/>
              <a:t>tripleOutput</a:t>
            </a:r>
            <a:r>
              <a:rPr lang="en-US" sz="2000" dirty="0" smtClean="0"/>
              <a:t>/</a:t>
            </a:r>
            <a:r>
              <a:rPr lang="en-US" sz="2000" dirty="0" err="1" smtClean="0"/>
              <a:t>DEMOH_output.ttl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sparql</a:t>
            </a:r>
            <a:r>
              <a:rPr lang="en-US" sz="2000" dirty="0" smtClean="0"/>
              <a:t> update file = </a:t>
            </a:r>
            <a:r>
              <a:rPr lang="en-US" sz="2000" dirty="0" err="1" smtClean="0"/>
              <a:t>tripleOutput</a:t>
            </a:r>
            <a:r>
              <a:rPr lang="en-US" sz="2000" dirty="0" smtClean="0"/>
              <a:t>/DEMOH_output.n3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Application</a:t>
            </a:r>
            <a:br>
              <a:rPr lang="en-US" dirty="0" smtClean="0"/>
            </a:br>
            <a:r>
              <a:rPr lang="en-US" dirty="0" smtClean="0"/>
              <a:t>Part 4: uploading to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Uploading to FIMS ...</a:t>
            </a:r>
          </a:p>
          <a:p>
            <a:pPr marL="0" indent="0">
              <a:buNone/>
            </a:pPr>
            <a:r>
              <a:rPr lang="en-US" sz="2200" dirty="0" smtClean="0"/>
              <a:t>	target = http://biscicol.org:3030/ds</a:t>
            </a:r>
          </a:p>
          <a:p>
            <a:pPr marL="0" indent="0">
              <a:buNone/>
            </a:pPr>
            <a:r>
              <a:rPr lang="en-US" sz="2200" dirty="0" smtClean="0"/>
              <a:t>	graph =  urn:uuid:f6eacc34-80e4-4775-816d-baa37afc5ff4</a:t>
            </a:r>
          </a:p>
          <a:p>
            <a:pPr marL="0" indent="0">
              <a:buNone/>
            </a:pPr>
            <a:r>
              <a:rPr lang="en-US" sz="2200" dirty="0" smtClean="0"/>
              <a:t>	query = http://biscicol.org:3030/ds/</a:t>
            </a:r>
            <a:r>
              <a:rPr lang="en-US" sz="2200" dirty="0" err="1" smtClean="0"/>
              <a:t>query?query</a:t>
            </a:r>
            <a:r>
              <a:rPr lang="en-US" sz="2200" dirty="0" smtClean="0"/>
              <a:t>=select+*+%7Bgraph+%3Curn%3Auuid%3Af6eacc34-80e4-4775-816d-baa37afc5ff4%3E++%7B%3Fs+%3Fp+%3Fo%7D%7D&amp;output=</a:t>
            </a:r>
            <a:r>
              <a:rPr lang="en-US" sz="2200" dirty="0" err="1" smtClean="0"/>
              <a:t>text&amp;stylesheet</a:t>
            </a:r>
            <a:r>
              <a:rPr lang="en-US" sz="2200" dirty="0" smtClean="0"/>
              <a:t>=%2Fxml-to-html.xsl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1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2" y="0"/>
            <a:ext cx="8873285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Process for creating globally unique, persistent, resolvable identifiers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35300" y="6330670"/>
            <a:ext cx="2895600" cy="365125"/>
          </a:xfrm>
        </p:spPr>
        <p:txBody>
          <a:bodyPr/>
          <a:lstStyle/>
          <a:p>
            <a:r>
              <a:rPr lang="en-US" dirty="0" err="1" smtClean="0"/>
              <a:t>biocode-fims</a:t>
            </a:r>
            <a:r>
              <a:rPr lang="en-US" dirty="0" smtClean="0"/>
              <a:t>: validate, </a:t>
            </a:r>
            <a:r>
              <a:rPr lang="en-US" dirty="0" err="1" smtClean="0"/>
              <a:t>triplify</a:t>
            </a:r>
            <a:r>
              <a:rPr lang="en-US" dirty="0" smtClean="0"/>
              <a:t>, publish 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1633" y="1099855"/>
            <a:ext cx="5029508" cy="1469789"/>
            <a:chOff x="469530" y="1417638"/>
            <a:chExt cx="5029508" cy="1469789"/>
          </a:xfrm>
        </p:grpSpPr>
        <p:sp>
          <p:nvSpPr>
            <p:cNvPr id="31" name="Rectangle 30"/>
            <p:cNvSpPr/>
            <p:nvPr/>
          </p:nvSpPr>
          <p:spPr>
            <a:xfrm>
              <a:off x="469530" y="1417638"/>
              <a:ext cx="5029508" cy="14697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1207" y="1417638"/>
              <a:ext cx="29489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</a:rPr>
                <a:t>Expedition:</a:t>
              </a:r>
              <a:r>
                <a:rPr lang="en-US" dirty="0" smtClean="0">
                  <a:solidFill>
                    <a:srgbClr val="FFFFFF"/>
                  </a:solidFill>
                </a:rPr>
                <a:t> </a:t>
              </a:r>
              <a:r>
                <a:rPr lang="en-US" dirty="0" err="1" smtClean="0">
                  <a:solidFill>
                    <a:srgbClr val="FFFFFF"/>
                  </a:solidFill>
                </a:rPr>
                <a:t>IndoPacific</a:t>
              </a:r>
              <a:r>
                <a:rPr lang="en-US" dirty="0" smtClean="0">
                  <a:solidFill>
                    <a:srgbClr val="FFFFFF"/>
                  </a:solidFill>
                </a:rPr>
                <a:t> 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23609" y="2160009"/>
              <a:ext cx="1083607" cy="5424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Specimen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3953" y="2160009"/>
              <a:ext cx="1083607" cy="5424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Identification</a:t>
              </a:r>
              <a:endParaRPr 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707" y="1968269"/>
              <a:ext cx="90737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Defines </a:t>
              </a:r>
            </a:p>
            <a:p>
              <a:r>
                <a:rPr lang="en-US" sz="1400" dirty="0" smtClean="0">
                  <a:solidFill>
                    <a:srgbClr val="FFFFFF"/>
                  </a:solidFill>
                </a:rPr>
                <a:t>Common</a:t>
              </a:r>
            </a:p>
            <a:p>
              <a:r>
                <a:rPr lang="en-US" sz="1400" dirty="0" smtClean="0">
                  <a:solidFill>
                    <a:srgbClr val="FFFFFF"/>
                  </a:solidFill>
                </a:rPr>
                <a:t>Concepts: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10747" y="2160009"/>
              <a:ext cx="1083606" cy="5469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Event</a:t>
              </a:r>
              <a:endParaRPr lang="en-US" sz="1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8765" y="2901554"/>
            <a:ext cx="5892801" cy="2295572"/>
            <a:chOff x="2581539" y="3915513"/>
            <a:chExt cx="5892801" cy="2295572"/>
          </a:xfrm>
        </p:grpSpPr>
        <p:grpSp>
          <p:nvGrpSpPr>
            <p:cNvPr id="50" name="Group 49"/>
            <p:cNvGrpSpPr/>
            <p:nvPr/>
          </p:nvGrpSpPr>
          <p:grpSpPr>
            <a:xfrm>
              <a:off x="2581539" y="3915513"/>
              <a:ext cx="5892801" cy="2295572"/>
              <a:chOff x="368299" y="3508328"/>
              <a:chExt cx="5892801" cy="229557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68299" y="3508328"/>
                <a:ext cx="5892801" cy="22955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60840" y="4386620"/>
                <a:ext cx="1083606" cy="54108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ark:/21547/A2</a:t>
                </a:r>
                <a:endParaRPr lang="en-US" sz="14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09099" y="5056221"/>
                <a:ext cx="1083607" cy="5469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Event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68300" y="3508328"/>
                <a:ext cx="30138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</a:rPr>
                  <a:t>Project: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Fishes of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Moorea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09100" y="4386620"/>
                <a:ext cx="1083607" cy="54247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Specimen</a:t>
                </a:r>
                <a:endParaRPr lang="en-US" sz="14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60839" y="5080109"/>
                <a:ext cx="1083606" cy="54108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ark:/21547/B2</a:t>
                </a:r>
                <a:endParaRPr lang="en-US" sz="1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76228" y="4386620"/>
                <a:ext cx="2345326" cy="1169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  <a:r>
                  <a:rPr lang="en-US" sz="1400" dirty="0" smtClean="0"/>
                  <a:t>rk:/21547/A2_mooreafish1</a:t>
                </a:r>
              </a:p>
              <a:p>
                <a:r>
                  <a:rPr lang="en-US" sz="1400" dirty="0"/>
                  <a:t>a</a:t>
                </a:r>
                <a:r>
                  <a:rPr lang="en-US" sz="1400" dirty="0" smtClean="0"/>
                  <a:t>rk:/21547/A2_mooreafish2</a:t>
                </a:r>
              </a:p>
              <a:p>
                <a:r>
                  <a:rPr lang="en-US" sz="1400" dirty="0"/>
                  <a:t>a</a:t>
                </a:r>
                <a:r>
                  <a:rPr lang="en-US" sz="1400" dirty="0" smtClean="0"/>
                  <a:t>rk:/21547/A2_mooreafish3</a:t>
                </a:r>
              </a:p>
              <a:p>
                <a:r>
                  <a:rPr lang="en-US" sz="1400" dirty="0"/>
                  <a:t>a</a:t>
                </a:r>
                <a:r>
                  <a:rPr lang="en-US" sz="1400" dirty="0" smtClean="0"/>
                  <a:t>rk:/21547/A2_mooreafish4</a:t>
                </a:r>
              </a:p>
              <a:p>
                <a:r>
                  <a:rPr lang="en-US" sz="1400" dirty="0"/>
                  <a:t>a</a:t>
                </a:r>
                <a:r>
                  <a:rPr lang="en-US" sz="1400" dirty="0" smtClean="0"/>
                  <a:t>rk:/21547/A2_mooreafish5</a:t>
                </a:r>
                <a:endParaRPr lang="en-US" sz="14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9099" y="4010557"/>
                <a:ext cx="907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Concepts: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60840" y="4011697"/>
                <a:ext cx="1004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BCID roots: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54079" y="4031548"/>
                <a:ext cx="652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BCIDs: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4" name="Straight Arrow Connector 53"/>
            <p:cNvCxnSpPr>
              <a:stCxn id="34" idx="3"/>
              <a:endCxn id="18" idx="1"/>
            </p:cNvCxnSpPr>
            <p:nvPr/>
          </p:nvCxnSpPr>
          <p:spPr>
            <a:xfrm flipV="1">
              <a:off x="3805947" y="5064350"/>
              <a:ext cx="468133" cy="6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3836196" y="5721614"/>
              <a:ext cx="468133" cy="6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357686" y="5076957"/>
              <a:ext cx="431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56810" y="3034728"/>
            <a:ext cx="23647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“create project” </a:t>
            </a:r>
          </a:p>
          <a:p>
            <a:r>
              <a:rPr lang="en-US" dirty="0" smtClean="0"/>
              <a:t>script for each</a:t>
            </a:r>
          </a:p>
          <a:p>
            <a:r>
              <a:rPr lang="en-US" dirty="0" smtClean="0"/>
              <a:t>project instance makes </a:t>
            </a:r>
          </a:p>
          <a:p>
            <a:r>
              <a:rPr lang="en-US" dirty="0" smtClean="0"/>
              <a:t>a unique identifier root </a:t>
            </a:r>
          </a:p>
          <a:p>
            <a:r>
              <a:rPr lang="en-US" dirty="0"/>
              <a:t>f</a:t>
            </a:r>
            <a:r>
              <a:rPr lang="en-US" dirty="0" smtClean="0"/>
              <a:t>or every concept </a:t>
            </a:r>
          </a:p>
          <a:p>
            <a:r>
              <a:rPr lang="en-US" dirty="0"/>
              <a:t>d</a:t>
            </a:r>
            <a:r>
              <a:rPr lang="en-US" dirty="0" smtClean="0"/>
              <a:t>efined by the </a:t>
            </a:r>
          </a:p>
          <a:p>
            <a:r>
              <a:rPr lang="en-US" dirty="0" smtClean="0"/>
              <a:t>expedition.</a:t>
            </a:r>
            <a:endParaRPr lang="en-US" dirty="0"/>
          </a:p>
        </p:txBody>
      </p:sp>
      <p:cxnSp>
        <p:nvCxnSpPr>
          <p:cNvPr id="62" name="Elbow Connector 61"/>
          <p:cNvCxnSpPr>
            <a:stCxn id="31" idx="3"/>
            <a:endCxn id="44" idx="0"/>
          </p:cNvCxnSpPr>
          <p:nvPr/>
        </p:nvCxnSpPr>
        <p:spPr>
          <a:xfrm>
            <a:off x="5231141" y="1834750"/>
            <a:ext cx="624025" cy="10668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55166" y="183475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expedition composed of </a:t>
            </a:r>
          </a:p>
          <a:p>
            <a:r>
              <a:rPr lang="en-US" dirty="0"/>
              <a:t>m</a:t>
            </a:r>
            <a:r>
              <a:rPr lang="en-US" dirty="0" smtClean="0"/>
              <a:t>ultiple projects.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908764" y="5727700"/>
            <a:ext cx="3207929" cy="602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California Digital Library </a:t>
            </a:r>
          </a:p>
          <a:p>
            <a:pPr algn="ctr"/>
            <a:r>
              <a:rPr lang="en-US" dirty="0" smtClean="0"/>
              <a:t>http://n2t.net/</a:t>
            </a:r>
            <a:endParaRPr lang="en-US" dirty="0"/>
          </a:p>
        </p:txBody>
      </p:sp>
      <p:cxnSp>
        <p:nvCxnSpPr>
          <p:cNvPr id="66" name="Elbow Connector 65"/>
          <p:cNvCxnSpPr>
            <a:stCxn id="40" idx="2"/>
            <a:endCxn id="64" idx="3"/>
          </p:cNvCxnSpPr>
          <p:nvPr/>
        </p:nvCxnSpPr>
        <p:spPr>
          <a:xfrm rot="5400000">
            <a:off x="6163131" y="4902959"/>
            <a:ext cx="1079788" cy="1172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Double Brace 68"/>
          <p:cNvSpPr/>
          <p:nvPr/>
        </p:nvSpPr>
        <p:spPr>
          <a:xfrm>
            <a:off x="0" y="2865445"/>
            <a:ext cx="2908764" cy="2425075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8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Production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Begin accepting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Integration with mobile devices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0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a persistent identifier scheme for genomic biodiversity studies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78139"/>
              </p:ext>
            </p:extLst>
          </p:nvPr>
        </p:nvGraphicFramePr>
        <p:xfrm>
          <a:off x="1680272" y="1845254"/>
          <a:ext cx="5279327" cy="317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167"/>
                <a:gridCol w="2182160"/>
              </a:tblGrid>
              <a:tr h="309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159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expeditions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hundred</a:t>
                      </a:r>
                    </a:p>
                  </a:txBody>
                  <a:tcPr/>
                </a:tc>
              </a:tr>
              <a:tr h="533616">
                <a:tc>
                  <a:txBody>
                    <a:bodyPr/>
                    <a:lstStyle/>
                    <a:p>
                      <a:r>
                        <a:rPr lang="en-US" dirty="0" smtClean="0"/>
                        <a:t># concepts per expedition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</a:t>
                      </a:r>
                    </a:p>
                  </a:txBody>
                  <a:tcPr/>
                </a:tc>
              </a:tr>
              <a:tr h="533616">
                <a:tc>
                  <a:txBody>
                    <a:bodyPr/>
                    <a:lstStyle/>
                    <a:p>
                      <a:r>
                        <a:rPr lang="en-US" dirty="0" smtClean="0"/>
                        <a:t># projects w/in</a:t>
                      </a:r>
                      <a:r>
                        <a:rPr lang="en-US" baseline="0" dirty="0" smtClean="0"/>
                        <a:t> each expedition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hundred</a:t>
                      </a:r>
                      <a:endParaRPr lang="en-US" dirty="0"/>
                    </a:p>
                  </a:txBody>
                  <a:tcPr/>
                </a:tc>
              </a:tr>
              <a:tr h="533616">
                <a:tc>
                  <a:txBody>
                    <a:bodyPr/>
                    <a:lstStyle/>
                    <a:p>
                      <a:r>
                        <a:rPr lang="en-US" dirty="0" smtClean="0"/>
                        <a:t># records</a:t>
                      </a:r>
                      <a:r>
                        <a:rPr lang="en-US" baseline="0" dirty="0" smtClean="0"/>
                        <a:t> for each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 thousand</a:t>
                      </a:r>
                      <a:endParaRPr lang="en-US" dirty="0"/>
                    </a:p>
                  </a:txBody>
                  <a:tcPr/>
                </a:tc>
              </a:tr>
              <a:tr h="30915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identifiers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billion</a:t>
                      </a:r>
                      <a:endParaRPr lang="en-US" dirty="0"/>
                    </a:p>
                  </a:txBody>
                  <a:tcPr/>
                </a:tc>
              </a:tr>
              <a:tr h="309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8700" y="5314572"/>
            <a:ext cx="625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Assuming collective effort across many taxa, global coordination, </a:t>
            </a:r>
          </a:p>
          <a:p>
            <a:r>
              <a:rPr lang="en-US" dirty="0" smtClean="0"/>
              <a:t>and streamlined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Currently a </a:t>
            </a:r>
            <a:r>
              <a:rPr lang="en-US" dirty="0" err="1" smtClean="0"/>
              <a:t>google</a:t>
            </a:r>
            <a:r>
              <a:rPr lang="en-US" dirty="0" smtClean="0"/>
              <a:t> code project at </a:t>
            </a:r>
            <a:r>
              <a:rPr lang="en-US" dirty="0" smtClean="0">
                <a:hlinkClick r:id="rId2"/>
              </a:rPr>
              <a:t>http://code.google.com/p/biocode-fims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command-line application, that validates, </a:t>
            </a:r>
            <a:r>
              <a:rPr lang="en-US" dirty="0" err="1" smtClean="0"/>
              <a:t>triplifies</a:t>
            </a:r>
            <a:r>
              <a:rPr lang="en-US" dirty="0" smtClean="0"/>
              <a:t>, and loads data to a demonstration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Still in development, expect the following features by December, 2013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 web-interface</a:t>
            </a:r>
          </a:p>
          <a:p>
            <a:pPr lvl="1"/>
            <a:r>
              <a:rPr lang="en-US" dirty="0" smtClean="0"/>
              <a:t>Live database</a:t>
            </a:r>
          </a:p>
          <a:p>
            <a:pPr lvl="1"/>
            <a:r>
              <a:rPr lang="en-US" dirty="0" smtClean="0"/>
              <a:t>Users able to begin publishing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63178" y="6362983"/>
            <a:ext cx="6019800" cy="365125"/>
          </a:xfrm>
        </p:spPr>
        <p:txBody>
          <a:bodyPr/>
          <a:lstStyle/>
          <a:p>
            <a:r>
              <a:rPr lang="en-US" dirty="0" err="1" smtClean="0"/>
              <a:t>biocode-fims</a:t>
            </a:r>
            <a:r>
              <a:rPr lang="en-US" dirty="0" smtClean="0"/>
              <a:t>: validate, </a:t>
            </a:r>
            <a:r>
              <a:rPr lang="en-US" dirty="0" err="1" smtClean="0"/>
              <a:t>triplify</a:t>
            </a:r>
            <a:r>
              <a:rPr lang="en-US" dirty="0" smtClean="0"/>
              <a:t>, publish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6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Darwin Core (</a:t>
            </a:r>
            <a:r>
              <a:rPr lang="en-US" dirty="0" smtClean="0">
                <a:hlinkClick r:id="rId2"/>
              </a:rPr>
              <a:t>http://rs.tdwg.org/dwc/terms/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biodiversity properties, geospatial </a:t>
            </a:r>
          </a:p>
          <a:p>
            <a:pPr marL="0" indent="0">
              <a:buNone/>
            </a:pPr>
            <a:r>
              <a:rPr lang="en-US" dirty="0" err="1" smtClean="0"/>
              <a:t>MIxS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http://gensc.org/index.php?title=MIxS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  	minimum information standards for any type of sequence</a:t>
            </a:r>
          </a:p>
          <a:p>
            <a:pPr marL="0" indent="0">
              <a:buNone/>
            </a:pPr>
            <a:r>
              <a:rPr lang="en-US" dirty="0" smtClean="0"/>
              <a:t>Biological Collections Ontology (</a:t>
            </a:r>
            <a:r>
              <a:rPr lang="en-US" dirty="0" smtClean="0">
                <a:hlinkClick r:id="rId4"/>
              </a:rPr>
              <a:t>https://code.google.com/p/bco/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Built on basic formal ontology (BFO), integration with ontology for biomedical investigation and </a:t>
            </a:r>
            <a:r>
              <a:rPr lang="en-US" dirty="0" err="1" smtClean="0"/>
              <a:t>darwin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4364" y="1904915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Spreadsheet (from template)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3933" y="1917126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BCID Keys by project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364" y="2906216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9672" y="2912084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Triplify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14747" y="1917126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 (XML)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3933" y="2912084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9439" y="5097853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Graph-based Query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4747" y="5097378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2965" y="1904915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etup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2965" y="2942374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submission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8040" y="5097378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19008" y="5084217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 spreadsheet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94364" y="4038514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preadsheets become graphs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14747" y="4040889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versions with identifiers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8040" y="4040889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9008" y="4027728"/>
            <a:ext cx="1697517" cy="7692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Union graphs to form a 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67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915" y="2058598"/>
            <a:ext cx="4994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Specify a configuration file </a:t>
            </a:r>
          </a:p>
          <a:p>
            <a:endParaRPr lang="en-US" sz="3200" dirty="0" smtClean="0"/>
          </a:p>
          <a:p>
            <a:r>
              <a:rPr lang="en-US" sz="3200" dirty="0" smtClean="0"/>
              <a:t>Specify a spreadsheet</a:t>
            </a:r>
          </a:p>
          <a:p>
            <a:endParaRPr lang="en-US" sz="3200" dirty="0" smtClean="0"/>
          </a:p>
          <a:p>
            <a:r>
              <a:rPr lang="en-US" sz="3200" dirty="0" smtClean="0"/>
              <a:t>Specify a project code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1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File Components </a:t>
            </a:r>
            <a:br>
              <a:rPr lang="en-US" dirty="0" smtClean="0"/>
            </a:br>
            <a:r>
              <a:rPr lang="en-US" dirty="0" smtClean="0"/>
              <a:t>Part 1: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&lt;metadata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doi</a:t>
            </a:r>
            <a:r>
              <a:rPr lang="en-US" dirty="0" smtClean="0"/>
              <a:t>="a </a:t>
            </a:r>
            <a:r>
              <a:rPr lang="en-US" dirty="0" err="1" smtClean="0"/>
              <a:t>doi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shortname</a:t>
            </a:r>
            <a:r>
              <a:rPr lang="en-US" dirty="0" smtClean="0"/>
              <a:t>="</a:t>
            </a:r>
            <a:r>
              <a:rPr lang="en-US" dirty="0" err="1" smtClean="0"/>
              <a:t>shortname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eml_location</a:t>
            </a:r>
            <a:r>
              <a:rPr lang="en-US" dirty="0" smtClean="0"/>
              <a:t>="</a:t>
            </a:r>
            <a:r>
              <a:rPr lang="en-US" dirty="0" err="1" smtClean="0"/>
              <a:t>eml_location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    target="http://localhost:3030/ds"&gt;</a:t>
            </a:r>
          </a:p>
          <a:p>
            <a:pPr marL="0" indent="0">
              <a:buNone/>
            </a:pPr>
            <a:r>
              <a:rPr lang="en-US" dirty="0" smtClean="0"/>
              <a:t>        &lt;![CDATA[Some text with abstract]]&gt;</a:t>
            </a:r>
          </a:p>
          <a:p>
            <a:pPr marL="0" indent="0">
              <a:buNone/>
            </a:pPr>
            <a:r>
              <a:rPr lang="en-US" dirty="0" smtClean="0"/>
              <a:t>    &lt;/metadata&gt;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File Components </a:t>
            </a:r>
            <a:br>
              <a:rPr lang="en-US" dirty="0" smtClean="0"/>
            </a:br>
            <a:r>
              <a:rPr lang="en-US" dirty="0" smtClean="0"/>
              <a:t>Part 2: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&lt;validation&gt;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&lt;worksheet </a:t>
            </a:r>
            <a:r>
              <a:rPr lang="en-US" dirty="0" err="1" smtClean="0"/>
              <a:t>sheetname</a:t>
            </a:r>
            <a:r>
              <a:rPr lang="en-US" dirty="0" smtClean="0"/>
              <a:t>='Specimens'&gt;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&lt;rule type='</a:t>
            </a:r>
            <a:r>
              <a:rPr lang="en-US" dirty="0" err="1" smtClean="0"/>
              <a:t>uniqueValue</a:t>
            </a:r>
            <a:r>
              <a:rPr lang="en-US" dirty="0" smtClean="0"/>
              <a:t>' column='</a:t>
            </a:r>
            <a:r>
              <a:rPr lang="en-US" dirty="0" err="1" smtClean="0"/>
              <a:t>Specimen_Num_Collector</a:t>
            </a:r>
            <a:r>
              <a:rPr lang="en-US" dirty="0" smtClean="0"/>
              <a:t>' level='error'&gt;&lt;/rule&gt;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&lt;rule type='</a:t>
            </a:r>
            <a:r>
              <a:rPr lang="en-US" dirty="0" err="1" smtClean="0"/>
              <a:t>RequiredColumns</a:t>
            </a:r>
            <a:r>
              <a:rPr lang="en-US" dirty="0" smtClean="0"/>
              <a:t>' column='</a:t>
            </a:r>
            <a:r>
              <a:rPr lang="en-US" dirty="0" err="1" smtClean="0"/>
              <a:t>RequiredColumns</a:t>
            </a:r>
            <a:r>
              <a:rPr lang="en-US" dirty="0" smtClean="0"/>
              <a:t>' level='error'&gt;</a:t>
            </a:r>
          </a:p>
          <a:p>
            <a:pPr marL="0" indent="0">
              <a:buNone/>
            </a:pPr>
            <a:r>
              <a:rPr lang="en-US" dirty="0" smtClean="0"/>
              <a:t>                &lt;field&gt;</a:t>
            </a:r>
            <a:r>
              <a:rPr lang="en-US" dirty="0" err="1" smtClean="0"/>
              <a:t>Coll_EventID_collector</a:t>
            </a:r>
            <a:r>
              <a:rPr lang="en-US" dirty="0" smtClean="0"/>
              <a:t>&lt;/field&gt;</a:t>
            </a:r>
          </a:p>
          <a:p>
            <a:pPr marL="0" indent="0">
              <a:buNone/>
            </a:pPr>
            <a:r>
              <a:rPr lang="en-US" dirty="0" smtClean="0"/>
              <a:t>                &lt;field&gt;</a:t>
            </a:r>
            <a:r>
              <a:rPr lang="en-US" dirty="0" err="1" smtClean="0"/>
              <a:t>EnteredBy</a:t>
            </a:r>
            <a:r>
              <a:rPr lang="en-US" dirty="0" smtClean="0"/>
              <a:t>&lt;/field&gt;</a:t>
            </a:r>
          </a:p>
          <a:p>
            <a:pPr marL="0" indent="0">
              <a:buNone/>
            </a:pPr>
            <a:r>
              <a:rPr lang="en-US" dirty="0" smtClean="0"/>
              <a:t>                &lt;field&gt;</a:t>
            </a:r>
            <a:r>
              <a:rPr lang="en-US" dirty="0" err="1" smtClean="0"/>
              <a:t>Specimen_Num_Collector</a:t>
            </a:r>
            <a:r>
              <a:rPr lang="en-US" dirty="0" smtClean="0"/>
              <a:t>&lt;/field&gt;</a:t>
            </a:r>
          </a:p>
          <a:p>
            <a:pPr marL="0" indent="0">
              <a:buNone/>
            </a:pPr>
            <a:r>
              <a:rPr lang="en-US" dirty="0" smtClean="0"/>
              <a:t>                &lt;field&gt;</a:t>
            </a:r>
            <a:r>
              <a:rPr lang="en-US" dirty="0" err="1" smtClean="0"/>
              <a:t>HoldingInstitution</a:t>
            </a:r>
            <a:r>
              <a:rPr lang="en-US" dirty="0" smtClean="0"/>
              <a:t>&lt;/field&gt;</a:t>
            </a:r>
          </a:p>
          <a:p>
            <a:pPr marL="0" indent="0">
              <a:buNone/>
            </a:pPr>
            <a:r>
              <a:rPr lang="en-US" dirty="0" smtClean="0"/>
              <a:t>                &lt;field&gt;Phylum&lt;/field&gt;</a:t>
            </a:r>
          </a:p>
          <a:p>
            <a:pPr marL="0" indent="0">
              <a:buNone/>
            </a:pPr>
            <a:r>
              <a:rPr lang="en-US" dirty="0" smtClean="0"/>
              <a:t>            &lt;/rule&gt;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&lt;rule type='</a:t>
            </a:r>
            <a:r>
              <a:rPr lang="en-US" dirty="0" err="1" smtClean="0"/>
              <a:t>checkInXMLFields</a:t>
            </a:r>
            <a:r>
              <a:rPr lang="en-US" dirty="0" smtClean="0"/>
              <a:t>' column='relaxant' list='relaxant' level='warning'&gt;&lt;/rule&gt;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&lt;rule type='</a:t>
            </a:r>
            <a:r>
              <a:rPr lang="en-US" dirty="0" err="1" smtClean="0"/>
              <a:t>checkInXMLFields</a:t>
            </a:r>
            <a:r>
              <a:rPr lang="en-US" dirty="0" smtClean="0"/>
              <a:t>' column='preservative' list='preservative' level='warning'&gt;&lt;/rule&gt;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&lt;/worksheet&gt;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&lt;lists&gt; … &lt;/lists&gt;</a:t>
            </a:r>
          </a:p>
          <a:p>
            <a:pPr marL="0" indent="0">
              <a:buNone/>
            </a:pPr>
            <a:r>
              <a:rPr lang="en-US" dirty="0" smtClean="0"/>
              <a:t>&lt;/validation&gt;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5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&lt;mapping&gt;</a:t>
            </a:r>
          </a:p>
          <a:p>
            <a:pPr marL="0" indent="0">
              <a:buNone/>
            </a:pPr>
            <a:r>
              <a:rPr lang="en-US" dirty="0" smtClean="0"/>
              <a:t>        &lt;entity</a:t>
            </a:r>
          </a:p>
          <a:p>
            <a:pPr marL="0" indent="0">
              <a:buNone/>
            </a:pPr>
            <a:r>
              <a:rPr lang="en-US" dirty="0" smtClean="0"/>
              <a:t>                worksheet="Specimens"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worksheetUniqueKey</a:t>
            </a:r>
            <a:r>
              <a:rPr lang="en-US" dirty="0" smtClean="0"/>
              <a:t>="format_name96"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conceptAlias</a:t>
            </a:r>
            <a:r>
              <a:rPr lang="en-US" dirty="0" smtClean="0"/>
              <a:t>="</a:t>
            </a:r>
            <a:r>
              <a:rPr lang="en-US" dirty="0" err="1" smtClean="0"/>
              <a:t>MaterialSample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conceptURI</a:t>
            </a:r>
            <a:r>
              <a:rPr lang="en-US" dirty="0" smtClean="0"/>
              <a:t>="http://</a:t>
            </a:r>
            <a:r>
              <a:rPr lang="en-US" dirty="0" err="1" smtClean="0"/>
              <a:t>purl.obolibrary.org</a:t>
            </a:r>
            <a:r>
              <a:rPr lang="en-US" dirty="0" smtClean="0"/>
              <a:t>/obo/OBI_0100051"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entityId</a:t>
            </a:r>
            <a:r>
              <a:rPr lang="en-US" dirty="0" smtClean="0"/>
              <a:t>="2"&gt;</a:t>
            </a:r>
          </a:p>
          <a:p>
            <a:pPr marL="0" indent="0">
              <a:buNone/>
            </a:pPr>
            <a:r>
              <a:rPr lang="en-US" dirty="0" smtClean="0"/>
              <a:t>            &lt;attribute column="format_name96" </a:t>
            </a:r>
            <a:r>
              <a:rPr lang="en-US" dirty="0" err="1" smtClean="0"/>
              <a:t>uri</a:t>
            </a:r>
            <a:r>
              <a:rPr lang="en-US" dirty="0" smtClean="0"/>
              <a:t>="</a:t>
            </a:r>
            <a:r>
              <a:rPr lang="en-US" dirty="0" err="1" smtClean="0"/>
              <a:t>bsc:plate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r>
              <a:rPr lang="en-US" dirty="0" smtClean="0"/>
              <a:t>            &lt;attribute column="well_number96" </a:t>
            </a:r>
            <a:r>
              <a:rPr lang="en-US" dirty="0" err="1" smtClean="0"/>
              <a:t>uri</a:t>
            </a:r>
            <a:r>
              <a:rPr lang="en-US" dirty="0" smtClean="0"/>
              <a:t>="</a:t>
            </a:r>
            <a:r>
              <a:rPr lang="en-US" dirty="0" err="1" smtClean="0"/>
              <a:t>bsc:well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r>
              <a:rPr lang="en-US" dirty="0" smtClean="0"/>
              <a:t>        &lt;/entity&gt;</a:t>
            </a:r>
          </a:p>
          <a:p>
            <a:pPr marL="0" indent="0">
              <a:buNone/>
            </a:pPr>
            <a:r>
              <a:rPr lang="en-US" dirty="0" smtClean="0"/>
              <a:t>… more entities …</a:t>
            </a:r>
          </a:p>
          <a:p>
            <a:pPr marL="0" indent="0">
              <a:buNone/>
            </a:pPr>
            <a:r>
              <a:rPr lang="en-US" dirty="0" smtClean="0"/>
              <a:t>&lt;relation&gt;</a:t>
            </a:r>
          </a:p>
          <a:p>
            <a:pPr marL="0" indent="0">
              <a:buNone/>
            </a:pPr>
            <a:r>
              <a:rPr lang="en-US" dirty="0" smtClean="0"/>
              <a:t>            &lt;subject&gt;3&lt;/subject&gt;</a:t>
            </a:r>
          </a:p>
          <a:p>
            <a:pPr marL="0" indent="0">
              <a:buNone/>
            </a:pPr>
            <a:r>
              <a:rPr lang="en-US" dirty="0" smtClean="0"/>
              <a:t>            &lt;predicate&gt;</a:t>
            </a:r>
            <a:r>
              <a:rPr lang="en-US" dirty="0" err="1" smtClean="0"/>
              <a:t>bsc:depends_on</a:t>
            </a:r>
            <a:r>
              <a:rPr lang="en-US" dirty="0" smtClean="0"/>
              <a:t>&lt;/predicate&gt;</a:t>
            </a:r>
          </a:p>
          <a:p>
            <a:pPr marL="0" indent="0">
              <a:buNone/>
            </a:pPr>
            <a:r>
              <a:rPr lang="en-US" dirty="0" smtClean="0"/>
              <a:t>            &lt;object&gt;5&lt;/object&gt;</a:t>
            </a:r>
          </a:p>
          <a:p>
            <a:pPr marL="0" indent="0">
              <a:buNone/>
            </a:pPr>
            <a:r>
              <a:rPr lang="en-US" dirty="0" smtClean="0"/>
              <a:t>        &lt;/relation&gt;</a:t>
            </a:r>
          </a:p>
          <a:p>
            <a:pPr marL="0" indent="0">
              <a:buNone/>
            </a:pPr>
            <a:r>
              <a:rPr lang="en-US" dirty="0" smtClean="0"/>
              <a:t>… more relations ….</a:t>
            </a:r>
          </a:p>
          <a:p>
            <a:pPr marL="0" indent="0">
              <a:buNone/>
            </a:pPr>
            <a:r>
              <a:rPr lang="en-US" dirty="0" smtClean="0"/>
              <a:t>&lt;/mapping&gt;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File Components </a:t>
            </a:r>
            <a:br>
              <a:rPr lang="en-US" dirty="0" smtClean="0"/>
            </a:br>
            <a:r>
              <a:rPr lang="en-US" dirty="0" smtClean="0"/>
              <a:t>Part 3: mapping to RDF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5752"/>
            <a:ext cx="10044749" cy="3311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Spreadsheet specification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biocode-fims: validate, triplify, publish 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45499" y="3254853"/>
            <a:ext cx="4830201" cy="64110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1960651"/>
            <a:ext cx="306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URI for every term, </a:t>
            </a:r>
          </a:p>
          <a:p>
            <a:r>
              <a:rPr lang="en-US" dirty="0" smtClean="0"/>
              <a:t>following </a:t>
            </a:r>
            <a:r>
              <a:rPr lang="en-US" dirty="0" err="1" smtClean="0"/>
              <a:t>DwC</a:t>
            </a:r>
            <a:r>
              <a:rPr lang="en-US" dirty="0" smtClean="0"/>
              <a:t>/</a:t>
            </a:r>
            <a:r>
              <a:rPr lang="en-US" dirty="0" err="1" smtClean="0"/>
              <a:t>MIxS</a:t>
            </a:r>
            <a:r>
              <a:rPr lang="en-US" dirty="0" smtClean="0"/>
              <a:t> standards</a:t>
            </a:r>
            <a:endParaRPr lang="en-US" dirty="0"/>
          </a:p>
        </p:txBody>
      </p:sp>
      <p:cxnSp>
        <p:nvCxnSpPr>
          <p:cNvPr id="9" name="Curved Connector 8"/>
          <p:cNvCxnSpPr>
            <a:stCxn id="7" idx="1"/>
            <a:endCxn id="6" idx="0"/>
          </p:cNvCxnSpPr>
          <p:nvPr/>
        </p:nvCxnSpPr>
        <p:spPr>
          <a:xfrm rot="10800000" flipH="1" flipV="1">
            <a:off x="6019800" y="2283817"/>
            <a:ext cx="340800" cy="971036"/>
          </a:xfrm>
          <a:prstGeom prst="curvedConnector4">
            <a:avLst>
              <a:gd name="adj1" fmla="val -67077"/>
              <a:gd name="adj2" fmla="val 666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-113103" y="3254853"/>
            <a:ext cx="2576903" cy="64110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4714" y="1960651"/>
            <a:ext cx="302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column name we use on the</a:t>
            </a:r>
          </a:p>
          <a:p>
            <a:r>
              <a:rPr lang="en-US" dirty="0" smtClean="0"/>
              <a:t>spreadsheet</a:t>
            </a:r>
            <a:endParaRPr lang="en-US" dirty="0"/>
          </a:p>
        </p:txBody>
      </p:sp>
      <p:cxnSp>
        <p:nvCxnSpPr>
          <p:cNvPr id="14" name="Curved Connector 13"/>
          <p:cNvCxnSpPr>
            <a:stCxn id="13" idx="1"/>
            <a:endCxn id="10" idx="0"/>
          </p:cNvCxnSpPr>
          <p:nvPr/>
        </p:nvCxnSpPr>
        <p:spPr>
          <a:xfrm rot="10800000" flipH="1" flipV="1">
            <a:off x="854713" y="2283817"/>
            <a:ext cx="320635" cy="971036"/>
          </a:xfrm>
          <a:prstGeom prst="curvedConnector4">
            <a:avLst>
              <a:gd name="adj1" fmla="val -71296"/>
              <a:gd name="adj2" fmla="val 666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0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931</Words>
  <Application>Microsoft Macintosh PowerPoint</Application>
  <PresentationFormat>On-screen Show (4:3)</PresentationFormat>
  <Paragraphs>211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biocode-fims validate, triplify, publish http://code.google.com/p/biocode-fims </vt:lpstr>
      <vt:lpstr>Status</vt:lpstr>
      <vt:lpstr>Global standards</vt:lpstr>
      <vt:lpstr>Building Blocks</vt:lpstr>
      <vt:lpstr>Setup Options</vt:lpstr>
      <vt:lpstr>Configuration File Components  Part 1: metadata</vt:lpstr>
      <vt:lpstr>Configuration File Components  Part 2: validation</vt:lpstr>
      <vt:lpstr>Configuration File Components  Part 3: mapping to RDF</vt:lpstr>
      <vt:lpstr>The Spreadsheet specification</vt:lpstr>
      <vt:lpstr>Filling out spreadsheet data</vt:lpstr>
      <vt:lpstr>Running the Application Part 1: executing &amp; initializing</vt:lpstr>
      <vt:lpstr>Running the Application Part 2: validation</vt:lpstr>
      <vt:lpstr>Running the Application Part 3: converting to RDF triples</vt:lpstr>
      <vt:lpstr>Running the Application Part 4: uploading to DB</vt:lpstr>
      <vt:lpstr>Process for creating globally unique, persistent, resolvable identifiers</vt:lpstr>
      <vt:lpstr>Whats next?</vt:lpstr>
      <vt:lpstr>PowerPoint Presentation</vt:lpstr>
      <vt:lpstr>Scaling a persistent identifier scheme for genomic biodiversity studies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Biocode-fims</dc:title>
  <dc:creator>John Deck</dc:creator>
  <cp:lastModifiedBy>John Deck</cp:lastModifiedBy>
  <cp:revision>23</cp:revision>
  <dcterms:created xsi:type="dcterms:W3CDTF">2013-10-20T22:33:09Z</dcterms:created>
  <dcterms:modified xsi:type="dcterms:W3CDTF">2013-10-21T14:22:25Z</dcterms:modified>
</cp:coreProperties>
</file>