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/>
    <p:restoredTop sz="94595"/>
  </p:normalViewPr>
  <p:slideViewPr>
    <p:cSldViewPr snapToGrid="0" snapToObjects="1">
      <p:cViewPr varScale="1">
        <p:scale>
          <a:sx n="68" d="100"/>
          <a:sy n="68" d="100"/>
        </p:scale>
        <p:origin x="216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5B30-6747-364E-9DA1-A00B89AA3B88}" type="datetimeFigureOut">
              <a:rPr lang="en-US" smtClean="0"/>
              <a:t>4/29/16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CB6A-7960-B543-A630-AC1F8F95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83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5B30-6747-364E-9DA1-A00B89AA3B88}" type="datetimeFigureOut">
              <a:rPr lang="en-US" smtClean="0"/>
              <a:t>4/29/16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CB6A-7960-B543-A630-AC1F8F95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2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5B30-6747-364E-9DA1-A00B89AA3B88}" type="datetimeFigureOut">
              <a:rPr lang="en-US" smtClean="0"/>
              <a:t>4/29/16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CB6A-7960-B543-A630-AC1F8F95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28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5B30-6747-364E-9DA1-A00B89AA3B88}" type="datetimeFigureOut">
              <a:rPr lang="en-US" smtClean="0"/>
              <a:t>4/29/16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CB6A-7960-B543-A630-AC1F8F95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87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5B30-6747-364E-9DA1-A00B89AA3B88}" type="datetimeFigureOut">
              <a:rPr lang="en-US" smtClean="0"/>
              <a:t>4/29/16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CB6A-7960-B543-A630-AC1F8F95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5B30-6747-364E-9DA1-A00B89AA3B88}" type="datetimeFigureOut">
              <a:rPr lang="en-US" smtClean="0"/>
              <a:t>4/29/16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CB6A-7960-B543-A630-AC1F8F95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0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5B30-6747-364E-9DA1-A00B89AA3B88}" type="datetimeFigureOut">
              <a:rPr lang="en-US" smtClean="0"/>
              <a:t>4/29/16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CB6A-7960-B543-A630-AC1F8F95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5B30-6747-364E-9DA1-A00B89AA3B88}" type="datetimeFigureOut">
              <a:rPr lang="en-US" smtClean="0"/>
              <a:t>4/29/16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CB6A-7960-B543-A630-AC1F8F95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6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5B30-6747-364E-9DA1-A00B89AA3B88}" type="datetimeFigureOut">
              <a:rPr lang="en-US" smtClean="0"/>
              <a:t>4/29/16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CB6A-7960-B543-A630-AC1F8F95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63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5B30-6747-364E-9DA1-A00B89AA3B88}" type="datetimeFigureOut">
              <a:rPr lang="en-US" smtClean="0"/>
              <a:t>4/29/16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CB6A-7960-B543-A630-AC1F8F95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52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5B30-6747-364E-9DA1-A00B89AA3B88}" type="datetimeFigureOut">
              <a:rPr lang="en-US" smtClean="0"/>
              <a:t>4/29/16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CB6A-7960-B543-A630-AC1F8F95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5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05B30-6747-364E-9DA1-A00B89AA3B88}" type="datetimeFigureOut">
              <a:rPr lang="en-US" smtClean="0"/>
              <a:t>4/29/16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5CB6A-7960-B543-A630-AC1F8F95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8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2438" y="1627614"/>
            <a:ext cx="3986212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  <a:r>
              <a:rPr lang="en-US" b="1" dirty="0" smtClean="0"/>
              <a:t>rk:/21547/R2MBIO56</a:t>
            </a:r>
          </a:p>
          <a:p>
            <a:r>
              <a:rPr lang="en-US" i="1" dirty="0" smtClean="0"/>
              <a:t>   ark = scheme</a:t>
            </a:r>
          </a:p>
          <a:p>
            <a:r>
              <a:rPr lang="en-US" i="1" dirty="0" smtClean="0"/>
              <a:t>   21547 = naan</a:t>
            </a:r>
          </a:p>
          <a:p>
            <a:r>
              <a:rPr lang="en-US" i="1" dirty="0" smtClean="0"/>
              <a:t>   R2 = shoulder</a:t>
            </a:r>
          </a:p>
          <a:p>
            <a:r>
              <a:rPr lang="en-US" i="1" dirty="0" smtClean="0"/>
              <a:t>   MBIO56 = researcher’s identifier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6286500" y="1627614"/>
            <a:ext cx="490538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Name-to-thing resolver (California Digital Library)</a:t>
            </a:r>
          </a:p>
          <a:p>
            <a:r>
              <a:rPr lang="en-US" dirty="0" smtClean="0"/>
              <a:t>http://n2t.net/ark:/21547/R2MBIO56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86500" y="2781776"/>
            <a:ext cx="490538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BCID resolver (</a:t>
            </a:r>
            <a:r>
              <a:rPr lang="en-US" b="1" dirty="0" err="1" smtClean="0"/>
              <a:t>Biocode</a:t>
            </a:r>
            <a:r>
              <a:rPr lang="en-US" b="1" dirty="0" smtClean="0"/>
              <a:t> Commons)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biscicol.org</a:t>
            </a:r>
            <a:r>
              <a:rPr lang="en-US" dirty="0" smtClean="0"/>
              <a:t>/id/ark:/21547/R2MBIO56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86500" y="5485924"/>
            <a:ext cx="490538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smtClean="0"/>
              <a:t>Project Resolution</a:t>
            </a:r>
            <a:endParaRPr lang="en-US" b="1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biscicol.org</a:t>
            </a:r>
            <a:r>
              <a:rPr lang="en-US" dirty="0" smtClean="0"/>
              <a:t>/id/ark:/21547/R2MBIO56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5" idx="1"/>
          </p:cNvCxnSpPr>
          <p:nvPr/>
        </p:nvCxnSpPr>
        <p:spPr>
          <a:xfrm>
            <a:off x="4438650" y="1950779"/>
            <a:ext cx="18478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438650" y="2973302"/>
            <a:ext cx="18478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6" idx="0"/>
          </p:cNvCxnSpPr>
          <p:nvPr/>
        </p:nvCxnSpPr>
        <p:spPr>
          <a:xfrm>
            <a:off x="8739191" y="2273945"/>
            <a:ext cx="0" cy="507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</p:cNvCxnSpPr>
          <p:nvPr/>
        </p:nvCxnSpPr>
        <p:spPr>
          <a:xfrm>
            <a:off x="8739191" y="3428107"/>
            <a:ext cx="0" cy="814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7" idx="0"/>
          </p:cNvCxnSpPr>
          <p:nvPr/>
        </p:nvCxnSpPr>
        <p:spPr>
          <a:xfrm>
            <a:off x="8739191" y="4611975"/>
            <a:ext cx="0" cy="87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95800" y="103287"/>
            <a:ext cx="2849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BCID Resolution</a:t>
            </a:r>
            <a:endParaRPr 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762000" y="1123950"/>
            <a:ext cx="3524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GUID (presented only with scheme)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381694" y="1142866"/>
            <a:ext cx="1997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Resolution Services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667843" y="4242643"/>
            <a:ext cx="2499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BCID </a:t>
            </a:r>
            <a:r>
              <a:rPr lang="en-US" smtClean="0"/>
              <a:t>Resolution Services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1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59220" y="11393"/>
            <a:ext cx="4299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BCID Resolution Services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76250" y="1257300"/>
            <a:ext cx="2291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Expedition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dcmitype:Collection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6321" y="2203498"/>
            <a:ext cx="2070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Dataset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dcmitype:Dataset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6321" y="3384598"/>
            <a:ext cx="2329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Resource</a:t>
            </a:r>
          </a:p>
          <a:p>
            <a:r>
              <a:rPr lang="en-US" dirty="0" smtClean="0"/>
              <a:t>&lt;defined in </a:t>
            </a:r>
            <a:r>
              <a:rPr lang="en-US" dirty="0" err="1" smtClean="0"/>
              <a:t>config</a:t>
            </a:r>
            <a:r>
              <a:rPr lang="en-US" dirty="0" smtClean="0"/>
              <a:t> file&gt;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1721" y="706309"/>
            <a:ext cx="881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smtClean="0"/>
              <a:t>ID Type</a:t>
            </a:r>
            <a:endParaRPr lang="en-US" u="sng"/>
          </a:p>
        </p:txBody>
      </p:sp>
      <p:sp>
        <p:nvSpPr>
          <p:cNvPr id="9" name="TextBox 8"/>
          <p:cNvSpPr txBox="1"/>
          <p:nvPr/>
        </p:nvSpPr>
        <p:spPr>
          <a:xfrm>
            <a:off x="3840374" y="706309"/>
            <a:ext cx="1208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Has Suffix?</a:t>
            </a:r>
            <a:endParaRPr lang="en-US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6297824" y="706309"/>
            <a:ext cx="1925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Has Web Address?</a:t>
            </a:r>
            <a:endParaRPr lang="en-US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9472137" y="70630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Action</a:t>
            </a:r>
            <a:endParaRPr lang="en-US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4246927" y="447783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46927" y="3384598"/>
            <a:ext cx="485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055305" y="179808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55305" y="1257300"/>
            <a:ext cx="485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085377" y="284982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085377" y="2309047"/>
            <a:ext cx="485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085377" y="392538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85377" y="3384598"/>
            <a:ext cx="485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17" idx="1"/>
          </p:cNvCxnSpPr>
          <p:nvPr/>
        </p:nvCxnSpPr>
        <p:spPr>
          <a:xfrm flipV="1">
            <a:off x="2546495" y="1441966"/>
            <a:ext cx="4508810" cy="21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6" idx="1"/>
          </p:cNvCxnSpPr>
          <p:nvPr/>
        </p:nvCxnSpPr>
        <p:spPr>
          <a:xfrm>
            <a:off x="5619750" y="1448574"/>
            <a:ext cx="1435555" cy="53417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576568" y="2485863"/>
            <a:ext cx="4508809" cy="42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4"/>
          <p:cNvCxnSpPr/>
          <p:nvPr/>
        </p:nvCxnSpPr>
        <p:spPr>
          <a:xfrm>
            <a:off x="5649822" y="2506929"/>
            <a:ext cx="1435555" cy="51971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3"/>
          </p:cNvCxnSpPr>
          <p:nvPr/>
        </p:nvCxnSpPr>
        <p:spPr>
          <a:xfrm>
            <a:off x="4732573" y="3569264"/>
            <a:ext cx="2352804" cy="6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24"/>
          <p:cNvCxnSpPr/>
          <p:nvPr/>
        </p:nvCxnSpPr>
        <p:spPr>
          <a:xfrm>
            <a:off x="5649822" y="3568941"/>
            <a:ext cx="1435555" cy="54175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3" idx="1"/>
          </p:cNvCxnSpPr>
          <p:nvPr/>
        </p:nvCxnSpPr>
        <p:spPr>
          <a:xfrm>
            <a:off x="2576567" y="3548488"/>
            <a:ext cx="1670360" cy="207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24"/>
          <p:cNvCxnSpPr>
            <a:endCxn id="12" idx="1"/>
          </p:cNvCxnSpPr>
          <p:nvPr/>
        </p:nvCxnSpPr>
        <p:spPr>
          <a:xfrm rot="16200000" flipH="1">
            <a:off x="3241444" y="3657012"/>
            <a:ext cx="1093717" cy="91724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702501" y="4661037"/>
            <a:ext cx="4668516" cy="7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502209" y="4477829"/>
            <a:ext cx="181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Display Metadata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502209" y="3925380"/>
            <a:ext cx="181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Display Metadata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472137" y="1798082"/>
            <a:ext cx="181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Display Metadata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9472137" y="1278366"/>
            <a:ext cx="96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Forward</a:t>
            </a:r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9502209" y="3386613"/>
            <a:ext cx="184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Forward + {Suffix}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9502209" y="2849829"/>
            <a:ext cx="181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Display Metadata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9502209" y="2301197"/>
            <a:ext cx="96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Forward</a:t>
            </a:r>
            <a:endParaRPr lang="en-US"/>
          </a:p>
        </p:txBody>
      </p:sp>
      <p:cxnSp>
        <p:nvCxnSpPr>
          <p:cNvPr id="50" name="Straight Arrow Connector 49"/>
          <p:cNvCxnSpPr>
            <a:stCxn id="20" idx="3"/>
          </p:cNvCxnSpPr>
          <p:nvPr/>
        </p:nvCxnSpPr>
        <p:spPr>
          <a:xfrm>
            <a:off x="7540951" y="4110046"/>
            <a:ext cx="18300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540951" y="3570325"/>
            <a:ext cx="18300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7571023" y="3026645"/>
            <a:ext cx="18300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7571023" y="2486924"/>
            <a:ext cx="18300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540951" y="1984296"/>
            <a:ext cx="18300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7540951" y="1444575"/>
            <a:ext cx="18300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26812" y="4841276"/>
            <a:ext cx="89696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Forward Logic:</a:t>
            </a:r>
          </a:p>
          <a:p>
            <a:r>
              <a:rPr lang="en-US" dirty="0" smtClean="0"/>
              <a:t>If </a:t>
            </a:r>
            <a:r>
              <a:rPr lang="en-US" dirty="0" smtClean="0"/>
              <a:t>(</a:t>
            </a:r>
            <a:r>
              <a:rPr lang="en-US" dirty="0" err="1" smtClean="0"/>
              <a:t>bcid.webaddress</a:t>
            </a:r>
            <a:r>
              <a:rPr lang="en-US" dirty="0" smtClean="0"/>
              <a:t> != null) return </a:t>
            </a:r>
            <a:r>
              <a:rPr lang="en-US" dirty="0" err="1" smtClean="0"/>
              <a:t>bcid.webaddress</a:t>
            </a:r>
            <a:r>
              <a:rPr lang="en-US" dirty="0" smtClean="0"/>
              <a:t>;   // From database</a:t>
            </a:r>
            <a:endParaRPr lang="en-US" dirty="0" smtClean="0"/>
          </a:p>
          <a:p>
            <a:r>
              <a:rPr lang="en-US" dirty="0" smtClean="0"/>
              <a:t>else {</a:t>
            </a:r>
          </a:p>
          <a:p>
            <a:r>
              <a:rPr lang="en-US" dirty="0" smtClean="0"/>
              <a:t>     If </a:t>
            </a:r>
            <a:r>
              <a:rPr lang="en-US" dirty="0" smtClean="0"/>
              <a:t>(</a:t>
            </a:r>
            <a:r>
              <a:rPr lang="en-US" dirty="0" smtClean="0"/>
              <a:t>ID Type = Expedition) return </a:t>
            </a:r>
            <a:r>
              <a:rPr lang="en-US" dirty="0" smtClean="0"/>
              <a:t>&lt;</a:t>
            </a:r>
            <a:r>
              <a:rPr lang="en-US" dirty="0" err="1" smtClean="0"/>
              <a:t>metadataParam.expeditionForwardingAddress</a:t>
            </a:r>
            <a:r>
              <a:rPr lang="en-US" dirty="0" smtClean="0"/>
              <a:t>&gt;{ark};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else if (ID Type != Dataset) return </a:t>
            </a:r>
            <a:r>
              <a:rPr lang="en-US" dirty="0" err="1" smtClean="0"/>
              <a:t>metadataParam.conceptForwardingAddress</a:t>
            </a:r>
            <a:r>
              <a:rPr lang="en-US" dirty="0" smtClean="0"/>
              <a:t>/{ark}/{suffix};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else return “Display Metadata </a:t>
            </a:r>
            <a:r>
              <a:rPr lang="en-US" smtClean="0"/>
              <a:t>Address</a:t>
            </a:r>
            <a:r>
              <a:rPr lang="en-US" smtClean="0"/>
              <a:t>”                    </a:t>
            </a:r>
            <a:endParaRPr lang="en-US" dirty="0" smtClean="0"/>
          </a:p>
          <a:p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9684310" y="5657850"/>
            <a:ext cx="1395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Uses apache</a:t>
            </a:r>
          </a:p>
          <a:p>
            <a:r>
              <a:rPr lang="en-US" i="1" dirty="0" err="1" smtClean="0"/>
              <a:t>strSubstituor</a:t>
            </a:r>
            <a:endParaRPr lang="en-US" i="1" dirty="0"/>
          </a:p>
        </p:txBody>
      </p:sp>
      <p:sp>
        <p:nvSpPr>
          <p:cNvPr id="3" name="Right Brace 2"/>
          <p:cNvSpPr/>
          <p:nvPr/>
        </p:nvSpPr>
        <p:spPr>
          <a:xfrm>
            <a:off x="9502209" y="5738129"/>
            <a:ext cx="130702" cy="56605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7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174</Words>
  <Application>Microsoft Macintosh PowerPoint</Application>
  <PresentationFormat>Widescreen</PresentationFormat>
  <Paragraphs>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Deck</dc:creator>
  <cp:lastModifiedBy>John Deck</cp:lastModifiedBy>
  <cp:revision>4</cp:revision>
  <dcterms:created xsi:type="dcterms:W3CDTF">2016-04-29T20:29:01Z</dcterms:created>
  <dcterms:modified xsi:type="dcterms:W3CDTF">2016-04-29T21:11:18Z</dcterms:modified>
</cp:coreProperties>
</file>