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613"/>
  </p:normalViewPr>
  <p:slideViewPr>
    <p:cSldViewPr snapToGrid="0" snapToObjects="1">
      <p:cViewPr varScale="1">
        <p:scale>
          <a:sx n="80" d="100"/>
          <a:sy n="80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46836"/>
            <a:ext cx="103632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2446"/>
            <a:ext cx="9144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B30-6747-364E-9DA1-A00B89AA3B88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CB6A-7960-B543-A630-AC1F8F95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6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B30-6747-364E-9DA1-A00B89AA3B88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CB6A-7960-B543-A630-AC1F8F95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8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38150"/>
            <a:ext cx="2628900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38150"/>
            <a:ext cx="7734300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B30-6747-364E-9DA1-A00B89AA3B88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CB6A-7960-B543-A630-AC1F8F95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B30-6747-364E-9DA1-A00B89AA3B88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CB6A-7960-B543-A630-AC1F8F95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6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51688"/>
            <a:ext cx="1051560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07358"/>
            <a:ext cx="1051560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B30-6747-364E-9DA1-A00B89AA3B88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CB6A-7960-B543-A630-AC1F8F95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2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0750"/>
            <a:ext cx="518160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0750"/>
            <a:ext cx="518160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B30-6747-364E-9DA1-A00B89AA3B88}" type="datetimeFigureOut">
              <a:rPr lang="en-US" smtClean="0"/>
              <a:t>4/30/16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CB6A-7960-B543-A630-AC1F8F95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2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8152"/>
            <a:ext cx="1051560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17396"/>
            <a:ext cx="5157787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06090"/>
            <a:ext cx="5157787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17396"/>
            <a:ext cx="518318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06090"/>
            <a:ext cx="5183188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B30-6747-364E-9DA1-A00B89AA3B88}" type="datetimeFigureOut">
              <a:rPr lang="en-US" smtClean="0"/>
              <a:t>4/30/16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CB6A-7960-B543-A630-AC1F8F95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2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B30-6747-364E-9DA1-A00B89AA3B88}" type="datetimeFigureOut">
              <a:rPr lang="en-US" smtClean="0"/>
              <a:t>4/30/16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CB6A-7960-B543-A630-AC1F8F95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6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B30-6747-364E-9DA1-A00B89AA3B88}" type="datetimeFigureOut">
              <a:rPr lang="en-US" smtClean="0"/>
              <a:t>4/30/16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CB6A-7960-B543-A630-AC1F8F95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5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84912"/>
            <a:ext cx="617220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B30-6747-364E-9DA1-A00B89AA3B88}" type="datetimeFigureOut">
              <a:rPr lang="en-US" smtClean="0"/>
              <a:t>4/30/16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CB6A-7960-B543-A630-AC1F8F95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9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84912"/>
            <a:ext cx="617220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B30-6747-364E-9DA1-A00B89AA3B88}" type="datetimeFigureOut">
              <a:rPr lang="en-US" smtClean="0"/>
              <a:t>4/30/16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CB6A-7960-B543-A630-AC1F8F95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8152"/>
            <a:ext cx="105156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0750"/>
            <a:ext cx="105156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05B30-6747-364E-9DA1-A00B89AA3B88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27622"/>
            <a:ext cx="411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5CB6A-7960-B543-A630-AC1F8F95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438" y="2313414"/>
            <a:ext cx="398621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b="1" dirty="0"/>
              <a:t>rk:/21547/R2MBIO56</a:t>
            </a:r>
          </a:p>
          <a:p>
            <a:r>
              <a:rPr lang="en-US" i="1" dirty="0"/>
              <a:t>   ark = scheme</a:t>
            </a:r>
          </a:p>
          <a:p>
            <a:r>
              <a:rPr lang="en-US" i="1" dirty="0"/>
              <a:t>   21547 = naan</a:t>
            </a:r>
          </a:p>
          <a:p>
            <a:r>
              <a:rPr lang="en-US" i="1" dirty="0"/>
              <a:t>   R2 = shoulder</a:t>
            </a:r>
          </a:p>
          <a:p>
            <a:r>
              <a:rPr lang="en-US" i="1" dirty="0"/>
              <a:t>   MBIO56 = researcher’s identifier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286500" y="2313415"/>
            <a:ext cx="49053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Name-to-thing resolver (California Digital Library)</a:t>
            </a:r>
          </a:p>
          <a:p>
            <a:r>
              <a:rPr lang="en-US" dirty="0"/>
              <a:t>http://n2t.net/ark:/21547/R2MBIO56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00" y="3467577"/>
            <a:ext cx="490538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BCID resolver (</a:t>
            </a:r>
            <a:r>
              <a:rPr lang="en-US" b="1" dirty="0" err="1"/>
              <a:t>Biocode</a:t>
            </a:r>
            <a:r>
              <a:rPr lang="en-US" b="1" dirty="0"/>
              <a:t> Commons)</a:t>
            </a:r>
          </a:p>
          <a:p>
            <a:r>
              <a:rPr lang="en-US" dirty="0"/>
              <a:t>http://</a:t>
            </a:r>
            <a:r>
              <a:rPr lang="en-US" dirty="0" err="1"/>
              <a:t>biscicol.org</a:t>
            </a:r>
            <a:r>
              <a:rPr lang="en-US" dirty="0"/>
              <a:t>/id/ark:/21547/R2MBIO56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6500" y="6171725"/>
            <a:ext cx="490538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/>
              <a:t>Project Resolution</a:t>
            </a:r>
            <a:endParaRPr lang="en-US" b="1" dirty="0"/>
          </a:p>
          <a:p>
            <a:r>
              <a:rPr lang="en-US" dirty="0"/>
              <a:t>http://</a:t>
            </a:r>
            <a:r>
              <a:rPr lang="en-US" dirty="0" err="1"/>
              <a:t>biscicol.org</a:t>
            </a:r>
            <a:r>
              <a:rPr lang="en-US" dirty="0"/>
              <a:t>/id/ark:/21547/R2MBIO56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5" idx="1"/>
          </p:cNvCxnSpPr>
          <p:nvPr/>
        </p:nvCxnSpPr>
        <p:spPr>
          <a:xfrm>
            <a:off x="4438650" y="2636580"/>
            <a:ext cx="18478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38650" y="3659103"/>
            <a:ext cx="18478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8739191" y="2959746"/>
            <a:ext cx="0" cy="50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>
            <a:off x="8739191" y="4113907"/>
            <a:ext cx="0" cy="8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0"/>
          </p:cNvCxnSpPr>
          <p:nvPr/>
        </p:nvCxnSpPr>
        <p:spPr>
          <a:xfrm>
            <a:off x="8739191" y="5297776"/>
            <a:ext cx="0" cy="87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95801" y="789088"/>
            <a:ext cx="2849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BCID Resolution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762001" y="1809750"/>
            <a:ext cx="352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GUID (presented only with scheme)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81694" y="1828666"/>
            <a:ext cx="19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Resolution Services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67843" y="4928443"/>
            <a:ext cx="249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BCID </a:t>
            </a:r>
            <a:r>
              <a:rPr lang="en-US"/>
              <a:t>Resolution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5262" y="119679"/>
            <a:ext cx="4299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BCID Resolution Services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92292" y="1365586"/>
            <a:ext cx="2291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Expedition</a:t>
            </a:r>
          </a:p>
          <a:p>
            <a:r>
              <a:rPr lang="en-US" dirty="0"/>
              <a:t>&lt;</a:t>
            </a:r>
            <a:r>
              <a:rPr lang="en-US" dirty="0" err="1"/>
              <a:t>dcmitype:Collection</a:t>
            </a:r>
            <a:r>
              <a:rPr lang="en-US" dirty="0"/>
              <a:t>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2364" y="2311784"/>
            <a:ext cx="2070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Dataset</a:t>
            </a:r>
          </a:p>
          <a:p>
            <a:r>
              <a:rPr lang="en-US" dirty="0"/>
              <a:t>&lt;</a:t>
            </a:r>
            <a:r>
              <a:rPr lang="en-US" dirty="0" err="1"/>
              <a:t>dcmitype:Dataset</a:t>
            </a:r>
            <a:r>
              <a:rPr lang="en-US" dirty="0"/>
              <a:t>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2363" y="3492884"/>
            <a:ext cx="2071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{resource defined in</a:t>
            </a:r>
          </a:p>
          <a:p>
            <a:r>
              <a:rPr lang="en-US" dirty="0" err="1" smtClean="0"/>
              <a:t>configFile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7764" y="814594"/>
            <a:ext cx="144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resourceType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3856416" y="814594"/>
            <a:ext cx="119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Has </a:t>
            </a:r>
            <a:r>
              <a:rPr lang="en-US" u="sng" dirty="0" smtClean="0"/>
              <a:t>suffix</a:t>
            </a:r>
            <a:r>
              <a:rPr lang="en-US" u="sng" dirty="0"/>
              <a:t>?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313867" y="814594"/>
            <a:ext cx="183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Has </a:t>
            </a:r>
            <a:r>
              <a:rPr lang="en-US" u="sng" dirty="0" err="1" smtClean="0"/>
              <a:t>webAddress</a:t>
            </a:r>
            <a:r>
              <a:rPr lang="en-US" u="sng" dirty="0"/>
              <a:t>?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9488180" y="81459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Action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4262969" y="458611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62969" y="3492883"/>
            <a:ext cx="48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71347" y="190636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71347" y="1365585"/>
            <a:ext cx="48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01419" y="29581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01419" y="2417332"/>
            <a:ext cx="48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01419" y="403366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1419" y="3492883"/>
            <a:ext cx="48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7" idx="1"/>
          </p:cNvCxnSpPr>
          <p:nvPr/>
        </p:nvCxnSpPr>
        <p:spPr>
          <a:xfrm flipV="1">
            <a:off x="2562537" y="1550251"/>
            <a:ext cx="4508810" cy="21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6" idx="1"/>
          </p:cNvCxnSpPr>
          <p:nvPr/>
        </p:nvCxnSpPr>
        <p:spPr>
          <a:xfrm>
            <a:off x="5635793" y="1556859"/>
            <a:ext cx="1435555" cy="53417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592611" y="2594149"/>
            <a:ext cx="4508809" cy="42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4"/>
          <p:cNvCxnSpPr/>
          <p:nvPr/>
        </p:nvCxnSpPr>
        <p:spPr>
          <a:xfrm>
            <a:off x="5665865" y="2615214"/>
            <a:ext cx="1435555" cy="51971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</p:cNvCxnSpPr>
          <p:nvPr/>
        </p:nvCxnSpPr>
        <p:spPr>
          <a:xfrm>
            <a:off x="4748615" y="3677549"/>
            <a:ext cx="2352804" cy="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4"/>
          <p:cNvCxnSpPr/>
          <p:nvPr/>
        </p:nvCxnSpPr>
        <p:spPr>
          <a:xfrm>
            <a:off x="5665865" y="3677226"/>
            <a:ext cx="1435555" cy="5417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3" idx="1"/>
          </p:cNvCxnSpPr>
          <p:nvPr/>
        </p:nvCxnSpPr>
        <p:spPr>
          <a:xfrm>
            <a:off x="2592609" y="3656773"/>
            <a:ext cx="1670360" cy="20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4"/>
          <p:cNvCxnSpPr>
            <a:endCxn id="12" idx="1"/>
          </p:cNvCxnSpPr>
          <p:nvPr/>
        </p:nvCxnSpPr>
        <p:spPr>
          <a:xfrm rot="16200000" flipH="1">
            <a:off x="3257487" y="3765298"/>
            <a:ext cx="1093717" cy="91724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718543" y="4769322"/>
            <a:ext cx="4668516" cy="7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518252" y="4586114"/>
            <a:ext cx="18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Metadata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518252" y="4033665"/>
            <a:ext cx="18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Metadata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488180" y="1906367"/>
            <a:ext cx="18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Metadata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488180" y="1386651"/>
            <a:ext cx="96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Forward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518252" y="3494898"/>
            <a:ext cx="183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+ </a:t>
            </a:r>
            <a:r>
              <a:rPr lang="en-US" dirty="0" smtClean="0"/>
              <a:t>{suffix</a:t>
            </a:r>
            <a:r>
              <a:rPr lang="en-US" dirty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518252" y="2958114"/>
            <a:ext cx="18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Metadata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518252" y="2409482"/>
            <a:ext cx="96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Forward</a:t>
            </a:r>
            <a:endParaRPr lang="en-US"/>
          </a:p>
        </p:txBody>
      </p:sp>
      <p:cxnSp>
        <p:nvCxnSpPr>
          <p:cNvPr id="50" name="Straight Arrow Connector 49"/>
          <p:cNvCxnSpPr>
            <a:stCxn id="20" idx="3"/>
          </p:cNvCxnSpPr>
          <p:nvPr/>
        </p:nvCxnSpPr>
        <p:spPr>
          <a:xfrm>
            <a:off x="7556993" y="4218331"/>
            <a:ext cx="18300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556993" y="3678610"/>
            <a:ext cx="18300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587065" y="3134930"/>
            <a:ext cx="18300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587065" y="2595209"/>
            <a:ext cx="18300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556993" y="2092581"/>
            <a:ext cx="18300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556993" y="1552860"/>
            <a:ext cx="18300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42855" y="4949562"/>
            <a:ext cx="1089285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/* Forwarding Logic */  --- SO, JUST DO THIS FOR {ARK} and can ADD THIS TO WEBADDRESS URL </a:t>
            </a:r>
            <a:r>
              <a:rPr lang="en-US" dirty="0" err="1" smtClean="0"/>
              <a:t>oR</a:t>
            </a:r>
            <a:r>
              <a:rPr lang="en-US" smtClean="0"/>
              <a:t> IN CONFIG FILE</a:t>
            </a: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eturn </a:t>
            </a:r>
            <a:r>
              <a:rPr lang="en-US" dirty="0" err="1" smtClean="0"/>
              <a:t>webAddress</a:t>
            </a:r>
            <a:r>
              <a:rPr lang="en-US" dirty="0" smtClean="0"/>
              <a:t>/${ark}/${suffix}</a:t>
            </a:r>
            <a:endParaRPr lang="en-US" dirty="0"/>
          </a:p>
          <a:p>
            <a:r>
              <a:rPr lang="en-US" dirty="0" smtClean="0"/>
              <a:t>If (</a:t>
            </a:r>
            <a:r>
              <a:rPr lang="en-US" dirty="0" err="1" smtClean="0"/>
              <a:t>webAddress</a:t>
            </a:r>
            <a:r>
              <a:rPr lang="en-US" dirty="0" smtClean="0"/>
              <a:t>) {  </a:t>
            </a:r>
          </a:p>
          <a:p>
            <a:r>
              <a:rPr lang="en-US" dirty="0" smtClean="0"/>
              <a:t>     if (suffix) return </a:t>
            </a:r>
            <a:r>
              <a:rPr lang="en-US" dirty="0" err="1" smtClean="0"/>
              <a:t>webAddress</a:t>
            </a:r>
            <a:r>
              <a:rPr lang="en-US" dirty="0" smtClean="0"/>
              <a:t>{suffix}</a:t>
            </a:r>
          </a:p>
          <a:p>
            <a:r>
              <a:rPr lang="en-US" dirty="0" smtClean="0"/>
              <a:t>     else return </a:t>
            </a:r>
            <a:r>
              <a:rPr lang="en-US" dirty="0" err="1" smtClean="0"/>
              <a:t>webAddress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// No </a:t>
            </a:r>
            <a:r>
              <a:rPr lang="en-US" dirty="0" err="1" smtClean="0"/>
              <a:t>webAddress</a:t>
            </a:r>
            <a:r>
              <a:rPr lang="en-US" dirty="0" smtClean="0"/>
              <a:t> specified in database</a:t>
            </a:r>
          </a:p>
          <a:p>
            <a:r>
              <a:rPr lang="en-US" dirty="0" smtClean="0"/>
              <a:t>else </a:t>
            </a:r>
            <a:r>
              <a:rPr lang="en-US" dirty="0"/>
              <a:t>{</a:t>
            </a:r>
          </a:p>
          <a:p>
            <a:r>
              <a:rPr lang="en-US" dirty="0"/>
              <a:t>     If </a:t>
            </a:r>
            <a:r>
              <a:rPr lang="en-US" dirty="0" smtClean="0"/>
              <a:t>(</a:t>
            </a:r>
            <a:r>
              <a:rPr lang="en-US" dirty="0" err="1" smtClean="0"/>
              <a:t>resourceType</a:t>
            </a:r>
            <a:r>
              <a:rPr lang="en-US" dirty="0" smtClean="0"/>
              <a:t> == </a:t>
            </a:r>
            <a:r>
              <a:rPr lang="en-US" dirty="0"/>
              <a:t>Expedition) return &lt;</a:t>
            </a:r>
            <a:r>
              <a:rPr lang="en-US" dirty="0" err="1"/>
              <a:t>metadataParam.expeditionForwardingAddress</a:t>
            </a:r>
            <a:r>
              <a:rPr lang="en-US" dirty="0"/>
              <a:t>&gt;{ark};</a:t>
            </a:r>
          </a:p>
          <a:p>
            <a:r>
              <a:rPr lang="en-US" dirty="0"/>
              <a:t> </a:t>
            </a:r>
            <a:r>
              <a:rPr lang="en-US" dirty="0"/>
              <a:t>    else if </a:t>
            </a:r>
            <a:r>
              <a:rPr lang="en-US" dirty="0" smtClean="0"/>
              <a:t>(</a:t>
            </a:r>
            <a:r>
              <a:rPr lang="en-US" dirty="0" err="1" smtClean="0"/>
              <a:t>resourceType</a:t>
            </a:r>
            <a:r>
              <a:rPr lang="en-US" dirty="0" smtClean="0"/>
              <a:t> </a:t>
            </a:r>
            <a:r>
              <a:rPr lang="en-US" dirty="0"/>
              <a:t>!= Dataset) return </a:t>
            </a:r>
            <a:r>
              <a:rPr lang="en-US" dirty="0" smtClean="0"/>
              <a:t>&lt;</a:t>
            </a:r>
            <a:r>
              <a:rPr lang="en-US" dirty="0" err="1" smtClean="0"/>
              <a:t>metadataParam.conceptForwardingAddress</a:t>
            </a:r>
            <a:r>
              <a:rPr lang="en-US" dirty="0" smtClean="0"/>
              <a:t>&gt;/{</a:t>
            </a:r>
            <a:r>
              <a:rPr lang="en-US" dirty="0"/>
              <a:t>ark}/{suffix};</a:t>
            </a:r>
          </a:p>
          <a:p>
            <a:r>
              <a:rPr lang="en-US" dirty="0"/>
              <a:t> </a:t>
            </a:r>
            <a:r>
              <a:rPr lang="en-US" dirty="0"/>
              <a:t>    else return “Display Metadata Address”                    </a:t>
            </a:r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00352" y="5766136"/>
            <a:ext cx="1395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Uses apache</a:t>
            </a:r>
          </a:p>
          <a:p>
            <a:r>
              <a:rPr lang="en-US" i="1" dirty="0" err="1"/>
              <a:t>strSubstituor</a:t>
            </a:r>
            <a:endParaRPr lang="en-US" i="1" dirty="0"/>
          </a:p>
        </p:txBody>
      </p:sp>
      <p:sp>
        <p:nvSpPr>
          <p:cNvPr id="3" name="Right Brace 2"/>
          <p:cNvSpPr/>
          <p:nvPr/>
        </p:nvSpPr>
        <p:spPr>
          <a:xfrm>
            <a:off x="9518251" y="5846414"/>
            <a:ext cx="130702" cy="5660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</TotalTime>
  <Words>211</Words>
  <Application>Microsoft Macintosh PowerPoint</Application>
  <PresentationFormat>Custom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Deck</dc:creator>
  <cp:lastModifiedBy>John Deck</cp:lastModifiedBy>
  <cp:revision>7</cp:revision>
  <dcterms:created xsi:type="dcterms:W3CDTF">2016-04-29T20:29:01Z</dcterms:created>
  <dcterms:modified xsi:type="dcterms:W3CDTF">2016-04-30T20:59:22Z</dcterms:modified>
</cp:coreProperties>
</file>