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68" r:id="rId3"/>
    <p:sldId id="267" r:id="rId4"/>
    <p:sldId id="266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604"/>
  </p:normalViewPr>
  <p:slideViewPr>
    <p:cSldViewPr snapToGrid="0" snapToObjects="1">
      <p:cViewPr>
        <p:scale>
          <a:sx n="95" d="100"/>
          <a:sy n="95" d="100"/>
        </p:scale>
        <p:origin x="-30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88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662707" y="455562"/>
            <a:ext cx="9857186" cy="9473408"/>
          </a:xfrm>
          <a:prstGeom prst="rect">
            <a:avLst/>
          </a:prstGeom>
          <a:ln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pic>
        <p:nvPicPr>
          <p:cNvPr id="3" name="Safari_Mockup.jpg"/>
          <p:cNvPicPr>
            <a:picLocks/>
          </p:cNvPicPr>
          <p:nvPr/>
        </p:nvPicPr>
        <p:blipFill>
          <a:blip r:embed="rId3">
            <a:extLst/>
          </a:blip>
          <a:srcRect l="61" r="61" b="96371"/>
          <a:stretch>
            <a:fillRect/>
          </a:stretch>
        </p:blipFill>
        <p:spPr>
          <a:xfrm>
            <a:off x="1647229" y="160165"/>
            <a:ext cx="9888198" cy="38734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5573831" y="1613978"/>
            <a:ext cx="2034938" cy="30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914400">
              <a:buClr>
                <a:srgbClr val="FAFFFF"/>
              </a:buClr>
              <a:buFont typeface="Helvetica Neue"/>
              <a:defRPr sz="13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1300"/>
              <a:t>NMNH-FIMS Client</a:t>
            </a:r>
          </a:p>
        </p:txBody>
      </p:sp>
      <p:pic>
        <p:nvPicPr>
          <p:cNvPr id="5" name="fishHeader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05109" y="965200"/>
            <a:ext cx="1572382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Screen Shot 2016-08-19 at 2.16.56 PM.png"/>
          <p:cNvPicPr>
            <a:picLocks noChangeAspect="1"/>
          </p:cNvPicPr>
          <p:nvPr/>
        </p:nvPicPr>
        <p:blipFill>
          <a:blip r:embed="rId5">
            <a:extLst/>
          </a:blip>
          <a:srcRect l="4234" t="5634" r="4668" b="5913"/>
          <a:stretch>
            <a:fillRect/>
          </a:stretch>
        </p:blipFill>
        <p:spPr>
          <a:xfrm>
            <a:off x="8719028" y="1101924"/>
            <a:ext cx="854174" cy="3870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5555513" y="294246"/>
            <a:ext cx="1893774" cy="113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>
              <a:defRPr sz="5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500"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6305292" y="92583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w3.org/TR/xforms/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0"/>
          <p:cNvSpPr/>
          <p:nvPr/>
        </p:nvSpPr>
        <p:spPr>
          <a:xfrm>
            <a:off x="1962019" y="2677429"/>
            <a:ext cx="9141101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23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NMNH-FIMS Client</a:t>
            </a:r>
          </a:p>
          <a:p>
            <a:endParaRPr lang="en-US" dirty="0"/>
          </a:p>
          <a:p>
            <a:r>
              <a:rPr lang="en-US" sz="1600" b="0" dirty="0" smtClean="0"/>
              <a:t>Generate templates for your custom forms on a project by project basis, create expeditions to track your personal data, and enter data without an internet connection.  The FIMS Client is based on the </a:t>
            </a:r>
            <a:r>
              <a:rPr lang="en-US" sz="1600" b="0" dirty="0" err="1" smtClean="0"/>
              <a:t>xForms</a:t>
            </a:r>
            <a:r>
              <a:rPr lang="en-US" sz="1600" b="0" dirty="0" smtClean="0"/>
              <a:t> (</a:t>
            </a:r>
            <a:r>
              <a:rPr lang="en-US" sz="1600" b="0" dirty="0">
                <a:hlinkClick r:id="rId2"/>
              </a:rPr>
              <a:t>https://www.w3.org/TR/xforms</a:t>
            </a:r>
            <a:r>
              <a:rPr lang="en-US" sz="1600" b="0" dirty="0" smtClean="0">
                <a:hlinkClick r:id="rId2"/>
              </a:rPr>
              <a:t>/)</a:t>
            </a:r>
            <a:r>
              <a:rPr lang="en-US" sz="1600" b="0" dirty="0" smtClean="0"/>
              <a:t> w3c standard, existing FIMS services, and browser based storage.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2328" y="4977750"/>
            <a:ext cx="2404277" cy="1025922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Generate Template,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creating expedition and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xForm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2328" y="6609066"/>
            <a:ext cx="2404277" cy="410369"/>
          </a:xfrm>
          <a:prstGeom prst="rect">
            <a:avLst/>
          </a:prstGeom>
          <a:solidFill>
            <a:schemeClr val="bg2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Add Record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0" name="Curved Connector 9"/>
          <p:cNvCxnSpPr>
            <a:stCxn id="8" idx="3"/>
          </p:cNvCxnSpPr>
          <p:nvPr/>
        </p:nvCxnSpPr>
        <p:spPr>
          <a:xfrm flipV="1">
            <a:off x="7216605" y="6609066"/>
            <a:ext cx="12700" cy="205185"/>
          </a:xfrm>
          <a:prstGeom prst="curvedConnector4">
            <a:avLst>
              <a:gd name="adj1" fmla="val 5522039"/>
              <a:gd name="adj2" fmla="val 385302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4799627" y="7698287"/>
            <a:ext cx="2404277" cy="718145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Push to Server through FIMS Client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22" name="Straight Arrow Connector 21"/>
          <p:cNvCxnSpPr>
            <a:stCxn id="4" idx="2"/>
          </p:cNvCxnSpPr>
          <p:nvPr/>
        </p:nvCxnSpPr>
        <p:spPr>
          <a:xfrm>
            <a:off x="6014467" y="6003672"/>
            <a:ext cx="0" cy="172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endCxn id="8" idx="0"/>
          </p:cNvCxnSpPr>
          <p:nvPr/>
        </p:nvCxnSpPr>
        <p:spPr>
          <a:xfrm>
            <a:off x="6014467" y="6034668"/>
            <a:ext cx="0" cy="5743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8" idx="2"/>
          </p:cNvCxnSpPr>
          <p:nvPr/>
        </p:nvCxnSpPr>
        <p:spPr>
          <a:xfrm flipH="1">
            <a:off x="6001766" y="7019435"/>
            <a:ext cx="12701" cy="6943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ectangle 43"/>
          <p:cNvSpPr/>
          <p:nvPr/>
        </p:nvSpPr>
        <p:spPr>
          <a:xfrm>
            <a:off x="2503916" y="8890099"/>
            <a:ext cx="2404277" cy="410369"/>
          </a:xfrm>
          <a:prstGeom prst="rect">
            <a:avLst/>
          </a:prstGeom>
          <a:solidFill>
            <a:schemeClr val="bg2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Offline capable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55898" y="8884367"/>
            <a:ext cx="4143596" cy="410369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Must be connected to Internet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404800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4642852" y="2097777"/>
            <a:ext cx="389690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buClr>
                <a:srgbClr val="FAFFFF"/>
              </a:buClr>
              <a:buFont typeface="Helvetica Neue"/>
              <a:defRPr sz="31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Template Generator</a:t>
            </a:r>
          </a:p>
        </p:txBody>
      </p:sp>
      <p:pic>
        <p:nvPicPr>
          <p:cNvPr id="410" name="Screen Shot 2016-08-22 at 11.16.2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8678" y="3698354"/>
            <a:ext cx="5885247" cy="53026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6" name="Group 416"/>
          <p:cNvGrpSpPr/>
          <p:nvPr/>
        </p:nvGrpSpPr>
        <p:grpSpPr>
          <a:xfrm>
            <a:off x="6419618" y="2859896"/>
            <a:ext cx="2501901" cy="381001"/>
            <a:chOff x="0" y="0"/>
            <a:chExt cx="2501899" cy="380999"/>
          </a:xfrm>
        </p:grpSpPr>
        <p:sp>
          <p:nvSpPr>
            <p:cNvPr id="411" name="Shape 411"/>
            <p:cNvSpPr/>
            <p:nvPr/>
          </p:nvSpPr>
          <p:spPr>
            <a:xfrm>
              <a:off x="0" y="0"/>
              <a:ext cx="2247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1"/>
                  </a:moveTo>
                  <a:cubicBezTo>
                    <a:pt x="0" y="923"/>
                    <a:pt x="116" y="0"/>
                    <a:pt x="260" y="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260" y="21600"/>
                  </a:lnTo>
                  <a:cubicBezTo>
                    <a:pt x="116" y="21600"/>
                    <a:pt x="0" y="20677"/>
                    <a:pt x="0" y="19539"/>
                  </a:cubicBezTo>
                  <a:lnTo>
                    <a:pt x="0" y="2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16200000" scaled="0"/>
            </a:gradFill>
            <a:ln w="12700" cap="flat">
              <a:solidFill>
                <a:srgbClr val="9C9C9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91439" algn="l" defTabSz="914400">
                <a:buClr>
                  <a:srgbClr val="5A5C5C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Botany</a:t>
              </a:r>
            </a:p>
          </p:txBody>
        </p:sp>
        <p:grpSp>
          <p:nvGrpSpPr>
            <p:cNvPr id="415" name="Group 415"/>
            <p:cNvGrpSpPr/>
            <p:nvPr/>
          </p:nvGrpSpPr>
          <p:grpSpPr>
            <a:xfrm>
              <a:off x="2252388" y="0"/>
              <a:ext cx="249512" cy="381000"/>
              <a:chOff x="0" y="0"/>
              <a:chExt cx="249511" cy="380999"/>
            </a:xfrm>
          </p:grpSpPr>
          <p:sp>
            <p:nvSpPr>
              <p:cNvPr id="412" name="Shape 412"/>
              <p:cNvSpPr/>
              <p:nvPr/>
            </p:nvSpPr>
            <p:spPr>
              <a:xfrm>
                <a:off x="0" y="0"/>
                <a:ext cx="249512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1D1D1"/>
                  </a:gs>
                </a:gsLst>
                <a:lin ang="0" scaled="0"/>
              </a:gradFill>
              <a:ln w="12700" cap="flat">
                <a:solidFill>
                  <a:srgbClr val="9C9C9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413" name="Shape 413"/>
              <p:cNvSpPr/>
              <p:nvPr/>
            </p:nvSpPr>
            <p:spPr>
              <a:xfrm rot="10800000">
                <a:off x="71166" y="212190"/>
                <a:ext cx="92405" cy="70731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71166" y="88648"/>
                <a:ext cx="92405" cy="69317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</p:grpSp>
      </p:grpSp>
      <p:sp>
        <p:nvSpPr>
          <p:cNvPr id="417" name="Shape 417"/>
          <p:cNvSpPr/>
          <p:nvPr/>
        </p:nvSpPr>
        <p:spPr>
          <a:xfrm>
            <a:off x="3718639" y="2868293"/>
            <a:ext cx="1715213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Choose Project</a:t>
            </a:r>
          </a:p>
        </p:txBody>
      </p:sp>
      <p:grpSp>
        <p:nvGrpSpPr>
          <p:cNvPr id="423" name="Group 423"/>
          <p:cNvGrpSpPr/>
          <p:nvPr/>
        </p:nvGrpSpPr>
        <p:grpSpPr>
          <a:xfrm>
            <a:off x="6416908" y="3420451"/>
            <a:ext cx="2501901" cy="393701"/>
            <a:chOff x="0" y="0"/>
            <a:chExt cx="2501899" cy="393699"/>
          </a:xfrm>
        </p:grpSpPr>
        <p:sp>
          <p:nvSpPr>
            <p:cNvPr id="418" name="Shape 418"/>
            <p:cNvSpPr/>
            <p:nvPr/>
          </p:nvSpPr>
          <p:spPr>
            <a:xfrm>
              <a:off x="0" y="12700"/>
              <a:ext cx="2247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1"/>
                  </a:moveTo>
                  <a:cubicBezTo>
                    <a:pt x="0" y="923"/>
                    <a:pt x="116" y="0"/>
                    <a:pt x="260" y="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260" y="21600"/>
                  </a:lnTo>
                  <a:cubicBezTo>
                    <a:pt x="116" y="21600"/>
                    <a:pt x="0" y="20677"/>
                    <a:pt x="0" y="19539"/>
                  </a:cubicBezTo>
                  <a:lnTo>
                    <a:pt x="0" y="2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16200000" scaled="0"/>
            </a:gradFill>
            <a:ln w="12700" cap="flat">
              <a:solidFill>
                <a:srgbClr val="9C9C9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91439" algn="l" defTabSz="914400">
                <a:buClr>
                  <a:srgbClr val="5A5C5C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Default</a:t>
              </a:r>
            </a:p>
          </p:txBody>
        </p:sp>
        <p:grpSp>
          <p:nvGrpSpPr>
            <p:cNvPr id="422" name="Group 422"/>
            <p:cNvGrpSpPr/>
            <p:nvPr/>
          </p:nvGrpSpPr>
          <p:grpSpPr>
            <a:xfrm>
              <a:off x="2252388" y="0"/>
              <a:ext cx="249512" cy="381000"/>
              <a:chOff x="0" y="0"/>
              <a:chExt cx="249511" cy="380999"/>
            </a:xfrm>
          </p:grpSpPr>
          <p:sp>
            <p:nvSpPr>
              <p:cNvPr id="419" name="Shape 419"/>
              <p:cNvSpPr/>
              <p:nvPr/>
            </p:nvSpPr>
            <p:spPr>
              <a:xfrm>
                <a:off x="0" y="0"/>
                <a:ext cx="249512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1D1D1"/>
                  </a:gs>
                </a:gsLst>
                <a:lin ang="0" scaled="0"/>
              </a:gradFill>
              <a:ln w="12700" cap="flat">
                <a:solidFill>
                  <a:srgbClr val="9C9C9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420" name="Shape 420"/>
              <p:cNvSpPr/>
              <p:nvPr/>
            </p:nvSpPr>
            <p:spPr>
              <a:xfrm rot="10800000">
                <a:off x="71166" y="212190"/>
                <a:ext cx="92405" cy="70731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71166" y="88648"/>
                <a:ext cx="92405" cy="69317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</p:grpSp>
      </p:grpSp>
      <p:sp>
        <p:nvSpPr>
          <p:cNvPr id="424" name="Shape 424"/>
          <p:cNvSpPr/>
          <p:nvPr/>
        </p:nvSpPr>
        <p:spPr>
          <a:xfrm>
            <a:off x="3715929" y="3428848"/>
            <a:ext cx="788677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Config</a:t>
            </a:r>
          </a:p>
        </p:txBody>
      </p:sp>
      <p:sp>
        <p:nvSpPr>
          <p:cNvPr id="425" name="Shape 425"/>
          <p:cNvSpPr/>
          <p:nvPr/>
        </p:nvSpPr>
        <p:spPr>
          <a:xfrm>
            <a:off x="3655325" y="9192790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Export Excel</a:t>
            </a:r>
          </a:p>
        </p:txBody>
      </p:sp>
      <p:sp>
        <p:nvSpPr>
          <p:cNvPr id="426" name="Shape 426"/>
          <p:cNvSpPr/>
          <p:nvPr/>
        </p:nvSpPr>
        <p:spPr>
          <a:xfrm>
            <a:off x="5251487" y="9192790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Save As Form</a:t>
            </a:r>
          </a:p>
        </p:txBody>
      </p:sp>
      <p:sp>
        <p:nvSpPr>
          <p:cNvPr id="427" name="Shape 427"/>
          <p:cNvSpPr/>
          <p:nvPr/>
        </p:nvSpPr>
        <p:spPr>
          <a:xfrm>
            <a:off x="7117140" y="6020949"/>
            <a:ext cx="1675579" cy="1017025"/>
          </a:xfrm>
          <a:prstGeom prst="roundRect">
            <a:avLst>
              <a:gd name="adj" fmla="val 18731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When clicked, slider will appear below displaying the column definition info</a:t>
            </a:r>
          </a:p>
        </p:txBody>
      </p:sp>
      <p:sp>
        <p:nvSpPr>
          <p:cNvPr id="428" name="Shape 428"/>
          <p:cNvSpPr/>
          <p:nvPr/>
        </p:nvSpPr>
        <p:spPr>
          <a:xfrm flipH="1">
            <a:off x="6685352" y="7116682"/>
            <a:ext cx="1186726" cy="33203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22" name="Shape 407"/>
          <p:cNvSpPr/>
          <p:nvPr/>
        </p:nvSpPr>
        <p:spPr>
          <a:xfrm>
            <a:off x="9058669" y="1492070"/>
            <a:ext cx="2057401" cy="1130301"/>
          </a:xfrm>
          <a:prstGeom prst="roundRect">
            <a:avLst>
              <a:gd name="adj" fmla="val 5743"/>
            </a:avLst>
          </a:prstGeom>
          <a:solidFill>
            <a:srgbClr val="FFFFFF"/>
          </a:solidFill>
          <a:ln>
            <a:solidFill>
              <a:srgbClr val="C3C3C3"/>
            </a:solidFill>
            <a:miter lim="400000"/>
          </a:ln>
          <a:effectLst>
            <a:outerShdw blurRad="101600" dist="50800" dir="2700000" rotWithShape="0">
              <a:srgbClr val="000000">
                <a:alpha val="1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/>
          <a:lstStyle/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b="1" dirty="0" smtClean="0"/>
              <a:t>Template </a:t>
            </a:r>
            <a:r>
              <a:rPr lang="en-US" sz="1400" b="1" dirty="0"/>
              <a:t>Generator</a:t>
            </a:r>
            <a:r>
              <a:rPr sz="1400" dirty="0" smtClean="0"/>
              <a:t>   </a:t>
            </a: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sz="1400" dirty="0" smtClean="0"/>
              <a:t>Dashboard</a:t>
            </a:r>
            <a:endParaRPr sz="1400" dirty="0"/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 smtClean="0"/>
              <a:t>Logout</a:t>
            </a:r>
            <a:endParaRPr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5498052" y="2097777"/>
            <a:ext cx="218649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buClr>
                <a:srgbClr val="FAFFFF"/>
              </a:buClr>
              <a:buFont typeface="Helvetica Neue"/>
              <a:defRPr sz="31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Dashboard</a:t>
            </a:r>
          </a:p>
        </p:txBody>
      </p:sp>
      <p:sp>
        <p:nvSpPr>
          <p:cNvPr id="371" name="Shape 371"/>
          <p:cNvSpPr/>
          <p:nvPr/>
        </p:nvSpPr>
        <p:spPr>
          <a:xfrm>
            <a:off x="3476411" y="3155950"/>
            <a:ext cx="6229778" cy="534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</a:path>
            </a:pathLst>
          </a:custGeom>
          <a:solidFill>
            <a:srgbClr val="F5F5F5"/>
          </a:solidFill>
          <a:ln w="12700">
            <a:solidFill>
              <a:srgbClr val="ECECE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/>
          <a:lstStyle>
            <a:lvl1pPr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14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DEMO_EXPEDITION_1</a:t>
            </a:r>
          </a:p>
        </p:txBody>
      </p:sp>
      <p:sp>
        <p:nvSpPr>
          <p:cNvPr id="372" name="Shape 372"/>
          <p:cNvSpPr/>
          <p:nvPr/>
        </p:nvSpPr>
        <p:spPr>
          <a:xfrm>
            <a:off x="3476411" y="3827700"/>
            <a:ext cx="6229778" cy="534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</a:path>
            </a:pathLst>
          </a:custGeom>
          <a:solidFill>
            <a:srgbClr val="F5F5F5"/>
          </a:solidFill>
          <a:ln w="12700">
            <a:solidFill>
              <a:srgbClr val="ECECE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/>
          <a:lstStyle>
            <a:lvl1pPr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14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DEMO_EXPEDITION_2</a:t>
            </a:r>
          </a:p>
        </p:txBody>
      </p:sp>
      <p:sp>
        <p:nvSpPr>
          <p:cNvPr id="373" name="Shape 373"/>
          <p:cNvSpPr/>
          <p:nvPr/>
        </p:nvSpPr>
        <p:spPr>
          <a:xfrm>
            <a:off x="3476411" y="4365694"/>
            <a:ext cx="6229778" cy="635001"/>
          </a:xfrm>
          <a:prstGeom prst="roundRect">
            <a:avLst>
              <a:gd name="adj" fmla="val 6000"/>
            </a:avLst>
          </a:prstGeom>
          <a:solidFill>
            <a:srgbClr val="FFFFFF"/>
          </a:solidFill>
          <a:ln w="12700">
            <a:solidFill>
              <a:srgbClr val="EFEFEF"/>
            </a:solidFill>
            <a:miter lim="400000"/>
          </a:ln>
          <a:effectLst>
            <a:outerShdw blurRad="25400" dist="12700" dir="27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 lvl="1"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1400">
                <a:solidFill>
                  <a:srgbClr val="4593C8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Sample 1</a:t>
            </a:r>
          </a:p>
        </p:txBody>
      </p:sp>
      <p:sp>
        <p:nvSpPr>
          <p:cNvPr id="374" name="Shape 374"/>
          <p:cNvSpPr/>
          <p:nvPr/>
        </p:nvSpPr>
        <p:spPr>
          <a:xfrm>
            <a:off x="3476411" y="5011503"/>
            <a:ext cx="6229778" cy="635001"/>
          </a:xfrm>
          <a:prstGeom prst="roundRect">
            <a:avLst>
              <a:gd name="adj" fmla="val 6000"/>
            </a:avLst>
          </a:prstGeom>
          <a:solidFill>
            <a:srgbClr val="FFFFFF"/>
          </a:solidFill>
          <a:ln w="12700">
            <a:solidFill>
              <a:srgbClr val="EFEFEF"/>
            </a:solidFill>
            <a:miter lim="400000"/>
          </a:ln>
          <a:effectLst>
            <a:outerShdw blurRad="25400" dist="12700" dir="27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 lvl="1"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2300" b="1">
                <a:solidFill>
                  <a:srgbClr val="4593C8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Sample 2</a:t>
            </a:r>
          </a:p>
        </p:txBody>
      </p:sp>
      <p:sp>
        <p:nvSpPr>
          <p:cNvPr id="375" name="Shape 375"/>
          <p:cNvSpPr/>
          <p:nvPr/>
        </p:nvSpPr>
        <p:spPr>
          <a:xfrm>
            <a:off x="3476411" y="5666536"/>
            <a:ext cx="6229778" cy="635001"/>
          </a:xfrm>
          <a:prstGeom prst="roundRect">
            <a:avLst>
              <a:gd name="adj" fmla="val 6000"/>
            </a:avLst>
          </a:prstGeom>
          <a:solidFill>
            <a:srgbClr val="FFFFFF"/>
          </a:solidFill>
          <a:ln w="12700">
            <a:solidFill>
              <a:srgbClr val="EFEFEF"/>
            </a:solidFill>
            <a:miter lim="400000"/>
          </a:ln>
          <a:effectLst>
            <a:outerShdw blurRad="25400" dist="12700" dir="27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 lvl="1"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2300" b="1">
                <a:solidFill>
                  <a:srgbClr val="4593C8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Sample 3</a:t>
            </a:r>
          </a:p>
        </p:txBody>
      </p:sp>
      <p:sp>
        <p:nvSpPr>
          <p:cNvPr id="376" name="Shape 376"/>
          <p:cNvSpPr/>
          <p:nvPr/>
        </p:nvSpPr>
        <p:spPr>
          <a:xfrm>
            <a:off x="3476411" y="6295629"/>
            <a:ext cx="6229778" cy="635001"/>
          </a:xfrm>
          <a:prstGeom prst="roundRect">
            <a:avLst>
              <a:gd name="adj" fmla="val 6000"/>
            </a:avLst>
          </a:prstGeom>
          <a:solidFill>
            <a:srgbClr val="FFFFFF"/>
          </a:solidFill>
          <a:ln w="12700">
            <a:solidFill>
              <a:srgbClr val="EFEFEF"/>
            </a:solidFill>
            <a:miter lim="400000"/>
          </a:ln>
          <a:effectLst>
            <a:outerShdw blurRad="25400" dist="12700" dir="27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 lvl="1"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2300" b="1">
                <a:solidFill>
                  <a:srgbClr val="4593C8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Sample 4</a:t>
            </a:r>
          </a:p>
        </p:txBody>
      </p:sp>
      <p:sp>
        <p:nvSpPr>
          <p:cNvPr id="377" name="Shape 377"/>
          <p:cNvSpPr/>
          <p:nvPr/>
        </p:nvSpPr>
        <p:spPr>
          <a:xfrm>
            <a:off x="8768190" y="4486521"/>
            <a:ext cx="755752" cy="393347"/>
          </a:xfrm>
          <a:prstGeom prst="roundRect">
            <a:avLst>
              <a:gd name="adj" fmla="val 11028"/>
            </a:avLst>
          </a:prstGeom>
          <a:solidFill>
            <a:srgbClr val="CE625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Remove</a:t>
            </a:r>
          </a:p>
        </p:txBody>
      </p:sp>
      <p:sp>
        <p:nvSpPr>
          <p:cNvPr id="378" name="Shape 378"/>
          <p:cNvSpPr/>
          <p:nvPr/>
        </p:nvSpPr>
        <p:spPr>
          <a:xfrm>
            <a:off x="8768190" y="5132328"/>
            <a:ext cx="755752" cy="393346"/>
          </a:xfrm>
          <a:prstGeom prst="roundRect">
            <a:avLst>
              <a:gd name="adj" fmla="val 11028"/>
            </a:avLst>
          </a:prstGeom>
          <a:solidFill>
            <a:srgbClr val="CE625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Remove</a:t>
            </a:r>
          </a:p>
        </p:txBody>
      </p:sp>
      <p:sp>
        <p:nvSpPr>
          <p:cNvPr id="379" name="Shape 379"/>
          <p:cNvSpPr/>
          <p:nvPr/>
        </p:nvSpPr>
        <p:spPr>
          <a:xfrm>
            <a:off x="8768190" y="5787363"/>
            <a:ext cx="755752" cy="393347"/>
          </a:xfrm>
          <a:prstGeom prst="roundRect">
            <a:avLst>
              <a:gd name="adj" fmla="val 11028"/>
            </a:avLst>
          </a:prstGeom>
          <a:solidFill>
            <a:srgbClr val="CE625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Remove</a:t>
            </a:r>
          </a:p>
        </p:txBody>
      </p:sp>
      <p:sp>
        <p:nvSpPr>
          <p:cNvPr id="380" name="Shape 380"/>
          <p:cNvSpPr/>
          <p:nvPr/>
        </p:nvSpPr>
        <p:spPr>
          <a:xfrm>
            <a:off x="8768190" y="6416456"/>
            <a:ext cx="755752" cy="393347"/>
          </a:xfrm>
          <a:prstGeom prst="roundRect">
            <a:avLst>
              <a:gd name="adj" fmla="val 11028"/>
            </a:avLst>
          </a:prstGeom>
          <a:solidFill>
            <a:srgbClr val="CE625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Remove</a:t>
            </a:r>
          </a:p>
        </p:txBody>
      </p:sp>
      <p:sp>
        <p:nvSpPr>
          <p:cNvPr id="381" name="Shape 381"/>
          <p:cNvSpPr/>
          <p:nvPr/>
        </p:nvSpPr>
        <p:spPr>
          <a:xfrm>
            <a:off x="3476411" y="7579754"/>
            <a:ext cx="6229778" cy="534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</a:path>
            </a:pathLst>
          </a:custGeom>
          <a:solidFill>
            <a:srgbClr val="F5F5F5"/>
          </a:solidFill>
          <a:ln w="12700">
            <a:solidFill>
              <a:srgbClr val="ECECE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/>
          <a:lstStyle>
            <a:lvl1pPr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14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DEMO_EXPEDITION_3</a:t>
            </a:r>
          </a:p>
        </p:txBody>
      </p:sp>
      <p:sp>
        <p:nvSpPr>
          <p:cNvPr id="382" name="Shape 382"/>
          <p:cNvSpPr/>
          <p:nvPr/>
        </p:nvSpPr>
        <p:spPr>
          <a:xfrm>
            <a:off x="5602798" y="3980738"/>
            <a:ext cx="755753" cy="228601"/>
          </a:xfrm>
          <a:prstGeom prst="roundRect">
            <a:avLst>
              <a:gd name="adj" fmla="val 26809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Modified</a:t>
            </a:r>
          </a:p>
        </p:txBody>
      </p:sp>
      <p:sp>
        <p:nvSpPr>
          <p:cNvPr id="383" name="Shape 383"/>
          <p:cNvSpPr/>
          <p:nvPr/>
        </p:nvSpPr>
        <p:spPr>
          <a:xfrm>
            <a:off x="8765068" y="3226439"/>
            <a:ext cx="772089" cy="393701"/>
          </a:xfrm>
          <a:prstGeom prst="roundRect">
            <a:avLst>
              <a:gd name="adj" fmla="val 12309"/>
            </a:avLst>
          </a:prstGeom>
          <a:solidFill>
            <a:srgbClr val="4393C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914400">
              <a:buClr>
                <a:srgbClr val="FAFFFF"/>
              </a:buClr>
              <a:buFont typeface="Helvetica Neue"/>
              <a:defRPr sz="12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200"/>
              <a:t>Action </a:t>
            </a:r>
            <a:r>
              <a:rPr sz="100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Webdings"/>
                <a:ea typeface="Webdings"/>
                <a:cs typeface="Webdings"/>
                <a:sym typeface="Webdings"/>
              </a:rPr>
              <a:t></a:t>
            </a:r>
          </a:p>
        </p:txBody>
      </p:sp>
      <p:grpSp>
        <p:nvGrpSpPr>
          <p:cNvPr id="386" name="Group 386"/>
          <p:cNvGrpSpPr/>
          <p:nvPr/>
        </p:nvGrpSpPr>
        <p:grpSpPr>
          <a:xfrm>
            <a:off x="7352756" y="8045906"/>
            <a:ext cx="2184402" cy="1714501"/>
            <a:chOff x="0" y="0"/>
            <a:chExt cx="2184400" cy="1714500"/>
          </a:xfrm>
        </p:grpSpPr>
        <p:sp>
          <p:nvSpPr>
            <p:cNvPr id="384" name="Shape 384"/>
            <p:cNvSpPr/>
            <p:nvPr/>
          </p:nvSpPr>
          <p:spPr>
            <a:xfrm>
              <a:off x="3" y="0"/>
              <a:ext cx="2184396" cy="1714500"/>
            </a:xfrm>
            <a:prstGeom prst="roundRect">
              <a:avLst>
                <a:gd name="adj" fmla="val 3786"/>
              </a:avLst>
            </a:prstGeom>
            <a:solidFill>
              <a:srgbClr val="FFFFFF"/>
            </a:solidFill>
            <a:ln w="9525" cap="flat">
              <a:solidFill>
                <a:srgbClr val="C3C3C3"/>
              </a:solidFill>
              <a:prstDash val="solid"/>
              <a:miter lim="400000"/>
            </a:ln>
            <a:effectLst>
              <a:outerShdw blurRad="101600" dist="50800" dir="2700000" rotWithShape="0">
                <a:srgbClr val="000000">
                  <a:alpha val="1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4300" tIns="114300" rIns="114300" bIns="114300" numCol="1" anchor="ctr">
              <a:noAutofit/>
            </a:bodyPr>
            <a:lstStyle/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 </a:t>
              </a:r>
              <a:r>
                <a:rPr sz="1400">
                  <a:solidFill>
                    <a:srgbClr val="4593C8"/>
                  </a:solidFill>
                </a:rPr>
                <a:t>Add Sample</a:t>
              </a:r>
            </a:p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 </a:t>
              </a:r>
            </a:p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 </a:t>
              </a:r>
              <a:r>
                <a:rPr sz="1400">
                  <a:solidFill>
                    <a:schemeClr val="accent4"/>
                  </a:solidFill>
                </a:rPr>
                <a:t>Push To Server </a:t>
              </a:r>
            </a:p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>
                <a:solidFill>
                  <a:schemeClr val="accent4"/>
                </a:solidFill>
              </a:endParaRPr>
            </a:p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 </a:t>
              </a:r>
              <a:r>
                <a:rPr sz="140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</a:rPr>
                <a:t>Remove From Client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0" y="1123462"/>
              <a:ext cx="2184401" cy="59"/>
            </a:xfrm>
            <a:prstGeom prst="line">
              <a:avLst/>
            </a:prstGeom>
            <a:noFill/>
            <a:ln w="12700" cap="flat">
              <a:solidFill>
                <a:srgbClr val="C3C3C3">
                  <a:alpha val="3900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  <p:sp>
        <p:nvSpPr>
          <p:cNvPr id="387" name="Shape 387"/>
          <p:cNvSpPr/>
          <p:nvPr/>
        </p:nvSpPr>
        <p:spPr>
          <a:xfrm>
            <a:off x="6812637" y="3969542"/>
            <a:ext cx="1700980" cy="272007"/>
          </a:xfrm>
          <a:prstGeom prst="roundRect">
            <a:avLst>
              <a:gd name="adj" fmla="val 26809"/>
            </a:avLst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914400">
              <a:buClr>
                <a:srgbClr val="FAFFFF"/>
              </a:buClr>
              <a:buFont typeface="Helvetica Neue"/>
              <a:defRPr sz="10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/>
              <a:t>available for offline entry</a:t>
            </a:r>
          </a:p>
        </p:txBody>
      </p:sp>
      <p:sp>
        <p:nvSpPr>
          <p:cNvPr id="388" name="Shape 388"/>
          <p:cNvSpPr/>
          <p:nvPr/>
        </p:nvSpPr>
        <p:spPr>
          <a:xfrm>
            <a:off x="7352756" y="8594032"/>
            <a:ext cx="2184402" cy="59"/>
          </a:xfrm>
          <a:prstGeom prst="line">
            <a:avLst/>
          </a:prstGeom>
          <a:ln w="12700">
            <a:solidFill>
              <a:srgbClr val="C3C3C3">
                <a:alpha val="39000"/>
              </a:srgb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89" name="Shape 389"/>
          <p:cNvSpPr/>
          <p:nvPr/>
        </p:nvSpPr>
        <p:spPr>
          <a:xfrm>
            <a:off x="8765068" y="3908695"/>
            <a:ext cx="772089" cy="393701"/>
          </a:xfrm>
          <a:prstGeom prst="roundRect">
            <a:avLst>
              <a:gd name="adj" fmla="val 12309"/>
            </a:avLst>
          </a:prstGeom>
          <a:solidFill>
            <a:srgbClr val="4393C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914400">
              <a:buClr>
                <a:srgbClr val="FAFFFF"/>
              </a:buClr>
              <a:buFont typeface="Helvetica Neue"/>
              <a:defRPr sz="12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200" dirty="0"/>
              <a:t>Action </a:t>
            </a:r>
            <a:r>
              <a:rPr sz="1000" dirty="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Webdings"/>
                <a:ea typeface="Webdings"/>
                <a:cs typeface="Webdings"/>
                <a:sym typeface="Webdings"/>
              </a:rPr>
              <a:t></a:t>
            </a:r>
          </a:p>
        </p:txBody>
      </p:sp>
      <p:sp>
        <p:nvSpPr>
          <p:cNvPr id="390" name="Shape 390"/>
          <p:cNvSpPr/>
          <p:nvPr/>
        </p:nvSpPr>
        <p:spPr>
          <a:xfrm>
            <a:off x="8765068" y="7650243"/>
            <a:ext cx="772089" cy="393701"/>
          </a:xfrm>
          <a:prstGeom prst="roundRect">
            <a:avLst>
              <a:gd name="adj" fmla="val 12309"/>
            </a:avLst>
          </a:prstGeom>
          <a:solidFill>
            <a:srgbClr val="4393C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914400">
              <a:buClr>
                <a:srgbClr val="FAFFFF"/>
              </a:buClr>
              <a:buFont typeface="Helvetica Neue"/>
              <a:defRPr sz="12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200"/>
              <a:t>Action </a:t>
            </a:r>
            <a:r>
              <a:rPr sz="100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Webdings"/>
                <a:ea typeface="Webdings"/>
                <a:cs typeface="Webdings"/>
                <a:sym typeface="Webdings"/>
              </a:rPr>
              <a:t></a:t>
            </a:r>
          </a:p>
        </p:txBody>
      </p:sp>
      <p:sp>
        <p:nvSpPr>
          <p:cNvPr id="391" name="Shape 391"/>
          <p:cNvSpPr/>
          <p:nvPr/>
        </p:nvSpPr>
        <p:spPr>
          <a:xfrm>
            <a:off x="4939491" y="7100728"/>
            <a:ext cx="418589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245"/>
                </a:moveTo>
                <a:lnTo>
                  <a:pt x="0" y="2355"/>
                </a:lnTo>
                <a:cubicBezTo>
                  <a:pt x="0" y="1055"/>
                  <a:pt x="1081" y="0"/>
                  <a:pt x="2413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2413" y="21600"/>
                </a:lnTo>
                <a:cubicBezTo>
                  <a:pt x="1081" y="21600"/>
                  <a:pt x="0" y="20545"/>
                  <a:pt x="0" y="19245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CFCFC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2770CE"/>
              </a:buClr>
              <a:buFont typeface="Helvetica Neue"/>
              <a:defRPr sz="16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>
              <a:defRPr sz="1500"/>
            </a:pPr>
            <a:r>
              <a:rPr sz="1500"/>
              <a:t>«</a:t>
            </a:r>
          </a:p>
        </p:txBody>
      </p:sp>
      <p:sp>
        <p:nvSpPr>
          <p:cNvPr id="392" name="Shape 392"/>
          <p:cNvSpPr/>
          <p:nvPr/>
        </p:nvSpPr>
        <p:spPr>
          <a:xfrm>
            <a:off x="7453068" y="7100728"/>
            <a:ext cx="420123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92" y="0"/>
                </a:lnTo>
                <a:cubicBezTo>
                  <a:pt x="20521" y="0"/>
                  <a:pt x="21600" y="1055"/>
                  <a:pt x="21600" y="2355"/>
                </a:cubicBezTo>
                <a:lnTo>
                  <a:pt x="21600" y="19245"/>
                </a:lnTo>
                <a:cubicBezTo>
                  <a:pt x="21600" y="20545"/>
                  <a:pt x="20521" y="21600"/>
                  <a:pt x="19192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CFCFC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2770CE"/>
              </a:buClr>
              <a:buFont typeface="Helvetica Neue"/>
              <a:defRPr sz="16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>
              <a:defRPr sz="1500"/>
            </a:pPr>
            <a:r>
              <a:rPr sz="1500"/>
              <a:t>»</a:t>
            </a:r>
          </a:p>
        </p:txBody>
      </p:sp>
      <p:sp>
        <p:nvSpPr>
          <p:cNvPr id="393" name="Shape 393"/>
          <p:cNvSpPr/>
          <p:nvPr/>
        </p:nvSpPr>
        <p:spPr>
          <a:xfrm>
            <a:off x="5766013" y="7100728"/>
            <a:ext cx="429323" cy="3683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394" name="Shape 394"/>
          <p:cNvSpPr/>
          <p:nvPr/>
        </p:nvSpPr>
        <p:spPr>
          <a:xfrm>
            <a:off x="5357134" y="7100728"/>
            <a:ext cx="429323" cy="368301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7A7A7A"/>
                </a:solidFill>
                <a:uFill>
                  <a:solidFill>
                    <a:srgbClr val="7A7A7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395" name="Shape 395"/>
          <p:cNvSpPr/>
          <p:nvPr/>
        </p:nvSpPr>
        <p:spPr>
          <a:xfrm>
            <a:off x="6610777" y="7100728"/>
            <a:ext cx="429322" cy="3683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396" name="Shape 396"/>
          <p:cNvSpPr/>
          <p:nvPr/>
        </p:nvSpPr>
        <p:spPr>
          <a:xfrm>
            <a:off x="6193724" y="7100728"/>
            <a:ext cx="429323" cy="3683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397" name="Shape 397"/>
          <p:cNvSpPr/>
          <p:nvPr/>
        </p:nvSpPr>
        <p:spPr>
          <a:xfrm>
            <a:off x="7034989" y="7100728"/>
            <a:ext cx="429322" cy="3683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398" name="Shape 398"/>
          <p:cNvSpPr/>
          <p:nvPr/>
        </p:nvSpPr>
        <p:spPr>
          <a:xfrm>
            <a:off x="599604" y="4384742"/>
            <a:ext cx="1270001" cy="901768"/>
          </a:xfrm>
          <a:prstGeom prst="roundRect">
            <a:avLst>
              <a:gd name="adj" fmla="val 21125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would  show 10 samples per page</a:t>
            </a:r>
          </a:p>
        </p:txBody>
      </p:sp>
      <p:sp>
        <p:nvSpPr>
          <p:cNvPr id="399" name="Shape 399"/>
          <p:cNvSpPr/>
          <p:nvPr/>
        </p:nvSpPr>
        <p:spPr>
          <a:xfrm>
            <a:off x="1907604" y="4838701"/>
            <a:ext cx="1154247" cy="63346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00" name="Shape 400"/>
          <p:cNvSpPr/>
          <p:nvPr/>
        </p:nvSpPr>
        <p:spPr>
          <a:xfrm>
            <a:off x="830365" y="2241955"/>
            <a:ext cx="1270001" cy="901768"/>
          </a:xfrm>
          <a:prstGeom prst="roundRect">
            <a:avLst>
              <a:gd name="adj" fmla="val 21125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generated via the nmnh-fims “Template Generator”</a:t>
            </a:r>
          </a:p>
        </p:txBody>
      </p:sp>
      <p:sp>
        <p:nvSpPr>
          <p:cNvPr id="401" name="Shape 401"/>
          <p:cNvSpPr/>
          <p:nvPr/>
        </p:nvSpPr>
        <p:spPr>
          <a:xfrm>
            <a:off x="2138366" y="2695912"/>
            <a:ext cx="1154247" cy="63346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02" name="Shape 402"/>
          <p:cNvSpPr/>
          <p:nvPr/>
        </p:nvSpPr>
        <p:spPr>
          <a:xfrm>
            <a:off x="6812637" y="7698740"/>
            <a:ext cx="1700980" cy="272008"/>
          </a:xfrm>
          <a:prstGeom prst="roundRect">
            <a:avLst>
              <a:gd name="adj" fmla="val 26809"/>
            </a:avLst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914400">
              <a:buClr>
                <a:srgbClr val="FAFFFF"/>
              </a:buClr>
              <a:buFont typeface="Helvetica Neue"/>
              <a:defRPr sz="10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/>
              <a:t>available for offline entry</a:t>
            </a:r>
          </a:p>
        </p:txBody>
      </p:sp>
      <p:sp>
        <p:nvSpPr>
          <p:cNvPr id="403" name="Shape 403"/>
          <p:cNvSpPr/>
          <p:nvPr/>
        </p:nvSpPr>
        <p:spPr>
          <a:xfrm>
            <a:off x="4347022" y="8366932"/>
            <a:ext cx="1270001" cy="751175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would  be disabled if offline</a:t>
            </a:r>
          </a:p>
        </p:txBody>
      </p:sp>
      <p:sp>
        <p:nvSpPr>
          <p:cNvPr id="404" name="Shape 404"/>
          <p:cNvSpPr/>
          <p:nvPr/>
        </p:nvSpPr>
        <p:spPr>
          <a:xfrm>
            <a:off x="5655022" y="8820887"/>
            <a:ext cx="1533667" cy="12713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05" name="Shape 405"/>
          <p:cNvSpPr/>
          <p:nvPr/>
        </p:nvSpPr>
        <p:spPr>
          <a:xfrm>
            <a:off x="10282649" y="7956876"/>
            <a:ext cx="1675580" cy="1012773"/>
          </a:xfrm>
          <a:prstGeom prst="roundRect">
            <a:avLst>
              <a:gd name="adj" fmla="val 18810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if form is not “available for offline entry”, this would say “Download for offline Use”</a:t>
            </a:r>
          </a:p>
        </p:txBody>
      </p:sp>
      <p:sp>
        <p:nvSpPr>
          <p:cNvPr id="406" name="Shape 406"/>
          <p:cNvSpPr/>
          <p:nvPr/>
        </p:nvSpPr>
        <p:spPr>
          <a:xfrm flipH="1">
            <a:off x="9701227" y="9061960"/>
            <a:ext cx="1186726" cy="33203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0" name="Shape 407"/>
          <p:cNvSpPr/>
          <p:nvPr/>
        </p:nvSpPr>
        <p:spPr>
          <a:xfrm>
            <a:off x="9058669" y="1492070"/>
            <a:ext cx="2057401" cy="1130301"/>
          </a:xfrm>
          <a:prstGeom prst="roundRect">
            <a:avLst>
              <a:gd name="adj" fmla="val 5743"/>
            </a:avLst>
          </a:prstGeom>
          <a:solidFill>
            <a:srgbClr val="FFFFFF"/>
          </a:solidFill>
          <a:ln>
            <a:solidFill>
              <a:srgbClr val="C3C3C3"/>
            </a:solidFill>
            <a:miter lim="400000"/>
          </a:ln>
          <a:effectLst>
            <a:outerShdw blurRad="101600" dist="50800" dir="2700000" rotWithShape="0">
              <a:srgbClr val="000000">
                <a:alpha val="1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/>
          <a:lstStyle/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dirty="0" smtClean="0"/>
              <a:t>Template </a:t>
            </a:r>
            <a:r>
              <a:rPr lang="en-US" sz="1400" dirty="0"/>
              <a:t>Generator</a:t>
            </a:r>
            <a:r>
              <a:rPr sz="1400" dirty="0" smtClean="0"/>
              <a:t>   </a:t>
            </a: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sz="1400" b="1" dirty="0" smtClean="0"/>
              <a:t>Dashboard</a:t>
            </a:r>
            <a:endParaRPr sz="1400" b="1" dirty="0"/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 smtClean="0"/>
              <a:t>Logout</a:t>
            </a:r>
            <a:endParaRPr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3868110" y="2158864"/>
            <a:ext cx="5499675" cy="364012"/>
          </a:xfrm>
          <a:prstGeom prst="roundRect">
            <a:avLst>
              <a:gd name="adj" fmla="val 9274"/>
            </a:avLst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914400">
              <a:defRPr sz="20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1400"/>
              <a:t>   </a:t>
            </a:r>
            <a:r>
              <a:rPr sz="1400">
                <a:solidFill>
                  <a:srgbClr val="4D97C8"/>
                </a:solidFill>
                <a:uFill>
                  <a:solidFill>
                    <a:srgbClr val="4D97C8"/>
                  </a:solidFill>
                </a:uFill>
              </a:rPr>
              <a:t>Dashboard</a:t>
            </a:r>
            <a:r>
              <a:rPr sz="1400"/>
              <a:t> </a:t>
            </a:r>
            <a:r>
              <a:rPr sz="1400">
                <a:solidFill>
                  <a:srgbClr val="D6D6D6"/>
                </a:solidFill>
                <a:uFill>
                  <a:solidFill>
                    <a:srgbClr val="D6D6D6"/>
                  </a:solidFill>
                </a:uFill>
              </a:rPr>
              <a:t> /</a:t>
            </a:r>
            <a:r>
              <a:rPr sz="1400"/>
              <a:t>  DEMO_EXPEDITION_1</a:t>
            </a:r>
          </a:p>
        </p:txBody>
      </p:sp>
      <p:sp>
        <p:nvSpPr>
          <p:cNvPr id="350" name="Shape 350"/>
          <p:cNvSpPr/>
          <p:nvPr/>
        </p:nvSpPr>
        <p:spPr>
          <a:xfrm>
            <a:off x="4973165" y="2820005"/>
            <a:ext cx="3260508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23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DEMO_EXPEDITION_1</a:t>
            </a:r>
          </a:p>
        </p:txBody>
      </p:sp>
      <p:sp>
        <p:nvSpPr>
          <p:cNvPr id="351" name="Shape 351"/>
          <p:cNvSpPr/>
          <p:nvPr/>
        </p:nvSpPr>
        <p:spPr>
          <a:xfrm>
            <a:off x="6291319" y="3822972"/>
            <a:ext cx="2595259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Current User</a:t>
            </a:r>
          </a:p>
        </p:txBody>
      </p:sp>
      <p:sp>
        <p:nvSpPr>
          <p:cNvPr id="352" name="Shape 352"/>
          <p:cNvSpPr/>
          <p:nvPr/>
        </p:nvSpPr>
        <p:spPr>
          <a:xfrm>
            <a:off x="3637019" y="3873772"/>
            <a:ext cx="209669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Primary Collector 1</a:t>
            </a:r>
          </a:p>
        </p:txBody>
      </p:sp>
      <p:sp>
        <p:nvSpPr>
          <p:cNvPr id="353" name="Shape 353"/>
          <p:cNvSpPr/>
          <p:nvPr/>
        </p:nvSpPr>
        <p:spPr>
          <a:xfrm>
            <a:off x="3637019" y="4445272"/>
            <a:ext cx="236462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Date Collected (From)</a:t>
            </a:r>
          </a:p>
        </p:txBody>
      </p:sp>
      <p:sp>
        <p:nvSpPr>
          <p:cNvPr id="354" name="Shape 354"/>
          <p:cNvSpPr/>
          <p:nvPr/>
        </p:nvSpPr>
        <p:spPr>
          <a:xfrm>
            <a:off x="6291319" y="4381772"/>
            <a:ext cx="1386727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2016 08 14</a:t>
            </a:r>
          </a:p>
        </p:txBody>
      </p:sp>
      <p:pic>
        <p:nvPicPr>
          <p:cNvPr id="355" name="Screen Shot 2016-08-18 at 3.26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5319" y="4419872"/>
            <a:ext cx="1143001" cy="393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1" name="Group 361"/>
          <p:cNvGrpSpPr/>
          <p:nvPr/>
        </p:nvGrpSpPr>
        <p:grpSpPr>
          <a:xfrm>
            <a:off x="6337998" y="5124722"/>
            <a:ext cx="2501901" cy="381001"/>
            <a:chOff x="0" y="0"/>
            <a:chExt cx="2501899" cy="380999"/>
          </a:xfrm>
        </p:grpSpPr>
        <p:sp>
          <p:nvSpPr>
            <p:cNvPr id="356" name="Shape 356"/>
            <p:cNvSpPr/>
            <p:nvPr/>
          </p:nvSpPr>
          <p:spPr>
            <a:xfrm>
              <a:off x="0" y="0"/>
              <a:ext cx="2247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1"/>
                  </a:moveTo>
                  <a:cubicBezTo>
                    <a:pt x="0" y="923"/>
                    <a:pt x="116" y="0"/>
                    <a:pt x="260" y="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260" y="21600"/>
                  </a:lnTo>
                  <a:cubicBezTo>
                    <a:pt x="116" y="21600"/>
                    <a:pt x="0" y="20677"/>
                    <a:pt x="0" y="19539"/>
                  </a:cubicBezTo>
                  <a:lnTo>
                    <a:pt x="0" y="2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16200000" scaled="0"/>
            </a:gradFill>
            <a:ln w="12700" cap="flat">
              <a:solidFill>
                <a:srgbClr val="9C9C9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91439" algn="l" defTabSz="914400">
                <a:buClr>
                  <a:srgbClr val="5A5C5C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- - Select - -</a:t>
              </a:r>
            </a:p>
          </p:txBody>
        </p:sp>
        <p:grpSp>
          <p:nvGrpSpPr>
            <p:cNvPr id="360" name="Group 360"/>
            <p:cNvGrpSpPr/>
            <p:nvPr/>
          </p:nvGrpSpPr>
          <p:grpSpPr>
            <a:xfrm>
              <a:off x="2252388" y="0"/>
              <a:ext cx="249512" cy="381000"/>
              <a:chOff x="0" y="0"/>
              <a:chExt cx="249511" cy="380999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0" y="0"/>
                <a:ext cx="249512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1D1D1"/>
                  </a:gs>
                </a:gsLst>
                <a:lin ang="0" scaled="0"/>
              </a:gradFill>
              <a:ln w="12700" cap="flat">
                <a:solidFill>
                  <a:srgbClr val="9C9C9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358" name="Shape 358"/>
              <p:cNvSpPr/>
              <p:nvPr/>
            </p:nvSpPr>
            <p:spPr>
              <a:xfrm rot="10800000">
                <a:off x="71166" y="212190"/>
                <a:ext cx="92405" cy="70731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71166" y="88648"/>
                <a:ext cx="92405" cy="69317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</p:grpSp>
      </p:grpSp>
      <p:sp>
        <p:nvSpPr>
          <p:cNvPr id="362" name="Shape 362"/>
          <p:cNvSpPr/>
          <p:nvPr/>
        </p:nvSpPr>
        <p:spPr>
          <a:xfrm>
            <a:off x="3637019" y="5133119"/>
            <a:ext cx="857607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Habitat</a:t>
            </a:r>
          </a:p>
        </p:txBody>
      </p:sp>
      <p:sp>
        <p:nvSpPr>
          <p:cNvPr id="363" name="Shape 363"/>
          <p:cNvSpPr/>
          <p:nvPr/>
        </p:nvSpPr>
        <p:spPr>
          <a:xfrm>
            <a:off x="6342758" y="5499372"/>
            <a:ext cx="2492376" cy="1130301"/>
          </a:xfrm>
          <a:prstGeom prst="roundRect">
            <a:avLst>
              <a:gd name="adj" fmla="val 5743"/>
            </a:avLst>
          </a:prstGeom>
          <a:solidFill>
            <a:srgbClr val="FFFFFF"/>
          </a:solidFill>
          <a:ln>
            <a:solidFill>
              <a:srgbClr val="C3C3C3"/>
            </a:solidFill>
            <a:miter lim="400000"/>
          </a:ln>
          <a:effectLst>
            <a:outerShdw blurRad="101600" dist="50800" dir="2700000" rotWithShape="0">
              <a:srgbClr val="000000">
                <a:alpha val="1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/>
          <a:lstStyle/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   Aquatic herb</a:t>
            </a:r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   Cespitose herb</a:t>
            </a:r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   …</a:t>
            </a:r>
          </a:p>
        </p:txBody>
      </p:sp>
      <p:sp>
        <p:nvSpPr>
          <p:cNvPr id="364" name="Shape 364"/>
          <p:cNvSpPr/>
          <p:nvPr/>
        </p:nvSpPr>
        <p:spPr>
          <a:xfrm>
            <a:off x="7491469" y="8689466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Save </a:t>
            </a:r>
            <a:r>
              <a:rPr lang="en-US" dirty="0" smtClean="0"/>
              <a:t>and New</a:t>
            </a:r>
            <a:endParaRPr dirty="0"/>
          </a:p>
        </p:txBody>
      </p:sp>
      <p:sp>
        <p:nvSpPr>
          <p:cNvPr id="365" name="Shape 365"/>
          <p:cNvSpPr/>
          <p:nvPr/>
        </p:nvSpPr>
        <p:spPr>
          <a:xfrm>
            <a:off x="6316719" y="6832872"/>
            <a:ext cx="717097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</p:spPr>
        <p:txBody>
          <a:bodyPr lIns="50800" tIns="50800" rIns="50800" bIns="50800" anchor="ctr"/>
          <a:lstStyle/>
          <a:p>
            <a: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00"/>
          </a:p>
        </p:txBody>
      </p:sp>
      <p:sp>
        <p:nvSpPr>
          <p:cNvPr id="366" name="Shape 366"/>
          <p:cNvSpPr/>
          <p:nvPr/>
        </p:nvSpPr>
        <p:spPr>
          <a:xfrm>
            <a:off x="3662419" y="6883672"/>
            <a:ext cx="204077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Elevation From (m)</a:t>
            </a:r>
          </a:p>
        </p:txBody>
      </p:sp>
      <p:sp>
        <p:nvSpPr>
          <p:cNvPr id="367" name="Shape 367"/>
          <p:cNvSpPr/>
          <p:nvPr/>
        </p:nvSpPr>
        <p:spPr>
          <a:xfrm>
            <a:off x="6316719" y="7507559"/>
            <a:ext cx="2595259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</p:spPr>
        <p:txBody>
          <a:bodyPr lIns="50800" tIns="50800" rIns="50800" bIns="50800" anchor="ctr"/>
          <a:lstStyle/>
          <a:p>
            <a: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00"/>
          </a:p>
        </p:txBody>
      </p:sp>
      <p:sp>
        <p:nvSpPr>
          <p:cNvPr id="368" name="Shape 368"/>
          <p:cNvSpPr/>
          <p:nvPr/>
        </p:nvSpPr>
        <p:spPr>
          <a:xfrm>
            <a:off x="3662419" y="7560406"/>
            <a:ext cx="320601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…</a:t>
            </a:r>
          </a:p>
        </p:txBody>
      </p:sp>
      <p:sp>
        <p:nvSpPr>
          <p:cNvPr id="22" name="Shape 364"/>
          <p:cNvSpPr/>
          <p:nvPr/>
        </p:nvSpPr>
        <p:spPr>
          <a:xfrm>
            <a:off x="5734130" y="8689465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Save Sample</a:t>
            </a:r>
          </a:p>
        </p:txBody>
      </p:sp>
      <p:sp>
        <p:nvSpPr>
          <p:cNvPr id="23" name="Shape 364"/>
          <p:cNvSpPr/>
          <p:nvPr/>
        </p:nvSpPr>
        <p:spPr>
          <a:xfrm>
            <a:off x="3957145" y="8689464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Cancel</a:t>
            </a:r>
            <a:endParaRPr dirty="0"/>
          </a:p>
        </p:txBody>
      </p:sp>
      <p:sp>
        <p:nvSpPr>
          <p:cNvPr id="24" name="Shape 364"/>
          <p:cNvSpPr/>
          <p:nvPr/>
        </p:nvSpPr>
        <p:spPr>
          <a:xfrm>
            <a:off x="9149939" y="8669751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Save </a:t>
            </a:r>
            <a:r>
              <a:rPr lang="en-US" dirty="0" smtClean="0"/>
              <a:t>and Close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245</Words>
  <Application>Microsoft Macintosh PowerPoint</Application>
  <PresentationFormat>Custom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Gill Sans</vt:lpstr>
      <vt:lpstr>Helvetica</vt:lpstr>
      <vt:lpstr>Helvetica Neue</vt:lpstr>
      <vt:lpstr>Helvetica Neue Medium</vt:lpstr>
      <vt:lpstr>Lucida Grande</vt:lpstr>
      <vt:lpstr>Webdings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Deck</cp:lastModifiedBy>
  <cp:revision>6</cp:revision>
  <dcterms:modified xsi:type="dcterms:W3CDTF">2016-08-24T19:38:46Z</dcterms:modified>
</cp:coreProperties>
</file>