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3E4B19-C9AD-469E-ADC7-4D0FE668DB4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397498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E4B19-C9AD-469E-ADC7-4D0FE668DB4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172910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E4B19-C9AD-469E-ADC7-4D0FE668DB4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405260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E4B19-C9AD-469E-ADC7-4D0FE668DB4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254865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3E4B19-C9AD-469E-ADC7-4D0FE668DB4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248959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E4B19-C9AD-469E-ADC7-4D0FE668DB45}"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1315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3E4B19-C9AD-469E-ADC7-4D0FE668DB45}" type="datetimeFigureOut">
              <a:rPr lang="en-US" smtClean="0"/>
              <a:t>12/2/21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65017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3E4B19-C9AD-469E-ADC7-4D0FE668DB45}" type="datetimeFigureOut">
              <a:rPr lang="en-US" smtClean="0"/>
              <a:t>12/2/21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227327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E4B19-C9AD-469E-ADC7-4D0FE668DB45}" type="datetimeFigureOut">
              <a:rPr lang="en-US" smtClean="0"/>
              <a:t>12/2/21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309570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3E4B19-C9AD-469E-ADC7-4D0FE668DB45}"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223149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3E4B19-C9AD-469E-ADC7-4D0FE668DB45}"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B487F-6263-442D-8A6D-455989B39370}" type="slidenum">
              <a:rPr lang="en-US" smtClean="0"/>
              <a:t>‹#›</a:t>
            </a:fld>
            <a:endParaRPr lang="en-US"/>
          </a:p>
        </p:txBody>
      </p:sp>
    </p:spTree>
    <p:extLst>
      <p:ext uri="{BB962C8B-B14F-4D97-AF65-F5344CB8AC3E}">
        <p14:creationId xmlns:p14="http://schemas.microsoft.com/office/powerpoint/2010/main" val="404515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E4B19-C9AD-469E-ADC7-4D0FE668DB45}" type="datetimeFigureOut">
              <a:rPr lang="en-US" smtClean="0"/>
              <a:t>12/2/21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B487F-6263-442D-8A6D-455989B39370}" type="slidenum">
              <a:rPr lang="en-US" smtClean="0"/>
              <a:t>‹#›</a:t>
            </a:fld>
            <a:endParaRPr lang="en-US"/>
          </a:p>
        </p:txBody>
      </p:sp>
    </p:spTree>
    <p:extLst>
      <p:ext uri="{BB962C8B-B14F-4D97-AF65-F5344CB8AC3E}">
        <p14:creationId xmlns:p14="http://schemas.microsoft.com/office/powerpoint/2010/main" val="425237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tandards.ieee.org/content/ieee-standards/en/standard/2791-2020.html" TargetMode="External"/><Relationship Id="rId2" Type="http://schemas.openxmlformats.org/officeDocument/2006/relationships/hyperlink" Target="https://biocomputeobject.org/"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opensource.ieee.org/2791-object/ieee-2791-schem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emver.org/" TargetMode="External"/><Relationship Id="rId2" Type="http://schemas.openxmlformats.org/officeDocument/2006/relationships/hyperlink" Target="https://doi.org/10.1186/2041-1480-4-3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B3BrdD2ypRT0jk1wHyWU9xciVCyExGBruWw-txazE9s/edit?usp=sha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898136" y="2960537"/>
            <a:ext cx="7222745" cy="2739211"/>
          </a:xfrm>
          <a:prstGeom prst="rect">
            <a:avLst/>
          </a:prstGeom>
          <a:solidFill>
            <a:schemeClr val="accent6">
              <a:lumMod val="20000"/>
              <a:lumOff val="80000"/>
            </a:schemeClr>
          </a:solidFill>
          <a:ln>
            <a:solidFill>
              <a:schemeClr val="tx2">
                <a:lumMod val="60000"/>
                <a:lumOff val="40000"/>
              </a:schemeClr>
            </a:solidFill>
          </a:ln>
        </p:spPr>
        <p:txBody>
          <a:bodyPr wrap="square" rtlCol="0">
            <a:spAutoFit/>
          </a:bodyPr>
          <a:lstStyle/>
          <a:p>
            <a:pPr fontAlgn="t">
              <a:spcAft>
                <a:spcPts val="1200"/>
              </a:spcAft>
            </a:pPr>
            <a:r>
              <a:rPr lang="en-US" b="1" dirty="0"/>
              <a:t>Guidelines</a:t>
            </a:r>
          </a:p>
          <a:p>
            <a:pPr marL="285750" indent="-285750" fontAlgn="t">
              <a:buFont typeface="Calibri" panose="020F0502020204030204" pitchFamily="34" charset="0"/>
              <a:buChar char="»"/>
            </a:pPr>
            <a:r>
              <a:rPr lang="en-US" dirty="0"/>
              <a:t>“</a:t>
            </a:r>
            <a:r>
              <a:rPr lang="en-US" sz="1600" dirty="0" err="1">
                <a:solidFill>
                  <a:schemeClr val="accent1">
                    <a:lumMod val="50000"/>
                  </a:schemeClr>
                </a:solidFill>
                <a:latin typeface="Consolas" panose="020B0609020204030204" pitchFamily="49" charset="0"/>
              </a:rPr>
              <a:t>bco_id</a:t>
            </a:r>
            <a:r>
              <a:rPr lang="en-US" dirty="0"/>
              <a:t>” may have user specific values</a:t>
            </a:r>
          </a:p>
          <a:p>
            <a:pPr marL="285750" indent="-285750" fontAlgn="t">
              <a:buFont typeface="Calibri" panose="020F0502020204030204" pitchFamily="34" charset="0"/>
              <a:buChar char="»"/>
            </a:pPr>
            <a:r>
              <a:rPr lang="en-US" dirty="0"/>
              <a:t>             (e.g. “</a:t>
            </a:r>
            <a:r>
              <a:rPr lang="en-US" sz="1600" dirty="0">
                <a:solidFill>
                  <a:schemeClr val="accent1">
                    <a:lumMod val="50000"/>
                  </a:schemeClr>
                </a:solidFill>
                <a:latin typeface="Consolas" panose="020B0609020204030204" pitchFamily="49" charset="0"/>
              </a:rPr>
              <a:t>FDA_00001</a:t>
            </a:r>
            <a:r>
              <a:rPr lang="en-US" dirty="0"/>
              <a:t>” or “</a:t>
            </a:r>
            <a:r>
              <a:rPr lang="en-US" sz="1600" dirty="0">
                <a:solidFill>
                  <a:schemeClr val="accent1">
                    <a:lumMod val="50000"/>
                  </a:schemeClr>
                </a:solidFill>
                <a:latin typeface="Consolas" panose="020B0609020204030204" pitchFamily="49" charset="0"/>
              </a:rPr>
              <a:t>GWU_01A</a:t>
            </a:r>
            <a:r>
              <a:rPr lang="en-US" dirty="0"/>
              <a:t>”)</a:t>
            </a:r>
          </a:p>
          <a:p>
            <a:pPr marL="285750" indent="-285750" fontAlgn="t">
              <a:buFont typeface="Calibri" panose="020F0502020204030204" pitchFamily="34" charset="0"/>
              <a:buChar char="»"/>
            </a:pPr>
            <a:r>
              <a:rPr lang="en-US" dirty="0"/>
              <a:t>Use Extension Domains to ask for more project specific information</a:t>
            </a:r>
          </a:p>
          <a:p>
            <a:pPr marL="285750" indent="-285750" fontAlgn="t">
              <a:buFont typeface="Calibri" panose="020F0502020204030204" pitchFamily="34" charset="0"/>
              <a:buChar char="»"/>
            </a:pPr>
            <a:r>
              <a:rPr lang="en-US" dirty="0"/>
              <a:t>Use Verification Kit to quickly check validity of results</a:t>
            </a:r>
          </a:p>
          <a:p>
            <a:pPr marL="285750" indent="-285750">
              <a:buFont typeface="Calibri" panose="020F0502020204030204" pitchFamily="34" charset="0"/>
              <a:buChar char="»"/>
            </a:pPr>
            <a:r>
              <a:rPr lang="en-US" dirty="0"/>
              <a:t>Steps that do not transform data (e.g. column sorting) can be described in the Usability Domain instead of as a full step in the Description Domain, at the Reviewer’s discretion</a:t>
            </a:r>
          </a:p>
          <a:p>
            <a:pPr marL="285750" indent="-285750">
              <a:buFont typeface="Calibri" panose="020F0502020204030204" pitchFamily="34" charset="0"/>
              <a:buChar char="»"/>
            </a:pPr>
            <a:r>
              <a:rPr lang="en-US" dirty="0"/>
              <a:t>Use IO Domain as a manifest for all data files</a:t>
            </a:r>
          </a:p>
        </p:txBody>
      </p:sp>
      <p:sp>
        <p:nvSpPr>
          <p:cNvPr id="3" name="Content Placeholder 2"/>
          <p:cNvSpPr>
            <a:spLocks noGrp="1"/>
          </p:cNvSpPr>
          <p:nvPr>
            <p:ph idx="1"/>
          </p:nvPr>
        </p:nvSpPr>
        <p:spPr>
          <a:xfrm>
            <a:off x="5014202" y="49155"/>
            <a:ext cx="6870192" cy="2862222"/>
          </a:xfrm>
          <a:solidFill>
            <a:schemeClr val="bg2">
              <a:lumMod val="90000"/>
            </a:schemeClr>
          </a:solidFill>
          <a:ln>
            <a:solidFill>
              <a:schemeClr val="tx2">
                <a:lumMod val="60000"/>
                <a:lumOff val="40000"/>
              </a:schemeClr>
            </a:solidFill>
          </a:ln>
        </p:spPr>
        <p:txBody>
          <a:bodyPr>
            <a:noAutofit/>
          </a:bodyPr>
          <a:lstStyle/>
          <a:p>
            <a:pPr marL="0" indent="0">
              <a:buNone/>
            </a:pPr>
            <a:endParaRPr lang="en-US" sz="1400" b="1" dirty="0">
              <a:solidFill>
                <a:schemeClr val="tx1">
                  <a:lumMod val="85000"/>
                  <a:lumOff val="15000"/>
                </a:schemeClr>
              </a:solidFill>
            </a:endParaRPr>
          </a:p>
          <a:p>
            <a:pPr marL="0" indent="0">
              <a:buNone/>
            </a:pPr>
            <a:r>
              <a:rPr lang="en-US" sz="1400" b="1" dirty="0">
                <a:solidFill>
                  <a:schemeClr val="tx1">
                    <a:lumMod val="85000"/>
                    <a:lumOff val="15000"/>
                  </a:schemeClr>
                </a:solidFill>
              </a:rPr>
              <a:t>{</a:t>
            </a:r>
          </a:p>
          <a:p>
            <a:pPr marL="0" indent="0">
              <a:buNone/>
            </a:pPr>
            <a:r>
              <a:rPr lang="en-US" sz="1400" b="1" dirty="0">
                <a:solidFill>
                  <a:schemeClr val="tx1">
                    <a:lumMod val="85000"/>
                    <a:lumOff val="15000"/>
                  </a:schemeClr>
                </a:solidFill>
              </a:rPr>
              <a:t>    "</a:t>
            </a:r>
            <a:r>
              <a:rPr lang="en-US" sz="1400" b="1" dirty="0" err="1">
                <a:solidFill>
                  <a:schemeClr val="tx1">
                    <a:lumMod val="85000"/>
                    <a:lumOff val="15000"/>
                  </a:schemeClr>
                </a:solidFill>
              </a:rPr>
              <a:t>etag</a:t>
            </a:r>
            <a:r>
              <a:rPr lang="en-US" sz="1400" b="1" dirty="0">
                <a:solidFill>
                  <a:schemeClr val="tx1">
                    <a:lumMod val="85000"/>
                    <a:lumOff val="15000"/>
                  </a:schemeClr>
                </a:solidFill>
              </a:rPr>
              <a:t>": "d516a923967ec1f8ee4bc666a2256bb91b3e035a91a1f5ef64b92e33ad23a104",</a:t>
            </a:r>
          </a:p>
          <a:p>
            <a:pPr marL="0" indent="0">
              <a:buNone/>
            </a:pPr>
            <a:r>
              <a:rPr lang="en-US" sz="1400" b="1" dirty="0">
                <a:solidFill>
                  <a:schemeClr val="tx1">
                    <a:lumMod val="85000"/>
                    <a:lumOff val="15000"/>
                  </a:schemeClr>
                </a:solidFill>
              </a:rPr>
              <a:t>    "</a:t>
            </a:r>
            <a:r>
              <a:rPr lang="en-US" sz="1400" b="1" dirty="0" err="1">
                <a:solidFill>
                  <a:schemeClr val="tx1">
                    <a:lumMod val="85000"/>
                    <a:lumOff val="15000"/>
                  </a:schemeClr>
                </a:solidFill>
              </a:rPr>
              <a:t>object_id</a:t>
            </a:r>
            <a:r>
              <a:rPr lang="en-US" sz="1400" b="1" dirty="0">
                <a:solidFill>
                  <a:schemeClr val="tx1">
                    <a:lumMod val="85000"/>
                    <a:lumOff val="15000"/>
                  </a:schemeClr>
                </a:solidFill>
              </a:rPr>
              <a:t>": "https://beta.portal.aws.biochemistry.gwu.edu/</a:t>
            </a:r>
            <a:r>
              <a:rPr lang="en-US" sz="1400" b="1" dirty="0" err="1">
                <a:solidFill>
                  <a:schemeClr val="tx1">
                    <a:lumMod val="85000"/>
                    <a:lumOff val="15000"/>
                  </a:schemeClr>
                </a:solidFill>
              </a:rPr>
              <a:t>bco</a:t>
            </a:r>
            <a:r>
              <a:rPr lang="en-US" sz="1400" b="1" dirty="0">
                <a:solidFill>
                  <a:schemeClr val="tx1">
                    <a:lumMod val="85000"/>
                    <a:lumOff val="15000"/>
                  </a:schemeClr>
                </a:solidFill>
              </a:rPr>
              <a:t>/BCO_00016484",</a:t>
            </a:r>
          </a:p>
          <a:p>
            <a:pPr marL="0" indent="0">
              <a:buNone/>
            </a:pPr>
            <a:r>
              <a:rPr lang="en-US" sz="1400" b="1" dirty="0">
                <a:solidFill>
                  <a:schemeClr val="tx1">
                    <a:lumMod val="85000"/>
                    <a:lumOff val="15000"/>
                  </a:schemeClr>
                </a:solidFill>
              </a:rPr>
              <a:t>    "</a:t>
            </a:r>
            <a:r>
              <a:rPr lang="en-US" sz="1400" b="1" dirty="0" err="1">
                <a:solidFill>
                  <a:schemeClr val="tx1">
                    <a:lumMod val="85000"/>
                    <a:lumOff val="15000"/>
                  </a:schemeClr>
                </a:solidFill>
              </a:rPr>
              <a:t>spec_version</a:t>
            </a:r>
            <a:r>
              <a:rPr lang="en-US" sz="1400" b="1" dirty="0">
                <a:solidFill>
                  <a:schemeClr val="tx1">
                    <a:lumMod val="85000"/>
                    <a:lumOff val="15000"/>
                  </a:schemeClr>
                </a:solidFill>
              </a:rPr>
              <a:t>": “https://w3id.org/</a:t>
            </a:r>
            <a:r>
              <a:rPr lang="en-US" sz="1400" b="1" dirty="0" err="1">
                <a:solidFill>
                  <a:schemeClr val="tx1">
                    <a:lumMod val="85000"/>
                    <a:lumOff val="15000"/>
                  </a:schemeClr>
                </a:solidFill>
              </a:rPr>
              <a:t>ieee</a:t>
            </a:r>
            <a:r>
              <a:rPr lang="en-US" sz="1400" b="1" dirty="0">
                <a:solidFill>
                  <a:schemeClr val="tx1">
                    <a:lumMod val="85000"/>
                    <a:lumOff val="15000"/>
                  </a:schemeClr>
                </a:solidFill>
              </a:rPr>
              <a:t>/ieee-2791-schema/2791object.json",</a:t>
            </a:r>
          </a:p>
          <a:p>
            <a:pPr marL="0" indent="0">
              <a:buNone/>
            </a:pPr>
            <a:r>
              <a:rPr lang="en-US" sz="1400" b="1" dirty="0">
                <a:solidFill>
                  <a:schemeClr val="tx1">
                    <a:lumMod val="85000"/>
                    <a:lumOff val="15000"/>
                  </a:schemeClr>
                </a:solidFill>
              </a:rPr>
              <a:t>    "</a:t>
            </a:r>
            <a:r>
              <a:rPr lang="en-US" sz="1400" b="1" dirty="0" err="1">
                <a:solidFill>
                  <a:schemeClr val="tx1">
                    <a:lumMod val="85000"/>
                    <a:lumOff val="15000"/>
                  </a:schemeClr>
                </a:solidFill>
              </a:rPr>
              <a:t>provenance_domain</a:t>
            </a:r>
            <a:r>
              <a:rPr lang="en-US" sz="1400" b="1" dirty="0">
                <a:solidFill>
                  <a:schemeClr val="tx1">
                    <a:lumMod val="85000"/>
                    <a:lumOff val="15000"/>
                  </a:schemeClr>
                </a:solidFill>
              </a:rPr>
              <a:t>": {</a:t>
            </a:r>
          </a:p>
          <a:p>
            <a:pPr marL="0" indent="0">
              <a:buNone/>
            </a:pPr>
            <a:r>
              <a:rPr lang="en-US" sz="1400" b="1" dirty="0">
                <a:solidFill>
                  <a:schemeClr val="tx1">
                    <a:lumMod val="85000"/>
                    <a:lumOff val="15000"/>
                  </a:schemeClr>
                </a:solidFill>
              </a:rPr>
              <a:t>        "embargo": {},</a:t>
            </a:r>
          </a:p>
          <a:p>
            <a:pPr marL="0" indent="0">
              <a:buNone/>
            </a:pPr>
            <a:r>
              <a:rPr lang="en-US" sz="1400" b="1" dirty="0">
                <a:solidFill>
                  <a:schemeClr val="tx1">
                    <a:lumMod val="85000"/>
                    <a:lumOff val="15000"/>
                  </a:schemeClr>
                </a:solidFill>
              </a:rPr>
              <a:t>        "name": "Regulatory BCO for hepatitis C virus resistance analysis",</a:t>
            </a:r>
          </a:p>
          <a:p>
            <a:pPr marL="0" indent="0">
              <a:buNone/>
            </a:pPr>
            <a:r>
              <a:rPr lang="en-US" sz="1400" b="1" dirty="0">
                <a:solidFill>
                  <a:schemeClr val="tx1">
                    <a:lumMod val="85000"/>
                    <a:lumOff val="15000"/>
                  </a:schemeClr>
                </a:solidFill>
              </a:rPr>
              <a:t>        "version": "3.0",</a:t>
            </a:r>
          </a:p>
        </p:txBody>
      </p:sp>
      <p:sp>
        <p:nvSpPr>
          <p:cNvPr id="5" name="TextBox 4"/>
          <p:cNvSpPr txBox="1"/>
          <p:nvPr/>
        </p:nvSpPr>
        <p:spPr>
          <a:xfrm>
            <a:off x="46915" y="5784768"/>
            <a:ext cx="12073966" cy="1015663"/>
          </a:xfrm>
          <a:prstGeom prst="rect">
            <a:avLst/>
          </a:prstGeom>
          <a:solidFill>
            <a:schemeClr val="bg2"/>
          </a:solidFill>
          <a:ln>
            <a:solidFill>
              <a:schemeClr val="tx2">
                <a:lumMod val="60000"/>
                <a:lumOff val="40000"/>
              </a:schemeClr>
            </a:solidFill>
          </a:ln>
        </p:spPr>
        <p:txBody>
          <a:bodyPr wrap="square" rtlCol="0">
            <a:spAutoFit/>
          </a:bodyPr>
          <a:lstStyle/>
          <a:p>
            <a:r>
              <a:rPr lang="en-US" sz="1200" b="1" dirty="0"/>
              <a:t>Resources:</a:t>
            </a:r>
          </a:p>
          <a:p>
            <a:r>
              <a:rPr lang="en-US" sz="1200" dirty="0"/>
              <a:t>Website: </a:t>
            </a:r>
            <a:r>
              <a:rPr lang="en-US" sz="1200" dirty="0">
                <a:hlinkClick r:id="rId2"/>
              </a:rPr>
              <a:t>https://biocomputeobject.org/</a:t>
            </a:r>
            <a:endParaRPr lang="en-US" sz="1200" dirty="0"/>
          </a:p>
          <a:p>
            <a:r>
              <a:rPr lang="en-US" sz="1200" dirty="0"/>
              <a:t>Official Standard: </a:t>
            </a:r>
            <a:r>
              <a:rPr lang="en-US" sz="1200" dirty="0">
                <a:hlinkClick r:id="rId3"/>
              </a:rPr>
              <a:t>https://standards.ieee.org/content/ieee-standards/en/standard/2791-2020.html</a:t>
            </a:r>
            <a:endParaRPr lang="en-US" sz="1200" dirty="0"/>
          </a:p>
          <a:p>
            <a:r>
              <a:rPr lang="en-US" sz="1200" dirty="0"/>
              <a:t>Open source repository: </a:t>
            </a:r>
            <a:r>
              <a:rPr lang="en-US" sz="1200" dirty="0">
                <a:hlinkClick r:id="rId4"/>
              </a:rPr>
              <a:t>https://opensource.ieee.org/2791-object/ieee-2791-schema</a:t>
            </a:r>
            <a:endParaRPr lang="en-US" sz="1200" dirty="0"/>
          </a:p>
          <a:p>
            <a:r>
              <a:rPr lang="en-US" sz="1200" dirty="0"/>
              <a:t>Contact: keeneyjg@gwu.edu, hadley_king@gwu.edu, janishapatel@gwu.edu, mazumder@gwu.edu</a:t>
            </a:r>
          </a:p>
        </p:txBody>
      </p:sp>
      <p:sp>
        <p:nvSpPr>
          <p:cNvPr id="2" name="Title 1"/>
          <p:cNvSpPr>
            <a:spLocks noGrp="1"/>
          </p:cNvSpPr>
          <p:nvPr>
            <p:ph type="title"/>
          </p:nvPr>
        </p:nvSpPr>
        <p:spPr>
          <a:xfrm>
            <a:off x="6447252" y="6025107"/>
            <a:ext cx="5025717" cy="621792"/>
          </a:xfrm>
        </p:spPr>
        <p:txBody>
          <a:bodyPr>
            <a:normAutofit fontScale="90000"/>
          </a:bodyPr>
          <a:lstStyle/>
          <a:p>
            <a:r>
              <a:rPr lang="en-US" dirty="0">
                <a:solidFill>
                  <a:srgbClr val="92D050"/>
                </a:solidFill>
                <a:latin typeface="Arial Black" panose="020B0A04020102020204" pitchFamily="34" charset="0"/>
              </a:rPr>
              <a:t>BCO</a:t>
            </a:r>
            <a:r>
              <a:rPr lang="en-US" dirty="0">
                <a:solidFill>
                  <a:schemeClr val="tx2">
                    <a:lumMod val="75000"/>
                  </a:schemeClr>
                </a:solidFill>
                <a:latin typeface="Arial Black" panose="020B0A04020102020204" pitchFamily="34" charset="0"/>
              </a:rPr>
              <a:t> </a:t>
            </a:r>
            <a:r>
              <a:rPr lang="en-US" dirty="0">
                <a:solidFill>
                  <a:srgbClr val="0070C0"/>
                </a:solidFill>
                <a:latin typeface="Arial Black" panose="020B0A04020102020204" pitchFamily="34" charset="0"/>
              </a:rPr>
              <a:t>Cheat Sheet</a:t>
            </a:r>
          </a:p>
        </p:txBody>
      </p:sp>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57746" r="24225" b="84898"/>
          <a:stretch/>
        </p:blipFill>
        <p:spPr>
          <a:xfrm>
            <a:off x="11370333" y="5901335"/>
            <a:ext cx="634482" cy="782528"/>
          </a:xfrm>
          <a:prstGeom prst="rect">
            <a:avLst/>
          </a:prstGeom>
        </p:spPr>
      </p:pic>
      <p:grpSp>
        <p:nvGrpSpPr>
          <p:cNvPr id="30" name="Group 29"/>
          <p:cNvGrpSpPr/>
          <p:nvPr/>
        </p:nvGrpSpPr>
        <p:grpSpPr>
          <a:xfrm>
            <a:off x="9631712" y="1562017"/>
            <a:ext cx="2062906" cy="307777"/>
            <a:chOff x="9515646" y="2245066"/>
            <a:chExt cx="2062906" cy="307777"/>
          </a:xfrm>
        </p:grpSpPr>
        <p:sp>
          <p:nvSpPr>
            <p:cNvPr id="18" name="TextBox 17"/>
            <p:cNvSpPr txBox="1"/>
            <p:nvPr/>
          </p:nvSpPr>
          <p:spPr>
            <a:xfrm>
              <a:off x="10168974" y="2245066"/>
              <a:ext cx="1409578" cy="307777"/>
            </a:xfrm>
            <a:prstGeom prst="rect">
              <a:avLst/>
            </a:prstGeom>
            <a:solidFill>
              <a:schemeClr val="bg1"/>
            </a:solidFill>
            <a:ln>
              <a:solidFill>
                <a:srgbClr val="92D050"/>
              </a:solidFill>
            </a:ln>
          </p:spPr>
          <p:txBody>
            <a:bodyPr wrap="square" rtlCol="0">
              <a:spAutoFit/>
            </a:bodyPr>
            <a:lstStyle/>
            <a:p>
              <a:r>
                <a:rPr lang="en-US" sz="1400" b="1" dirty="0">
                  <a:solidFill>
                    <a:srgbClr val="0070C0"/>
                  </a:solidFill>
                </a:rPr>
                <a:t>Always this URL</a:t>
              </a:r>
            </a:p>
          </p:txBody>
        </p:sp>
        <p:cxnSp>
          <p:nvCxnSpPr>
            <p:cNvPr id="20" name="Straight Arrow Connector 19"/>
            <p:cNvCxnSpPr>
              <a:stCxn id="18" idx="1"/>
            </p:cNvCxnSpPr>
            <p:nvPr/>
          </p:nvCxnSpPr>
          <p:spPr>
            <a:xfrm flipH="1" flipV="1">
              <a:off x="9515646" y="2284163"/>
              <a:ext cx="653328" cy="114792"/>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7140503" y="1658510"/>
            <a:ext cx="2226980" cy="307777"/>
            <a:chOff x="9962867" y="2365281"/>
            <a:chExt cx="2226980" cy="307777"/>
          </a:xfrm>
        </p:grpSpPr>
        <p:sp>
          <p:nvSpPr>
            <p:cNvPr id="21" name="TextBox 20"/>
            <p:cNvSpPr txBox="1"/>
            <p:nvPr/>
          </p:nvSpPr>
          <p:spPr>
            <a:xfrm>
              <a:off x="10574112" y="2365281"/>
              <a:ext cx="1615735" cy="307777"/>
            </a:xfrm>
            <a:prstGeom prst="rect">
              <a:avLst/>
            </a:prstGeom>
            <a:solidFill>
              <a:schemeClr val="bg1"/>
            </a:solidFill>
            <a:ln>
              <a:solidFill>
                <a:srgbClr val="92D050"/>
              </a:solidFill>
            </a:ln>
          </p:spPr>
          <p:txBody>
            <a:bodyPr wrap="square" rtlCol="0">
              <a:spAutoFit/>
            </a:bodyPr>
            <a:lstStyle/>
            <a:p>
              <a:r>
                <a:rPr lang="en-US" sz="1400" b="1" dirty="0">
                  <a:solidFill>
                    <a:srgbClr val="0070C0"/>
                  </a:solidFill>
                </a:rPr>
                <a:t>Top level “Domain”</a:t>
              </a:r>
            </a:p>
          </p:txBody>
        </p:sp>
        <p:cxnSp>
          <p:nvCxnSpPr>
            <p:cNvPr id="23" name="Straight Arrow Connector 22"/>
            <p:cNvCxnSpPr>
              <a:stCxn id="21" idx="1"/>
            </p:cNvCxnSpPr>
            <p:nvPr/>
          </p:nvCxnSpPr>
          <p:spPr>
            <a:xfrm flipH="1" flipV="1">
              <a:off x="9962867" y="2513883"/>
              <a:ext cx="611245" cy="5287"/>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9251417" y="6515167"/>
            <a:ext cx="2172390" cy="246221"/>
          </a:xfrm>
          <a:prstGeom prst="rect">
            <a:avLst/>
          </a:prstGeom>
          <a:noFill/>
        </p:spPr>
        <p:txBody>
          <a:bodyPr wrap="none" rtlCol="0">
            <a:spAutoFit/>
          </a:bodyPr>
          <a:lstStyle/>
          <a:p>
            <a:r>
              <a:rPr lang="en-US" sz="1000" i="1" dirty="0"/>
              <a:t>For FDA Reviewers and administrators</a:t>
            </a:r>
          </a:p>
        </p:txBody>
      </p:sp>
      <p:graphicFrame>
        <p:nvGraphicFramePr>
          <p:cNvPr id="11" name="Table 10"/>
          <p:cNvGraphicFramePr>
            <a:graphicFrameLocks noGrp="1"/>
          </p:cNvGraphicFramePr>
          <p:nvPr>
            <p:extLst>
              <p:ext uri="{D42A27DB-BD31-4B8C-83A1-F6EECF244321}">
                <p14:modId xmlns:p14="http://schemas.microsoft.com/office/powerpoint/2010/main" val="1566666748"/>
              </p:ext>
            </p:extLst>
          </p:nvPr>
        </p:nvGraphicFramePr>
        <p:xfrm>
          <a:off x="46915" y="48173"/>
          <a:ext cx="4687168" cy="5318760"/>
        </p:xfrm>
        <a:graphic>
          <a:graphicData uri="http://schemas.openxmlformats.org/drawingml/2006/table">
            <a:tbl>
              <a:tblPr>
                <a:tableStyleId>{5C22544A-7EE6-4342-B048-85BDC9FD1C3A}</a:tableStyleId>
              </a:tblPr>
              <a:tblGrid>
                <a:gridCol w="4687168">
                  <a:extLst>
                    <a:ext uri="{9D8B030D-6E8A-4147-A177-3AD203B41FA5}">
                      <a16:colId xmlns:a16="http://schemas.microsoft.com/office/drawing/2014/main" val="134542075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8 Top Level Domains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2137454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Provenance Domain: </a:t>
                      </a:r>
                      <a:r>
                        <a:rPr lang="en-US" sz="1600" dirty="0"/>
                        <a:t>Metadata describing the BCO</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5791890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Usability Domain: </a:t>
                      </a:r>
                      <a:r>
                        <a:rPr lang="en-US" sz="1600" dirty="0"/>
                        <a:t>Free text field for researcher to explain the analysis and relevant details.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9224667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Extension Domain: </a:t>
                      </a:r>
                      <a:r>
                        <a:rPr lang="en-US" sz="1600" dirty="0"/>
                        <a:t>User-defined fields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4279714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Description Domain: </a:t>
                      </a:r>
                      <a:r>
                        <a:rPr lang="en-US" sz="1600" dirty="0"/>
                        <a:t>Steps of the analysis, external resources needed for the steps, and the relationship of I/O objects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64803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Execution Domain: </a:t>
                      </a:r>
                      <a:r>
                        <a:rPr lang="en-US" sz="1600" dirty="0"/>
                        <a:t>Information about the environment in which the analysis was run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0366116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Parametric Domain: </a:t>
                      </a:r>
                      <a:r>
                        <a:rPr lang="en-US" sz="1600" dirty="0"/>
                        <a:t>Records any parameters that were changed from default values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2313267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Input and Output Domain: </a:t>
                      </a:r>
                      <a:r>
                        <a:rPr lang="en-US" sz="1600" dirty="0"/>
                        <a:t>A list of global input and output files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3679718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Error Domain: </a:t>
                      </a:r>
                      <a:r>
                        <a:rPr lang="en-US" sz="1600" dirty="0"/>
                        <a:t>Used for describing errors. Can include the limits of detectability, false positives, false negatives, statistical confidence of outcomes, and description of errors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228011768"/>
                  </a:ext>
                </a:extLst>
              </a:tr>
            </a:tbl>
          </a:graphicData>
        </a:graphic>
      </p:graphicFrame>
      <p:sp>
        <p:nvSpPr>
          <p:cNvPr id="19" name="Rectangle 18"/>
          <p:cNvSpPr/>
          <p:nvPr/>
        </p:nvSpPr>
        <p:spPr>
          <a:xfrm>
            <a:off x="46914" y="5366933"/>
            <a:ext cx="2376246" cy="33528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Required</a:t>
            </a:r>
          </a:p>
        </p:txBody>
      </p:sp>
      <p:sp>
        <p:nvSpPr>
          <p:cNvPr id="32" name="Rectangle 31"/>
          <p:cNvSpPr/>
          <p:nvPr/>
        </p:nvSpPr>
        <p:spPr>
          <a:xfrm>
            <a:off x="2357837" y="5366933"/>
            <a:ext cx="2376246" cy="335280"/>
          </a:xfrm>
          <a:prstGeom prst="rect">
            <a:avLst/>
          </a:prstGeom>
          <a:solidFill>
            <a:schemeClr val="tx2">
              <a:lumMod val="40000"/>
              <a:lumOff val="6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Optional</a:t>
            </a:r>
          </a:p>
        </p:txBody>
      </p:sp>
      <p:sp>
        <p:nvSpPr>
          <p:cNvPr id="42" name="TextBox 41"/>
          <p:cNvSpPr txBox="1"/>
          <p:nvPr/>
        </p:nvSpPr>
        <p:spPr>
          <a:xfrm>
            <a:off x="6478126" y="6477444"/>
            <a:ext cx="705642" cy="246221"/>
          </a:xfrm>
          <a:prstGeom prst="rect">
            <a:avLst/>
          </a:prstGeom>
          <a:noFill/>
        </p:spPr>
        <p:txBody>
          <a:bodyPr wrap="none" rtlCol="0">
            <a:spAutoFit/>
          </a:bodyPr>
          <a:lstStyle/>
          <a:p>
            <a:r>
              <a:rPr lang="en-US" sz="1000" dirty="0"/>
              <a:t>Front side</a:t>
            </a:r>
          </a:p>
        </p:txBody>
      </p:sp>
      <p:grpSp>
        <p:nvGrpSpPr>
          <p:cNvPr id="48" name="Group 47"/>
          <p:cNvGrpSpPr/>
          <p:nvPr/>
        </p:nvGrpSpPr>
        <p:grpSpPr>
          <a:xfrm>
            <a:off x="6563318" y="2012684"/>
            <a:ext cx="4913283" cy="307777"/>
            <a:chOff x="7498527" y="2365281"/>
            <a:chExt cx="4913283" cy="307777"/>
          </a:xfrm>
        </p:grpSpPr>
        <p:sp>
          <p:nvSpPr>
            <p:cNvPr id="49" name="TextBox 48"/>
            <p:cNvSpPr txBox="1"/>
            <p:nvPr/>
          </p:nvSpPr>
          <p:spPr>
            <a:xfrm>
              <a:off x="10415125" y="2365281"/>
              <a:ext cx="1996685" cy="307777"/>
            </a:xfrm>
            <a:prstGeom prst="rect">
              <a:avLst/>
            </a:prstGeom>
            <a:solidFill>
              <a:schemeClr val="bg1"/>
            </a:solidFill>
            <a:ln>
              <a:solidFill>
                <a:srgbClr val="92D050"/>
              </a:solidFill>
            </a:ln>
          </p:spPr>
          <p:txBody>
            <a:bodyPr wrap="square" rtlCol="0">
              <a:spAutoFit/>
            </a:bodyPr>
            <a:lstStyle/>
            <a:p>
              <a:r>
                <a:rPr lang="en-US" sz="1400" b="1" dirty="0">
                  <a:solidFill>
                    <a:srgbClr val="0070C0"/>
                  </a:solidFill>
                </a:rPr>
                <a:t>Check for open visibility</a:t>
              </a:r>
            </a:p>
          </p:txBody>
        </p:sp>
        <p:cxnSp>
          <p:nvCxnSpPr>
            <p:cNvPr id="50" name="Straight Arrow Connector 49"/>
            <p:cNvCxnSpPr>
              <a:stCxn id="49" idx="1"/>
            </p:cNvCxnSpPr>
            <p:nvPr/>
          </p:nvCxnSpPr>
          <p:spPr>
            <a:xfrm flipH="1">
              <a:off x="7498527" y="2519170"/>
              <a:ext cx="2916598"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734025" y="2549855"/>
            <a:ext cx="4574709" cy="307777"/>
            <a:chOff x="6617959" y="2549855"/>
            <a:chExt cx="4574709" cy="307777"/>
          </a:xfrm>
        </p:grpSpPr>
        <p:sp>
          <p:nvSpPr>
            <p:cNvPr id="38" name="TextBox 37"/>
            <p:cNvSpPr txBox="1"/>
            <p:nvPr/>
          </p:nvSpPr>
          <p:spPr>
            <a:xfrm>
              <a:off x="9251417" y="2549855"/>
              <a:ext cx="1941251" cy="307777"/>
            </a:xfrm>
            <a:prstGeom prst="rect">
              <a:avLst/>
            </a:prstGeom>
            <a:solidFill>
              <a:schemeClr val="bg1"/>
            </a:solidFill>
            <a:ln>
              <a:solidFill>
                <a:srgbClr val="92D050"/>
              </a:solidFill>
            </a:ln>
          </p:spPr>
          <p:txBody>
            <a:bodyPr wrap="square" rtlCol="0">
              <a:spAutoFit/>
            </a:bodyPr>
            <a:lstStyle/>
            <a:p>
              <a:r>
                <a:rPr lang="en-US" sz="1400" b="1" dirty="0">
                  <a:solidFill>
                    <a:srgbClr val="0070C0"/>
                  </a:solidFill>
                </a:rPr>
                <a:t>Check for modifications</a:t>
              </a:r>
            </a:p>
          </p:txBody>
        </p:sp>
        <p:cxnSp>
          <p:nvCxnSpPr>
            <p:cNvPr id="59" name="Straight Arrow Connector 58"/>
            <p:cNvCxnSpPr/>
            <p:nvPr/>
          </p:nvCxnSpPr>
          <p:spPr>
            <a:xfrm flipH="1">
              <a:off x="6617959" y="2740072"/>
              <a:ext cx="2627922"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5014202" y="31383"/>
            <a:ext cx="6870192" cy="338554"/>
          </a:xfrm>
          <a:prstGeom prst="rect">
            <a:avLst/>
          </a:prstGeom>
          <a:solidFill>
            <a:schemeClr val="tx2">
              <a:lumMod val="40000"/>
              <a:lumOff val="60000"/>
            </a:schemeClr>
          </a:solidFill>
          <a:ln>
            <a:solidFill>
              <a:schemeClr val="tx1">
                <a:lumMod val="50000"/>
                <a:lumOff val="50000"/>
              </a:schemeClr>
            </a:solidFill>
          </a:ln>
        </p:spPr>
        <p:txBody>
          <a:bodyPr wrap="square" rtlCol="0">
            <a:spAutoFit/>
          </a:bodyPr>
          <a:lstStyle/>
          <a:p>
            <a:pPr algn="ctr"/>
            <a:r>
              <a:rPr lang="en-US" sz="1600" b="1" dirty="0">
                <a:solidFill>
                  <a:schemeClr val="tx1">
                    <a:lumMod val="85000"/>
                    <a:lumOff val="15000"/>
                  </a:schemeClr>
                </a:solidFill>
              </a:rPr>
              <a:t>Quick Checks</a:t>
            </a:r>
          </a:p>
        </p:txBody>
      </p:sp>
      <p:grpSp>
        <p:nvGrpSpPr>
          <p:cNvPr id="60" name="Group 59"/>
          <p:cNvGrpSpPr/>
          <p:nvPr/>
        </p:nvGrpSpPr>
        <p:grpSpPr>
          <a:xfrm>
            <a:off x="10505146" y="266234"/>
            <a:ext cx="1615735" cy="913637"/>
            <a:chOff x="10389080" y="266234"/>
            <a:chExt cx="1615735" cy="913637"/>
          </a:xfrm>
        </p:grpSpPr>
        <p:sp>
          <p:nvSpPr>
            <p:cNvPr id="29" name="TextBox 28"/>
            <p:cNvSpPr txBox="1"/>
            <p:nvPr/>
          </p:nvSpPr>
          <p:spPr>
            <a:xfrm>
              <a:off x="10389080" y="266234"/>
              <a:ext cx="1615735" cy="307777"/>
            </a:xfrm>
            <a:prstGeom prst="rect">
              <a:avLst/>
            </a:prstGeom>
            <a:solidFill>
              <a:schemeClr val="bg1"/>
            </a:solidFill>
            <a:ln>
              <a:solidFill>
                <a:srgbClr val="92D050"/>
              </a:solidFill>
            </a:ln>
          </p:spPr>
          <p:txBody>
            <a:bodyPr wrap="square" rtlCol="0">
              <a:spAutoFit/>
            </a:bodyPr>
            <a:lstStyle/>
            <a:p>
              <a:r>
                <a:rPr lang="en-US" sz="1400" b="1" dirty="0">
                  <a:solidFill>
                    <a:srgbClr val="0070C0"/>
                  </a:solidFill>
                </a:rPr>
                <a:t>Always a unique ID</a:t>
              </a:r>
            </a:p>
          </p:txBody>
        </p:sp>
        <p:cxnSp>
          <p:nvCxnSpPr>
            <p:cNvPr id="56" name="Elbow Connector 55"/>
            <p:cNvCxnSpPr/>
            <p:nvPr/>
          </p:nvCxnSpPr>
          <p:spPr>
            <a:xfrm rot="5400000">
              <a:off x="11343528" y="591018"/>
              <a:ext cx="605861" cy="571846"/>
            </a:xfrm>
            <a:prstGeom prst="bentConnector3">
              <a:avLst>
                <a:gd name="adj1" fmla="val 100309"/>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908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0" y="1"/>
            <a:ext cx="12192000" cy="3952568"/>
          </a:xfrm>
          <a:prstGeom prst="rect">
            <a:avLst/>
          </a:prstGeom>
          <a:gradFill flip="none" rotWithShape="1">
            <a:gsLst>
              <a:gs pos="0">
                <a:schemeClr val="bg2">
                  <a:lumMod val="90000"/>
                </a:schemeClr>
              </a:gs>
              <a:gs pos="86000">
                <a:schemeClr val="bg2">
                  <a:lumMod val="9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614949" y="3657600"/>
            <a:ext cx="4746523" cy="3082411"/>
          </a:xfrm>
          <a:solidFill>
            <a:schemeClr val="tx2">
              <a:lumMod val="20000"/>
              <a:lumOff val="80000"/>
            </a:schemeClr>
          </a:solidFill>
          <a:ln>
            <a:solidFill>
              <a:schemeClr val="tx1">
                <a:lumMod val="50000"/>
                <a:lumOff val="50000"/>
              </a:schemeClr>
            </a:solidFill>
          </a:ln>
        </p:spPr>
        <p:txBody>
          <a:bodyPr>
            <a:normAutofit fontScale="92500" lnSpcReduction="10000"/>
          </a:bodyPr>
          <a:lstStyle/>
          <a:p>
            <a:pPr marL="0" indent="0">
              <a:buNone/>
            </a:pPr>
            <a:r>
              <a:rPr lang="en-US" sz="1800" dirty="0"/>
              <a:t>Versioning is based on “</a:t>
            </a:r>
            <a:r>
              <a:rPr lang="en-US" sz="1800" b="1" dirty="0"/>
              <a:t>Semantic Versioning</a:t>
            </a:r>
            <a:r>
              <a:rPr lang="en-US" sz="1800" dirty="0"/>
              <a:t>”</a:t>
            </a:r>
          </a:p>
          <a:p>
            <a:pPr marL="457200" lvl="1" indent="0">
              <a:buNone/>
            </a:pPr>
            <a:r>
              <a:rPr lang="en-US" sz="1600" dirty="0" err="1"/>
              <a:t>major.minor.patch</a:t>
            </a:r>
            <a:endParaRPr lang="en-US" sz="1600" dirty="0"/>
          </a:p>
          <a:p>
            <a:pPr marL="0" indent="0">
              <a:buNone/>
            </a:pPr>
            <a:r>
              <a:rPr lang="en-US" sz="2000" b="1" dirty="0"/>
              <a:t>Major</a:t>
            </a:r>
          </a:p>
          <a:p>
            <a:pPr marL="457200" lvl="1" indent="0">
              <a:buNone/>
            </a:pPr>
            <a:r>
              <a:rPr lang="en-US" sz="1800" dirty="0"/>
              <a:t>Not used in BCO, as a change to warrant  a Major version update should be a NEW BCO</a:t>
            </a:r>
          </a:p>
          <a:p>
            <a:pPr marL="0" indent="0">
              <a:buNone/>
            </a:pPr>
            <a:r>
              <a:rPr lang="en-US" sz="2000" b="1" dirty="0"/>
              <a:t>Minor</a:t>
            </a:r>
          </a:p>
          <a:p>
            <a:pPr marL="457200" lvl="1" indent="0">
              <a:buNone/>
            </a:pPr>
            <a:r>
              <a:rPr lang="en-US" sz="1800" dirty="0"/>
              <a:t>Use for addition of material, like a reviewer block</a:t>
            </a:r>
          </a:p>
          <a:p>
            <a:pPr marL="0" indent="0">
              <a:buNone/>
            </a:pPr>
            <a:r>
              <a:rPr lang="en-US" sz="2000" b="1" dirty="0"/>
              <a:t>Patch</a:t>
            </a:r>
          </a:p>
          <a:p>
            <a:pPr marL="457200" lvl="1" indent="0">
              <a:buNone/>
            </a:pPr>
            <a:r>
              <a:rPr lang="en-US" sz="1800" dirty="0"/>
              <a:t>Use for editorial corrections</a:t>
            </a:r>
          </a:p>
        </p:txBody>
      </p:sp>
      <p:sp>
        <p:nvSpPr>
          <p:cNvPr id="4" name="TextBox 3"/>
          <p:cNvSpPr txBox="1"/>
          <p:nvPr/>
        </p:nvSpPr>
        <p:spPr>
          <a:xfrm>
            <a:off x="6784521" y="3333921"/>
            <a:ext cx="5303631" cy="3416320"/>
          </a:xfrm>
          <a:prstGeom prst="rect">
            <a:avLst/>
          </a:prstGeom>
          <a:solidFill>
            <a:schemeClr val="tx2">
              <a:lumMod val="75000"/>
            </a:schemeClr>
          </a:solidFill>
          <a:ln>
            <a:solidFill>
              <a:schemeClr val="tx1">
                <a:lumMod val="50000"/>
                <a:lumOff val="50000"/>
              </a:schemeClr>
            </a:solidFill>
          </a:ln>
        </p:spPr>
        <p:txBody>
          <a:bodyPr wrap="none" rtlCol="0">
            <a:spAutoFit/>
          </a:bodyPr>
          <a:lstStyle/>
          <a:p>
            <a:r>
              <a:rPr lang="en-US" dirty="0">
                <a:solidFill>
                  <a:schemeClr val="bg1">
                    <a:lumMod val="75000"/>
                  </a:schemeClr>
                </a:solidFill>
              </a:rPr>
              <a:t>{</a:t>
            </a:r>
          </a:p>
          <a:p>
            <a:r>
              <a:rPr lang="en-US" dirty="0">
                <a:solidFill>
                  <a:schemeClr val="bg1">
                    <a:lumMod val="75000"/>
                  </a:schemeClr>
                </a:solidFill>
              </a:rPr>
              <a:t>    "reviewer": {</a:t>
            </a:r>
          </a:p>
          <a:p>
            <a:r>
              <a:rPr lang="en-US" dirty="0">
                <a:solidFill>
                  <a:schemeClr val="bg1">
                    <a:lumMod val="75000"/>
                  </a:schemeClr>
                </a:solidFill>
              </a:rPr>
              <a:t>        "name": “Josiah </a:t>
            </a:r>
            <a:r>
              <a:rPr lang="en-US" dirty="0" err="1">
                <a:solidFill>
                  <a:schemeClr val="bg1">
                    <a:lumMod val="75000"/>
                  </a:schemeClr>
                </a:solidFill>
              </a:rPr>
              <a:t>Carberry</a:t>
            </a:r>
            <a:r>
              <a:rPr lang="en-US" dirty="0">
                <a:solidFill>
                  <a:schemeClr val="bg1">
                    <a:lumMod val="75000"/>
                  </a:schemeClr>
                </a:solidFill>
              </a:rPr>
              <a:t>",</a:t>
            </a:r>
          </a:p>
          <a:p>
            <a:r>
              <a:rPr lang="en-US" dirty="0">
                <a:solidFill>
                  <a:schemeClr val="bg1">
                    <a:lumMod val="75000"/>
                  </a:schemeClr>
                </a:solidFill>
              </a:rPr>
              <a:t>        "affiliation": “FDA",</a:t>
            </a:r>
          </a:p>
          <a:p>
            <a:r>
              <a:rPr lang="en-US" dirty="0">
                <a:solidFill>
                  <a:schemeClr val="bg1">
                    <a:lumMod val="75000"/>
                  </a:schemeClr>
                </a:solidFill>
              </a:rPr>
              <a:t>        "email": “jcarberry@fda.hhs.gov",</a:t>
            </a:r>
          </a:p>
          <a:p>
            <a:r>
              <a:rPr lang="en-US" dirty="0">
                <a:solidFill>
                  <a:schemeClr val="bg1">
                    <a:lumMod val="75000"/>
                  </a:schemeClr>
                </a:solidFill>
              </a:rPr>
              <a:t>        "contribution": [</a:t>
            </a:r>
          </a:p>
          <a:p>
            <a:r>
              <a:rPr lang="en-US" dirty="0">
                <a:solidFill>
                  <a:schemeClr val="bg1">
                    <a:lumMod val="75000"/>
                  </a:schemeClr>
                </a:solidFill>
              </a:rPr>
              <a:t>            "</a:t>
            </a:r>
            <a:r>
              <a:rPr lang="en-US" dirty="0" err="1">
                <a:solidFill>
                  <a:schemeClr val="bg1">
                    <a:lumMod val="75000"/>
                  </a:schemeClr>
                </a:solidFill>
              </a:rPr>
              <a:t>curatedBy</a:t>
            </a:r>
            <a:r>
              <a:rPr lang="en-US" dirty="0">
                <a:solidFill>
                  <a:schemeClr val="bg1">
                    <a:lumMod val="75000"/>
                  </a:schemeClr>
                </a:solidFill>
              </a:rPr>
              <a:t>"</a:t>
            </a:r>
          </a:p>
          <a:p>
            <a:r>
              <a:rPr lang="en-US" dirty="0">
                <a:solidFill>
                  <a:schemeClr val="bg1">
                    <a:lumMod val="75000"/>
                  </a:schemeClr>
                </a:solidFill>
              </a:rPr>
              <a:t>        ],</a:t>
            </a:r>
          </a:p>
          <a:p>
            <a:r>
              <a:rPr lang="en-US" dirty="0">
                <a:solidFill>
                  <a:schemeClr val="bg1">
                    <a:lumMod val="75000"/>
                  </a:schemeClr>
                </a:solidFill>
              </a:rPr>
              <a:t>        "</a:t>
            </a:r>
            <a:r>
              <a:rPr lang="en-US" dirty="0" err="1">
                <a:solidFill>
                  <a:schemeClr val="bg1">
                    <a:lumMod val="75000"/>
                  </a:schemeClr>
                </a:solidFill>
              </a:rPr>
              <a:t>orcid</a:t>
            </a:r>
            <a:r>
              <a:rPr lang="en-US" dirty="0">
                <a:solidFill>
                  <a:schemeClr val="bg1">
                    <a:lumMod val="75000"/>
                  </a:schemeClr>
                </a:solidFill>
              </a:rPr>
              <a:t>": https://orcid.org/0000-0002-1825-0097</a:t>
            </a:r>
          </a:p>
          <a:p>
            <a:r>
              <a:rPr lang="en-US" dirty="0">
                <a:solidFill>
                  <a:schemeClr val="bg1">
                    <a:lumMod val="75000"/>
                  </a:schemeClr>
                </a:solidFill>
              </a:rPr>
              <a:t>    },</a:t>
            </a:r>
          </a:p>
          <a:p>
            <a:r>
              <a:rPr lang="en-US" dirty="0">
                <a:solidFill>
                  <a:schemeClr val="bg1">
                    <a:lumMod val="75000"/>
                  </a:schemeClr>
                </a:solidFill>
              </a:rPr>
              <a:t>    "status": "reviewed"</a:t>
            </a:r>
          </a:p>
          <a:p>
            <a:r>
              <a:rPr lang="en-US" dirty="0">
                <a:solidFill>
                  <a:schemeClr val="bg1">
                    <a:lumMod val="75000"/>
                  </a:schemeClr>
                </a:solidFill>
              </a:rPr>
              <a:t>}</a:t>
            </a:r>
          </a:p>
        </p:txBody>
      </p:sp>
      <p:cxnSp>
        <p:nvCxnSpPr>
          <p:cNvPr id="7" name="Straight Arrow Connector 6"/>
          <p:cNvCxnSpPr/>
          <p:nvPr/>
        </p:nvCxnSpPr>
        <p:spPr>
          <a:xfrm>
            <a:off x="2733663" y="5790708"/>
            <a:ext cx="4050858"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0319" y="6295019"/>
            <a:ext cx="1098378" cy="523220"/>
          </a:xfrm>
          <a:prstGeom prst="rect">
            <a:avLst/>
          </a:prstGeom>
          <a:solidFill>
            <a:schemeClr val="tx2">
              <a:lumMod val="75000"/>
            </a:schemeClr>
          </a:solidFill>
        </p:spPr>
        <p:txBody>
          <a:bodyPr wrap="square" rtlCol="0">
            <a:spAutoFit/>
          </a:bodyPr>
          <a:lstStyle/>
          <a:p>
            <a:r>
              <a:rPr lang="en-US" sz="2800" b="1" dirty="0">
                <a:solidFill>
                  <a:schemeClr val="bg1">
                    <a:lumMod val="75000"/>
                  </a:schemeClr>
                </a:solidFill>
              </a:rPr>
              <a:t>2.4.11</a:t>
            </a:r>
          </a:p>
        </p:txBody>
      </p:sp>
      <p:cxnSp>
        <p:nvCxnSpPr>
          <p:cNvPr id="17" name="Elbow Connector 16"/>
          <p:cNvCxnSpPr/>
          <p:nvPr/>
        </p:nvCxnSpPr>
        <p:spPr>
          <a:xfrm rot="5400000">
            <a:off x="93737" y="4835909"/>
            <a:ext cx="1842629" cy="1191902"/>
          </a:xfrm>
          <a:prstGeom prst="bentConnector3">
            <a:avLst>
              <a:gd name="adj1" fmla="val -176"/>
            </a:avLst>
          </a:prstGeom>
          <a:ln w="158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 idx="1"/>
          </p:cNvCxnSpPr>
          <p:nvPr/>
        </p:nvCxnSpPr>
        <p:spPr>
          <a:xfrm rot="10800000" flipV="1">
            <a:off x="681991" y="5198805"/>
            <a:ext cx="932959" cy="1154369"/>
          </a:xfrm>
          <a:prstGeom prst="bentConnector2">
            <a:avLst/>
          </a:prstGeom>
          <a:ln w="158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993140348"/>
              </p:ext>
            </p:extLst>
          </p:nvPr>
        </p:nvGraphicFramePr>
        <p:xfrm>
          <a:off x="163872" y="357015"/>
          <a:ext cx="6197600" cy="2672080"/>
        </p:xfrm>
        <a:graphic>
          <a:graphicData uri="http://schemas.openxmlformats.org/drawingml/2006/table">
            <a:tbl>
              <a:tblPr bandRow="1">
                <a:tableStyleId>{073A0DAA-6AF3-43AB-8588-CEC1D06C72B9}</a:tableStyleId>
              </a:tblPr>
              <a:tblGrid>
                <a:gridCol w="1291303">
                  <a:extLst>
                    <a:ext uri="{9D8B030D-6E8A-4147-A177-3AD203B41FA5}">
                      <a16:colId xmlns:a16="http://schemas.microsoft.com/office/drawing/2014/main" val="3385407981"/>
                    </a:ext>
                  </a:extLst>
                </a:gridCol>
                <a:gridCol w="4906297">
                  <a:extLst>
                    <a:ext uri="{9D8B030D-6E8A-4147-A177-3AD203B41FA5}">
                      <a16:colId xmlns:a16="http://schemas.microsoft.com/office/drawing/2014/main" val="1923733081"/>
                    </a:ext>
                  </a:extLst>
                </a:gridCol>
              </a:tblGrid>
              <a:tr h="370840">
                <a:tc>
                  <a:txBody>
                    <a:bodyPr/>
                    <a:lstStyle/>
                    <a:p>
                      <a:r>
                        <a:rPr lang="en-US" sz="1100" kern="1200" dirty="0">
                          <a:effectLst/>
                        </a:rPr>
                        <a:t> "</a:t>
                      </a:r>
                      <a:r>
                        <a:rPr lang="en-US" sz="1100" kern="1200" dirty="0" err="1">
                          <a:effectLst/>
                        </a:rPr>
                        <a:t>authoredBy</a:t>
                      </a:r>
                      <a:r>
                        <a:rPr lang="en-US" sz="1100" kern="1200" dirty="0">
                          <a:effectLst/>
                        </a:rPr>
                        <a:t>"</a:t>
                      </a:r>
                      <a:endParaRPr lang="en-US" sz="1100" dirty="0"/>
                    </a:p>
                  </a:txBody>
                  <a:tcPr marL="45720" marR="45720"/>
                </a:tc>
                <a:tc>
                  <a:txBody>
                    <a:bodyPr/>
                    <a:lstStyle/>
                    <a:p>
                      <a:r>
                        <a:rPr lang="en-US" sz="1100" dirty="0"/>
                        <a:t>Agent that originated or gave existence to the work that is expressed by the digital resource.</a:t>
                      </a:r>
                    </a:p>
                  </a:txBody>
                  <a:tcPr marL="45720" marR="45720"/>
                </a:tc>
                <a:extLst>
                  <a:ext uri="{0D108BD9-81ED-4DB2-BD59-A6C34878D82A}">
                    <a16:rowId xmlns:a16="http://schemas.microsoft.com/office/drawing/2014/main" val="3312415490"/>
                  </a:ext>
                </a:extLst>
              </a:tr>
              <a:tr h="370840">
                <a:tc>
                  <a:txBody>
                    <a:bodyPr/>
                    <a:lstStyle/>
                    <a:p>
                      <a:r>
                        <a:rPr lang="en-US" sz="1100" kern="1200" dirty="0">
                          <a:effectLst/>
                        </a:rPr>
                        <a:t>"</a:t>
                      </a:r>
                      <a:r>
                        <a:rPr lang="en-US" sz="1100" kern="1200" dirty="0" err="1">
                          <a:effectLst/>
                        </a:rPr>
                        <a:t>contributedBy</a:t>
                      </a:r>
                      <a:r>
                        <a:rPr lang="en-US" sz="1100" kern="1200" dirty="0">
                          <a:effectLst/>
                        </a:rPr>
                        <a:t>"</a:t>
                      </a:r>
                      <a:endParaRPr lang="en-US" sz="1100" dirty="0"/>
                    </a:p>
                  </a:txBody>
                  <a:tcPr marL="45720" marR="45720"/>
                </a:tc>
                <a:tc>
                  <a:txBody>
                    <a:bodyPr/>
                    <a:lstStyle/>
                    <a:p>
                      <a:r>
                        <a:rPr lang="en-US" sz="1100" dirty="0"/>
                        <a:t>Agent that provided any sort of help in conceiving the work that is expressed by the digital artifact.</a:t>
                      </a:r>
                    </a:p>
                  </a:txBody>
                  <a:tcPr marL="45720" marR="45720"/>
                </a:tc>
                <a:extLst>
                  <a:ext uri="{0D108BD9-81ED-4DB2-BD59-A6C34878D82A}">
                    <a16:rowId xmlns:a16="http://schemas.microsoft.com/office/drawing/2014/main" val="2711496879"/>
                  </a:ext>
                </a:extLst>
              </a:tr>
              <a:tr h="370840">
                <a:tc>
                  <a:txBody>
                    <a:bodyPr/>
                    <a:lstStyle/>
                    <a:p>
                      <a:r>
                        <a:rPr lang="en-US" sz="1100" kern="1200" dirty="0">
                          <a:effectLst/>
                        </a:rPr>
                        <a:t>"</a:t>
                      </a:r>
                      <a:r>
                        <a:rPr lang="en-US" sz="1100" kern="1200" dirty="0" err="1">
                          <a:effectLst/>
                        </a:rPr>
                        <a:t>createdAt</a:t>
                      </a:r>
                      <a:r>
                        <a:rPr lang="en-US" sz="1100" kern="1200" dirty="0">
                          <a:effectLst/>
                        </a:rPr>
                        <a:t>"</a:t>
                      </a:r>
                      <a:endParaRPr lang="en-US" sz="1100" dirty="0"/>
                    </a:p>
                  </a:txBody>
                  <a:tcPr marL="45720" marR="45720"/>
                </a:tc>
                <a:tc>
                  <a:txBody>
                    <a:bodyPr/>
                    <a:lstStyle/>
                    <a:p>
                      <a:r>
                        <a:rPr lang="en-US" sz="1100" dirty="0"/>
                        <a:t>The geo-location of the agents when creating the resource.</a:t>
                      </a:r>
                    </a:p>
                  </a:txBody>
                  <a:tcPr marL="45720" marR="45720"/>
                </a:tc>
                <a:extLst>
                  <a:ext uri="{0D108BD9-81ED-4DB2-BD59-A6C34878D82A}">
                    <a16:rowId xmlns:a16="http://schemas.microsoft.com/office/drawing/2014/main" val="3080383824"/>
                  </a:ext>
                </a:extLst>
              </a:tr>
              <a:tr h="370840">
                <a:tc>
                  <a:txBody>
                    <a:bodyPr/>
                    <a:lstStyle/>
                    <a:p>
                      <a:r>
                        <a:rPr lang="en-US" sz="1100" kern="1200" dirty="0">
                          <a:effectLst/>
                        </a:rPr>
                        <a:t>"</a:t>
                      </a:r>
                      <a:r>
                        <a:rPr lang="en-US" sz="1100" kern="1200" dirty="0" err="1">
                          <a:effectLst/>
                        </a:rPr>
                        <a:t>createdBy</a:t>
                      </a:r>
                      <a:r>
                        <a:rPr lang="en-US" sz="1100" kern="1200" dirty="0">
                          <a:effectLst/>
                        </a:rPr>
                        <a:t>"</a:t>
                      </a:r>
                      <a:endParaRPr lang="en-US" sz="1100" dirty="0"/>
                    </a:p>
                  </a:txBody>
                  <a:tcPr marL="45720" marR="45720"/>
                </a:tc>
                <a:tc>
                  <a:txBody>
                    <a:bodyPr/>
                    <a:lstStyle/>
                    <a:p>
                      <a:r>
                        <a:rPr lang="en-US" sz="1100" dirty="0"/>
                        <a:t>Agent primarily responsible for encoding the digital artifact or resource representation. This creation is distinct from forming the content, which is indicated with </a:t>
                      </a:r>
                      <a:r>
                        <a:rPr lang="en-US" sz="1100" i="1" dirty="0" err="1"/>
                        <a:t>pav:contributedBy</a:t>
                      </a:r>
                      <a:r>
                        <a:rPr lang="en-US" sz="1100" dirty="0"/>
                        <a:t> or its </a:t>
                      </a:r>
                      <a:r>
                        <a:rPr lang="en-US" sz="1100" dirty="0" err="1"/>
                        <a:t>subproperties</a:t>
                      </a:r>
                      <a:r>
                        <a:rPr lang="en-US" sz="1100" dirty="0"/>
                        <a:t>.</a:t>
                      </a:r>
                    </a:p>
                  </a:txBody>
                  <a:tcPr marL="45720" marR="45720"/>
                </a:tc>
                <a:extLst>
                  <a:ext uri="{0D108BD9-81ED-4DB2-BD59-A6C34878D82A}">
                    <a16:rowId xmlns:a16="http://schemas.microsoft.com/office/drawing/2014/main" val="1479256804"/>
                  </a:ext>
                </a:extLst>
              </a:tr>
              <a:tr h="370840">
                <a:tc>
                  <a:txBody>
                    <a:bodyPr/>
                    <a:lstStyle/>
                    <a:p>
                      <a:r>
                        <a:rPr lang="en-US" sz="1100" kern="1200" dirty="0">
                          <a:effectLst/>
                        </a:rPr>
                        <a:t>"</a:t>
                      </a:r>
                      <a:r>
                        <a:rPr lang="en-US" sz="1100" kern="1200" dirty="0" err="1">
                          <a:effectLst/>
                        </a:rPr>
                        <a:t>createdWith</a:t>
                      </a:r>
                      <a:r>
                        <a:rPr lang="en-US" sz="1100" kern="1200" dirty="0">
                          <a:effectLst/>
                        </a:rPr>
                        <a:t>"</a:t>
                      </a:r>
                      <a:endParaRPr lang="en-US" sz="1100" dirty="0"/>
                    </a:p>
                  </a:txBody>
                  <a:tcPr marL="45720" marR="45720"/>
                </a:tc>
                <a:tc>
                  <a:txBody>
                    <a:bodyPr/>
                    <a:lstStyle/>
                    <a:p>
                      <a:r>
                        <a:rPr lang="en-US" sz="1100" dirty="0"/>
                        <a:t>The software/tool used by the creator (</a:t>
                      </a:r>
                      <a:r>
                        <a:rPr lang="en-US" sz="1100" dirty="0" err="1"/>
                        <a:t>pav:createdBy</a:t>
                      </a:r>
                      <a:r>
                        <a:rPr lang="en-US" sz="1100" dirty="0"/>
                        <a:t>) when making the digital resource.</a:t>
                      </a:r>
                    </a:p>
                  </a:txBody>
                  <a:tcPr marL="45720" marR="45720"/>
                </a:tc>
                <a:extLst>
                  <a:ext uri="{0D108BD9-81ED-4DB2-BD59-A6C34878D82A}">
                    <a16:rowId xmlns:a16="http://schemas.microsoft.com/office/drawing/2014/main" val="34266474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effectLst/>
                        </a:rPr>
                        <a:t>"</a:t>
                      </a:r>
                      <a:r>
                        <a:rPr lang="en-US" sz="1100" kern="1200" dirty="0" err="1">
                          <a:effectLst/>
                        </a:rPr>
                        <a:t>curatedBy</a:t>
                      </a:r>
                      <a:r>
                        <a:rPr lang="en-US" sz="1100" kern="1200" dirty="0">
                          <a:effectLst/>
                        </a:rPr>
                        <a:t>"</a:t>
                      </a:r>
                      <a:endParaRPr lang="en-US" sz="1100" dirty="0"/>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Agent specialist responsible for shaping the expression in an appropriate format. Often the primary agent responsible for ensuring the quality of the representation.</a:t>
                      </a:r>
                    </a:p>
                  </a:txBody>
                  <a:tcPr marL="45720" marR="45720"/>
                </a:tc>
                <a:extLst>
                  <a:ext uri="{0D108BD9-81ED-4DB2-BD59-A6C34878D82A}">
                    <a16:rowId xmlns:a16="http://schemas.microsoft.com/office/drawing/2014/main" val="3496889079"/>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3619871573"/>
              </p:ext>
            </p:extLst>
          </p:nvPr>
        </p:nvGraphicFramePr>
        <p:xfrm>
          <a:off x="6572254" y="365673"/>
          <a:ext cx="5515898" cy="2672079"/>
        </p:xfrm>
        <a:graphic>
          <a:graphicData uri="http://schemas.openxmlformats.org/drawingml/2006/table">
            <a:tbl>
              <a:tblPr bandRow="1">
                <a:tableStyleId>{073A0DAA-6AF3-43AB-8588-CEC1D06C72B9}</a:tableStyleId>
              </a:tblPr>
              <a:tblGrid>
                <a:gridCol w="1435511">
                  <a:extLst>
                    <a:ext uri="{9D8B030D-6E8A-4147-A177-3AD203B41FA5}">
                      <a16:colId xmlns:a16="http://schemas.microsoft.com/office/drawing/2014/main" val="3385407981"/>
                    </a:ext>
                  </a:extLst>
                </a:gridCol>
                <a:gridCol w="4080387">
                  <a:extLst>
                    <a:ext uri="{9D8B030D-6E8A-4147-A177-3AD203B41FA5}">
                      <a16:colId xmlns:a16="http://schemas.microsoft.com/office/drawing/2014/main" val="1923733081"/>
                    </a:ext>
                  </a:extLst>
                </a:gridCol>
              </a:tblGrid>
              <a:tr h="380180">
                <a:tc>
                  <a:txBody>
                    <a:bodyPr/>
                    <a:lstStyle/>
                    <a:p>
                      <a:r>
                        <a:rPr lang="en-US" sz="1100" kern="1200" dirty="0">
                          <a:effectLst/>
                        </a:rPr>
                        <a:t>"</a:t>
                      </a:r>
                      <a:r>
                        <a:rPr lang="en-US" sz="1100" kern="1200" dirty="0" err="1">
                          <a:effectLst/>
                        </a:rPr>
                        <a:t>derivedFrom</a:t>
                      </a:r>
                      <a:r>
                        <a:rPr lang="en-US" sz="1100" kern="1200" dirty="0">
                          <a:effectLst/>
                        </a:rPr>
                        <a:t>"</a:t>
                      </a:r>
                      <a:endParaRPr lang="en-US" sz="1100" dirty="0"/>
                    </a:p>
                  </a:txBody>
                  <a:tcPr/>
                </a:tc>
                <a:tc>
                  <a:txBody>
                    <a:bodyPr/>
                    <a:lstStyle/>
                    <a:p>
                      <a:r>
                        <a:rPr lang="en-US" sz="1100" dirty="0"/>
                        <a:t>Derived from a different resource.</a:t>
                      </a:r>
                    </a:p>
                  </a:txBody>
                  <a:tcPr/>
                </a:tc>
                <a:extLst>
                  <a:ext uri="{0D108BD9-81ED-4DB2-BD59-A6C34878D82A}">
                    <a16:rowId xmlns:a16="http://schemas.microsoft.com/office/drawing/2014/main" val="1608771563"/>
                  </a:ext>
                </a:extLst>
              </a:tr>
              <a:tr h="437467">
                <a:tc>
                  <a:txBody>
                    <a:bodyPr/>
                    <a:lstStyle/>
                    <a:p>
                      <a:r>
                        <a:rPr lang="en-US" sz="1100" kern="1200" dirty="0">
                          <a:effectLst/>
                        </a:rPr>
                        <a:t>"</a:t>
                      </a:r>
                      <a:r>
                        <a:rPr lang="en-US" sz="1100" kern="1200" dirty="0" err="1">
                          <a:effectLst/>
                        </a:rPr>
                        <a:t>importedBy</a:t>
                      </a:r>
                      <a:r>
                        <a:rPr lang="en-US" sz="1100" kern="1200" dirty="0">
                          <a:effectLst/>
                        </a:rPr>
                        <a:t>"</a:t>
                      </a:r>
                      <a:endParaRPr lang="en-US" sz="1100" dirty="0"/>
                    </a:p>
                  </a:txBody>
                  <a:tcPr/>
                </a:tc>
                <a:tc>
                  <a:txBody>
                    <a:bodyPr/>
                    <a:lstStyle/>
                    <a:p>
                      <a:r>
                        <a:rPr lang="en-US" sz="1100" dirty="0"/>
                        <a:t>An agent responsible for importing data from a source given by </a:t>
                      </a:r>
                      <a:r>
                        <a:rPr lang="en-US" sz="1100" i="1" dirty="0" err="1"/>
                        <a:t>pav:importedFrom</a:t>
                      </a:r>
                      <a:r>
                        <a:rPr lang="en-US" sz="1100" dirty="0"/>
                        <a:t>.</a:t>
                      </a:r>
                    </a:p>
                  </a:txBody>
                  <a:tcPr/>
                </a:tc>
                <a:extLst>
                  <a:ext uri="{0D108BD9-81ED-4DB2-BD59-A6C34878D82A}">
                    <a16:rowId xmlns:a16="http://schemas.microsoft.com/office/drawing/2014/main" val="1517389476"/>
                  </a:ext>
                </a:extLst>
              </a:tr>
              <a:tr h="380180">
                <a:tc>
                  <a:txBody>
                    <a:bodyPr/>
                    <a:lstStyle/>
                    <a:p>
                      <a:r>
                        <a:rPr lang="en-US" sz="1100" kern="1200" dirty="0">
                          <a:effectLst/>
                        </a:rPr>
                        <a:t>"</a:t>
                      </a:r>
                      <a:r>
                        <a:rPr lang="en-US" sz="1100" kern="1200" dirty="0" err="1">
                          <a:effectLst/>
                        </a:rPr>
                        <a:t>importedFrom</a:t>
                      </a:r>
                      <a:r>
                        <a:rPr lang="en-US" sz="1100" kern="1200" dirty="0">
                          <a:effectLst/>
                        </a:rPr>
                        <a:t>"</a:t>
                      </a:r>
                      <a:endParaRPr lang="en-US" sz="1100" dirty="0"/>
                    </a:p>
                  </a:txBody>
                  <a:tcPr/>
                </a:tc>
                <a:tc>
                  <a:txBody>
                    <a:bodyPr/>
                    <a:lstStyle/>
                    <a:p>
                      <a:r>
                        <a:rPr lang="en-US" sz="1100" dirty="0"/>
                        <a:t>Original source of imported information.</a:t>
                      </a:r>
                    </a:p>
                  </a:txBody>
                  <a:tcPr/>
                </a:tc>
                <a:extLst>
                  <a:ext uri="{0D108BD9-81ED-4DB2-BD59-A6C34878D82A}">
                    <a16:rowId xmlns:a16="http://schemas.microsoft.com/office/drawing/2014/main" val="900689540"/>
                  </a:ext>
                </a:extLst>
              </a:tr>
              <a:tr h="380180">
                <a:tc>
                  <a:txBody>
                    <a:bodyPr/>
                    <a:lstStyle/>
                    <a:p>
                      <a:r>
                        <a:rPr lang="en-US" sz="1100" kern="1200" dirty="0">
                          <a:effectLst/>
                        </a:rPr>
                        <a:t>"</a:t>
                      </a:r>
                      <a:r>
                        <a:rPr lang="en-US" sz="1100" kern="1200" dirty="0" err="1">
                          <a:effectLst/>
                        </a:rPr>
                        <a:t>providedBy</a:t>
                      </a:r>
                      <a:r>
                        <a:rPr lang="en-US" sz="1100" kern="1200" dirty="0">
                          <a:effectLst/>
                        </a:rPr>
                        <a:t>"</a:t>
                      </a:r>
                      <a:endParaRPr lang="en-US" sz="1100" dirty="0"/>
                    </a:p>
                  </a:txBody>
                  <a:tcPr/>
                </a:tc>
                <a:tc>
                  <a:txBody>
                    <a:bodyPr/>
                    <a:lstStyle/>
                    <a:p>
                      <a:r>
                        <a:rPr lang="en-US" sz="1100" dirty="0"/>
                        <a:t>Original provider of the encoded information (e.g. PubMed).</a:t>
                      </a:r>
                    </a:p>
                  </a:txBody>
                  <a:tcPr/>
                </a:tc>
                <a:extLst>
                  <a:ext uri="{0D108BD9-81ED-4DB2-BD59-A6C34878D82A}">
                    <a16:rowId xmlns:a16="http://schemas.microsoft.com/office/drawing/2014/main" val="865407999"/>
                  </a:ext>
                </a:extLst>
              </a:tr>
              <a:tr h="437467">
                <a:tc>
                  <a:txBody>
                    <a:bodyPr/>
                    <a:lstStyle/>
                    <a:p>
                      <a:r>
                        <a:rPr lang="en-US" sz="1100" kern="1200" dirty="0">
                          <a:effectLst/>
                        </a:rPr>
                        <a:t>"</a:t>
                      </a:r>
                      <a:r>
                        <a:rPr lang="en-US" sz="1100" kern="1200" dirty="0" err="1">
                          <a:effectLst/>
                        </a:rPr>
                        <a:t>retrievedBy</a:t>
                      </a:r>
                      <a:r>
                        <a:rPr lang="en-US" sz="1100" kern="1200" dirty="0">
                          <a:effectLst/>
                        </a:rPr>
                        <a:t>"</a:t>
                      </a:r>
                      <a:endParaRPr lang="en-US" sz="1100" dirty="0"/>
                    </a:p>
                  </a:txBody>
                  <a:tcPr/>
                </a:tc>
                <a:tc>
                  <a:txBody>
                    <a:bodyPr/>
                    <a:lstStyle/>
                    <a:p>
                      <a:r>
                        <a:rPr lang="en-US" sz="1100" dirty="0"/>
                        <a:t>Entity responsible for retrieving the data from an external source (usually a software entity).</a:t>
                      </a:r>
                    </a:p>
                  </a:txBody>
                  <a:tcPr/>
                </a:tc>
                <a:extLst>
                  <a:ext uri="{0D108BD9-81ED-4DB2-BD59-A6C34878D82A}">
                    <a16:rowId xmlns:a16="http://schemas.microsoft.com/office/drawing/2014/main" val="188756567"/>
                  </a:ext>
                </a:extLst>
              </a:tr>
              <a:tr h="380180">
                <a:tc>
                  <a:txBody>
                    <a:bodyPr/>
                    <a:lstStyle/>
                    <a:p>
                      <a:r>
                        <a:rPr lang="en-US" sz="1100" kern="1200" dirty="0">
                          <a:effectLst/>
                        </a:rPr>
                        <a:t>"</a:t>
                      </a:r>
                      <a:r>
                        <a:rPr lang="en-US" sz="1100" kern="1200" dirty="0" err="1">
                          <a:effectLst/>
                        </a:rPr>
                        <a:t>retrievedFrom</a:t>
                      </a:r>
                      <a:r>
                        <a:rPr lang="en-US" sz="1100" kern="1200" dirty="0">
                          <a:effectLst/>
                        </a:rPr>
                        <a:t>"</a:t>
                      </a:r>
                      <a:endParaRPr lang="en-US" sz="1100" dirty="0"/>
                    </a:p>
                  </a:txBody>
                  <a:tcPr/>
                </a:tc>
                <a:tc>
                  <a:txBody>
                    <a:bodyPr/>
                    <a:lstStyle/>
                    <a:p>
                      <a:r>
                        <a:rPr lang="en-US" sz="1100" dirty="0"/>
                        <a:t>The URI where a resource has been retrieved from.</a:t>
                      </a:r>
                    </a:p>
                  </a:txBody>
                  <a:tcPr/>
                </a:tc>
                <a:extLst>
                  <a:ext uri="{0D108BD9-81ED-4DB2-BD59-A6C34878D82A}">
                    <a16:rowId xmlns:a16="http://schemas.microsoft.com/office/drawing/2014/main" val="2213070175"/>
                  </a:ext>
                </a:extLst>
              </a:tr>
              <a:tr h="276425">
                <a:tc>
                  <a:txBody>
                    <a:bodyPr/>
                    <a:lstStyle/>
                    <a:p>
                      <a:r>
                        <a:rPr lang="en-US" sz="1100" kern="1200" dirty="0">
                          <a:effectLst/>
                        </a:rPr>
                        <a:t>"</a:t>
                      </a:r>
                      <a:r>
                        <a:rPr lang="en-US" sz="1100" kern="1200" dirty="0" err="1">
                          <a:effectLst/>
                        </a:rPr>
                        <a:t>sourceAccessedBy</a:t>
                      </a:r>
                      <a:r>
                        <a:rPr lang="en-US" sz="1100" kern="1200" dirty="0">
                          <a:effectLst/>
                        </a:rPr>
                        <a:t>"</a:t>
                      </a:r>
                      <a:endParaRPr lang="en-US" sz="1100" dirty="0"/>
                    </a:p>
                  </a:txBody>
                  <a:tcPr/>
                </a:tc>
                <a:tc>
                  <a:txBody>
                    <a:bodyPr/>
                    <a:lstStyle/>
                    <a:p>
                      <a:r>
                        <a:rPr lang="en-US" sz="1100" dirty="0"/>
                        <a:t>agent who accessed the source.</a:t>
                      </a:r>
                    </a:p>
                  </a:txBody>
                  <a:tcPr/>
                </a:tc>
                <a:extLst>
                  <a:ext uri="{0D108BD9-81ED-4DB2-BD59-A6C34878D82A}">
                    <a16:rowId xmlns:a16="http://schemas.microsoft.com/office/drawing/2014/main" val="1042471290"/>
                  </a:ext>
                </a:extLst>
              </a:tr>
            </a:tbl>
          </a:graphicData>
        </a:graphic>
      </p:graphicFrame>
      <p:sp>
        <p:nvSpPr>
          <p:cNvPr id="50" name="TextBox 49"/>
          <p:cNvSpPr txBox="1"/>
          <p:nvPr/>
        </p:nvSpPr>
        <p:spPr>
          <a:xfrm>
            <a:off x="165617" y="9861"/>
            <a:ext cx="11922535" cy="338554"/>
          </a:xfrm>
          <a:prstGeom prst="rect">
            <a:avLst/>
          </a:prstGeom>
          <a:solidFill>
            <a:schemeClr val="bg2">
              <a:lumMod val="75000"/>
            </a:schemeClr>
          </a:solidFill>
          <a:ln>
            <a:solidFill>
              <a:schemeClr val="tx1">
                <a:lumMod val="50000"/>
                <a:lumOff val="50000"/>
              </a:schemeClr>
            </a:solidFill>
          </a:ln>
        </p:spPr>
        <p:txBody>
          <a:bodyPr wrap="square" rtlCol="0">
            <a:spAutoFit/>
          </a:bodyPr>
          <a:lstStyle/>
          <a:p>
            <a:r>
              <a:rPr lang="en-US" sz="1600" b="1" dirty="0"/>
              <a:t>Ontology for Contributors and reviewers</a:t>
            </a:r>
          </a:p>
        </p:txBody>
      </p:sp>
      <p:sp>
        <p:nvSpPr>
          <p:cNvPr id="51" name="TextBox 50"/>
          <p:cNvSpPr txBox="1"/>
          <p:nvPr/>
        </p:nvSpPr>
        <p:spPr>
          <a:xfrm>
            <a:off x="3988210" y="45292"/>
            <a:ext cx="3709349" cy="276999"/>
          </a:xfrm>
          <a:prstGeom prst="rect">
            <a:avLst/>
          </a:prstGeom>
          <a:solidFill>
            <a:schemeClr val="bg1">
              <a:lumMod val="95000"/>
            </a:schemeClr>
          </a:solidFill>
          <a:ln>
            <a:solidFill>
              <a:schemeClr val="tx1">
                <a:lumMod val="50000"/>
                <a:lumOff val="50000"/>
              </a:schemeClr>
            </a:solidFill>
          </a:ln>
        </p:spPr>
        <p:txBody>
          <a:bodyPr wrap="none" rtlCol="0">
            <a:spAutoFit/>
          </a:bodyPr>
          <a:lstStyle/>
          <a:p>
            <a:r>
              <a:rPr lang="en-US" sz="1200" dirty="0" err="1"/>
              <a:t>Ciccarese</a:t>
            </a:r>
            <a:r>
              <a:rPr lang="en-US" sz="1200" dirty="0"/>
              <a:t> </a:t>
            </a:r>
            <a:r>
              <a:rPr lang="en-US" sz="1200" i="1" dirty="0"/>
              <a:t>et al</a:t>
            </a:r>
            <a:r>
              <a:rPr lang="en-US" sz="1200" dirty="0"/>
              <a:t>. </a:t>
            </a:r>
            <a:r>
              <a:rPr lang="en-US" sz="1200" u="sng" dirty="0">
                <a:hlinkClick r:id="rId2"/>
              </a:rPr>
              <a:t>https://doi.org/10.1186/2041-1480-4-37</a:t>
            </a:r>
            <a:endParaRPr lang="en-US" sz="1200" dirty="0"/>
          </a:p>
        </p:txBody>
      </p:sp>
      <p:sp>
        <p:nvSpPr>
          <p:cNvPr id="5" name="TextBox 4"/>
          <p:cNvSpPr txBox="1"/>
          <p:nvPr/>
        </p:nvSpPr>
        <p:spPr>
          <a:xfrm>
            <a:off x="1614949" y="3286978"/>
            <a:ext cx="4746523" cy="369332"/>
          </a:xfrm>
          <a:prstGeom prst="rect">
            <a:avLst/>
          </a:prstGeom>
          <a:solidFill>
            <a:schemeClr val="tx2">
              <a:lumMod val="40000"/>
              <a:lumOff val="60000"/>
            </a:schemeClr>
          </a:solidFill>
          <a:ln>
            <a:solidFill>
              <a:schemeClr val="tx1">
                <a:lumMod val="50000"/>
                <a:lumOff val="50000"/>
              </a:schemeClr>
            </a:solidFill>
          </a:ln>
        </p:spPr>
        <p:txBody>
          <a:bodyPr wrap="square" rtlCol="0">
            <a:spAutoFit/>
          </a:bodyPr>
          <a:lstStyle/>
          <a:p>
            <a:pPr algn="ctr"/>
            <a:r>
              <a:rPr lang="en-US" b="1" dirty="0"/>
              <a:t>Versioning</a:t>
            </a:r>
          </a:p>
        </p:txBody>
      </p:sp>
      <p:sp>
        <p:nvSpPr>
          <p:cNvPr id="8" name="TextBox 7"/>
          <p:cNvSpPr txBox="1"/>
          <p:nvPr/>
        </p:nvSpPr>
        <p:spPr>
          <a:xfrm>
            <a:off x="4912140" y="3344587"/>
            <a:ext cx="1410001" cy="276999"/>
          </a:xfrm>
          <a:prstGeom prst="rect">
            <a:avLst/>
          </a:prstGeom>
          <a:solidFill>
            <a:schemeClr val="bg1">
              <a:lumMod val="95000"/>
            </a:schemeClr>
          </a:solidFill>
          <a:ln>
            <a:solidFill>
              <a:schemeClr val="tx1">
                <a:lumMod val="50000"/>
                <a:lumOff val="50000"/>
              </a:schemeClr>
            </a:solidFill>
          </a:ln>
        </p:spPr>
        <p:txBody>
          <a:bodyPr wrap="none" rtlCol="0">
            <a:spAutoFit/>
          </a:bodyPr>
          <a:lstStyle/>
          <a:p>
            <a:r>
              <a:rPr lang="en-US" sz="1200" dirty="0">
                <a:hlinkClick r:id="rId3"/>
              </a:rPr>
              <a:t>https://semver.org/</a:t>
            </a:r>
            <a:endParaRPr lang="en-US" sz="1200" dirty="0"/>
          </a:p>
        </p:txBody>
      </p:sp>
      <p:sp>
        <p:nvSpPr>
          <p:cNvPr id="38" name="Isosceles Triangle 37"/>
          <p:cNvSpPr/>
          <p:nvPr/>
        </p:nvSpPr>
        <p:spPr>
          <a:xfrm rot="10800000">
            <a:off x="881052" y="6225471"/>
            <a:ext cx="133999" cy="127704"/>
          </a:xfrm>
          <a:prstGeom prst="triangle">
            <a:avLst>
              <a:gd name="adj" fmla="val 4649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948052" y="6132557"/>
            <a:ext cx="664530" cy="0"/>
          </a:xfrm>
          <a:prstGeom prst="line">
            <a:avLst/>
          </a:prstGeom>
          <a:ln w="15875">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38" idx="3"/>
          </p:cNvCxnSpPr>
          <p:nvPr/>
        </p:nvCxnSpPr>
        <p:spPr>
          <a:xfrm>
            <a:off x="952752" y="6132557"/>
            <a:ext cx="0" cy="92914"/>
          </a:xfrm>
          <a:prstGeom prst="line">
            <a:avLst/>
          </a:prstGeom>
          <a:ln w="15875" cap="sq">
            <a:solidFill>
              <a:srgbClr val="0070C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1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p:cNvSpPr/>
          <p:nvPr/>
        </p:nvSpPr>
        <p:spPr>
          <a:xfrm>
            <a:off x="131052" y="5733287"/>
            <a:ext cx="11929852" cy="980759"/>
          </a:xfrm>
          <a:prstGeom prst="rect">
            <a:avLst/>
          </a:prstGeom>
          <a:solidFill>
            <a:schemeClr val="bg2"/>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F1FD2F57-A5E3-491C-9B5F-BB04AF59DFF6}"/>
              </a:ext>
            </a:extLst>
          </p:cNvPr>
          <p:cNvSpPr txBox="1">
            <a:spLocks/>
          </p:cNvSpPr>
          <p:nvPr/>
        </p:nvSpPr>
        <p:spPr>
          <a:xfrm>
            <a:off x="4898116" y="1135052"/>
            <a:ext cx="7162787" cy="1884456"/>
          </a:xfrm>
          <a:prstGeom prst="rect">
            <a:avLst/>
          </a:prstGeom>
          <a:solidFill>
            <a:schemeClr val="bg2">
              <a:lumMod val="90000"/>
            </a:schemeClr>
          </a:solidFill>
          <a:ln>
            <a:solidFill>
              <a:schemeClr val="tx2">
                <a:lumMod val="60000"/>
                <a:lumOff val="4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900" b="1">
              <a:latin typeface="Consolas" panose="020B0609020204030204" pitchFamily="49" charset="0"/>
            </a:endParaRPr>
          </a:p>
          <a:p>
            <a:pPr marL="0" indent="0">
              <a:lnSpc>
                <a:spcPct val="100000"/>
              </a:lnSpc>
              <a:spcBef>
                <a:spcPts val="0"/>
              </a:spcBef>
              <a:buFont typeface="Arial" panose="020B0604020202020204" pitchFamily="34" charset="0"/>
              <a:buNone/>
            </a:pPr>
            <a:endParaRPr lang="en-US" sz="900" dirty="0">
              <a:latin typeface="Consolas" panose="020B0609020204030204" pitchFamily="49" charset="0"/>
            </a:endParaRPr>
          </a:p>
        </p:txBody>
      </p:sp>
      <p:sp>
        <p:nvSpPr>
          <p:cNvPr id="3" name="Content Placeholder 2"/>
          <p:cNvSpPr>
            <a:spLocks noGrp="1"/>
          </p:cNvSpPr>
          <p:nvPr>
            <p:ph idx="1"/>
          </p:nvPr>
        </p:nvSpPr>
        <p:spPr>
          <a:xfrm>
            <a:off x="4898136" y="3058551"/>
            <a:ext cx="7162787" cy="2598535"/>
          </a:xfrm>
          <a:solidFill>
            <a:schemeClr val="bg2">
              <a:lumMod val="90000"/>
            </a:schemeClr>
          </a:solidFill>
          <a:ln>
            <a:solidFill>
              <a:schemeClr val="tx2">
                <a:lumMod val="60000"/>
                <a:lumOff val="40000"/>
              </a:schemeClr>
            </a:solidFill>
          </a:ln>
        </p:spPr>
        <p:txBody>
          <a:bodyPr>
            <a:noAutofit/>
          </a:bodyPr>
          <a:lstStyle/>
          <a:p>
            <a:pPr marL="0" indent="0">
              <a:lnSpc>
                <a:spcPct val="100000"/>
              </a:lnSpc>
              <a:spcBef>
                <a:spcPts val="0"/>
              </a:spcBef>
              <a:buNone/>
            </a:pPr>
            <a:endParaRPr lang="en-US" sz="900" b="1" dirty="0">
              <a:latin typeface="Consolas" panose="020B0609020204030204" pitchFamily="49" charset="0"/>
            </a:endParaRPr>
          </a:p>
          <a:p>
            <a:pPr marL="0" indent="0">
              <a:lnSpc>
                <a:spcPct val="100000"/>
              </a:lnSpc>
              <a:spcBef>
                <a:spcPts val="0"/>
              </a:spcBef>
              <a:buNone/>
            </a:pPr>
            <a:endParaRPr lang="en-US" sz="900" dirty="0">
              <a:latin typeface="Consolas" panose="020B0609020204030204" pitchFamily="49" charset="0"/>
            </a:endParaRPr>
          </a:p>
        </p:txBody>
      </p:sp>
      <p:sp>
        <p:nvSpPr>
          <p:cNvPr id="5" name="TextBox 4"/>
          <p:cNvSpPr txBox="1"/>
          <p:nvPr/>
        </p:nvSpPr>
        <p:spPr>
          <a:xfrm>
            <a:off x="131052" y="5737427"/>
            <a:ext cx="6372289" cy="1015663"/>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Extension Domains are custom designed to </a:t>
            </a:r>
            <a:r>
              <a:rPr lang="en-US" sz="1200" dirty="0">
                <a:solidFill>
                  <a:prstClr val="black"/>
                </a:solidFill>
                <a:latin typeface="Calibri" panose="020F0502020204030204"/>
              </a:rPr>
              <a:t>specific needs and will vary heavily by need and user experience with developing and working with schemas.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BioCompute team can help develop custom Extension Domains for specific needs.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Contact: keeneyjg@gwu.edu, hadley_king@gwu.edu, janishapatel@gwu.edu, mazumder@gwu.edu</a:t>
            </a:r>
          </a:p>
        </p:txBody>
      </p:sp>
      <p:grpSp>
        <p:nvGrpSpPr>
          <p:cNvPr id="16" name="Group 15"/>
          <p:cNvGrpSpPr/>
          <p:nvPr/>
        </p:nvGrpSpPr>
        <p:grpSpPr>
          <a:xfrm>
            <a:off x="131076" y="114481"/>
            <a:ext cx="11933410" cy="5542605"/>
            <a:chOff x="100583" y="66051"/>
            <a:chExt cx="11241888" cy="5442867"/>
          </a:xfrm>
        </p:grpSpPr>
        <p:sp>
          <p:nvSpPr>
            <p:cNvPr id="8" name="Rectangle 7"/>
            <p:cNvSpPr/>
            <p:nvPr/>
          </p:nvSpPr>
          <p:spPr>
            <a:xfrm>
              <a:off x="100583" y="1103670"/>
              <a:ext cx="4432041" cy="4405248"/>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lang="en-US" dirty="0">
                <a:solidFill>
                  <a:schemeClr val="tx1"/>
                </a:solidFill>
                <a:latin typeface="Calibri" panose="020F0502020204030204"/>
              </a:endParaRPr>
            </a:p>
          </p:txBody>
        </p:sp>
        <p:sp>
          <p:nvSpPr>
            <p:cNvPr id="4" name="TextBox 3"/>
            <p:cNvSpPr txBox="1"/>
            <p:nvPr/>
          </p:nvSpPr>
          <p:spPr>
            <a:xfrm>
              <a:off x="100584" y="66051"/>
              <a:ext cx="11241887" cy="936938"/>
            </a:xfrm>
            <a:prstGeom prst="rect">
              <a:avLst/>
            </a:prstGeom>
            <a:solidFill>
              <a:schemeClr val="tx2">
                <a:lumMod val="40000"/>
                <a:lumOff val="60000"/>
              </a:schemeClr>
            </a:solidFill>
            <a:ln>
              <a:solidFill>
                <a:schemeClr val="tx2">
                  <a:lumMod val="60000"/>
                  <a:lumOff val="4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Examples for User-Defined Extension Domains</a:t>
              </a:r>
            </a:p>
            <a:p>
              <a:r>
                <a:rPr lang="en-US" dirty="0"/>
                <a:t>The extension domain is a </a:t>
              </a:r>
              <a:r>
                <a:rPr lang="en-US" u="sng" dirty="0"/>
                <a:t>user-defined </a:t>
              </a:r>
              <a:r>
                <a:rPr lang="en-US" dirty="0"/>
                <a:t>field that can be used to include additional information not recorded anywhere else in the BCO.</a:t>
              </a:r>
            </a:p>
          </p:txBody>
        </p:sp>
      </p:grpSp>
      <p:sp>
        <p:nvSpPr>
          <p:cNvPr id="2" name="Title 1"/>
          <p:cNvSpPr>
            <a:spLocks noGrp="1"/>
          </p:cNvSpPr>
          <p:nvPr>
            <p:ph type="title"/>
          </p:nvPr>
        </p:nvSpPr>
        <p:spPr>
          <a:xfrm>
            <a:off x="6506923" y="5977766"/>
            <a:ext cx="5025717" cy="621792"/>
          </a:xfrm>
        </p:spPr>
        <p:txBody>
          <a:bodyPr>
            <a:normAutofit fontScale="90000"/>
          </a:bodyPr>
          <a:lstStyle/>
          <a:p>
            <a:r>
              <a:rPr lang="en-US" dirty="0">
                <a:solidFill>
                  <a:srgbClr val="92D050"/>
                </a:solidFill>
                <a:latin typeface="Arial Black" panose="020B0A04020102020204" pitchFamily="34" charset="0"/>
              </a:rPr>
              <a:t>BCO</a:t>
            </a:r>
            <a:r>
              <a:rPr lang="en-US" dirty="0">
                <a:solidFill>
                  <a:schemeClr val="tx2">
                    <a:lumMod val="75000"/>
                  </a:schemeClr>
                </a:solidFill>
                <a:latin typeface="Arial Black" panose="020B0A04020102020204" pitchFamily="34" charset="0"/>
              </a:rPr>
              <a:t> </a:t>
            </a:r>
            <a:r>
              <a:rPr lang="en-US" dirty="0">
                <a:solidFill>
                  <a:srgbClr val="0070C0"/>
                </a:solidFill>
                <a:latin typeface="Arial Black" panose="020B0A04020102020204" pitchFamily="34" charset="0"/>
              </a:rPr>
              <a:t>Cheat Sheet</a:t>
            </a:r>
          </a:p>
        </p:txBody>
      </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57746" r="24225" b="84898"/>
          <a:stretch/>
        </p:blipFill>
        <p:spPr>
          <a:xfrm>
            <a:off x="11430004" y="5853994"/>
            <a:ext cx="634482" cy="782528"/>
          </a:xfrm>
          <a:prstGeom prst="rect">
            <a:avLst/>
          </a:prstGeom>
        </p:spPr>
      </p:pic>
      <p:sp>
        <p:nvSpPr>
          <p:cNvPr id="41" name="TextBox 40"/>
          <p:cNvSpPr txBox="1"/>
          <p:nvPr/>
        </p:nvSpPr>
        <p:spPr>
          <a:xfrm>
            <a:off x="9311088" y="6467826"/>
            <a:ext cx="2172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Calibri" panose="020F0502020204030204"/>
                <a:ea typeface="+mn-ea"/>
                <a:cs typeface="+mn-cs"/>
              </a:rPr>
              <a:t>For FDA Reviewers and administrators</a:t>
            </a:r>
          </a:p>
        </p:txBody>
      </p:sp>
      <p:sp>
        <p:nvSpPr>
          <p:cNvPr id="109" name="Rectangle 108">
            <a:extLst>
              <a:ext uri="{FF2B5EF4-FFF2-40B4-BE49-F238E27FC236}">
                <a16:creationId xmlns:a16="http://schemas.microsoft.com/office/drawing/2014/main" id="{A4293AC4-7BB7-43A5-BB13-ABC2C64ED911}"/>
              </a:ext>
            </a:extLst>
          </p:cNvPr>
          <p:cNvSpPr/>
          <p:nvPr/>
        </p:nvSpPr>
        <p:spPr>
          <a:xfrm>
            <a:off x="4973485" y="1454767"/>
            <a:ext cx="6996573" cy="516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prstClr val="black"/>
                </a:solidFill>
              </a:rPr>
              <a:t>A bibliography domain can be created to keep track of all references, and to give them an identifier to refer to in the BCO.</a:t>
            </a:r>
          </a:p>
        </p:txBody>
      </p:sp>
      <p:sp>
        <p:nvSpPr>
          <p:cNvPr id="152" name="Rectangle 151">
            <a:extLst>
              <a:ext uri="{FF2B5EF4-FFF2-40B4-BE49-F238E27FC236}">
                <a16:creationId xmlns:a16="http://schemas.microsoft.com/office/drawing/2014/main" id="{706C2A63-494F-42AF-9C3D-860501E56CA4}"/>
              </a:ext>
            </a:extLst>
          </p:cNvPr>
          <p:cNvSpPr/>
          <p:nvPr/>
        </p:nvSpPr>
        <p:spPr>
          <a:xfrm>
            <a:off x="221942" y="1364463"/>
            <a:ext cx="4536489" cy="14333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a:solidFill>
                  <a:prstClr val="black"/>
                </a:solidFill>
              </a:rPr>
              <a:t>A full parameter list can be used to show all the parameters that were changed, not just the default parameters that are in the base BCO. It can also be used for application-specific needs.</a:t>
            </a:r>
            <a:endParaRPr lang="en-US" sz="900" b="1" dirty="0">
              <a:solidFill>
                <a:prstClr val="black"/>
              </a:solidFill>
              <a:latin typeface="Consolas" panose="020B0609020204030204" pitchFamily="49" charset="0"/>
            </a:endParaRPr>
          </a:p>
        </p:txBody>
      </p:sp>
      <p:sp>
        <p:nvSpPr>
          <p:cNvPr id="6" name="Rectangle 5">
            <a:extLst>
              <a:ext uri="{FF2B5EF4-FFF2-40B4-BE49-F238E27FC236}">
                <a16:creationId xmlns:a16="http://schemas.microsoft.com/office/drawing/2014/main" id="{1C42598D-C0E5-41B4-A0F6-D738D4641730}"/>
              </a:ext>
            </a:extLst>
          </p:cNvPr>
          <p:cNvSpPr/>
          <p:nvPr/>
        </p:nvSpPr>
        <p:spPr>
          <a:xfrm>
            <a:off x="4973485" y="3366379"/>
            <a:ext cx="6996573" cy="674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a:solidFill>
                  <a:prstClr val="black"/>
                </a:solidFill>
              </a:rPr>
              <a:t>A supplementary domain can be created to track any files that are not input/output files, but which may be relevant for understanding the BCO.</a:t>
            </a:r>
            <a:endParaRPr lang="en-US" sz="900" b="1" dirty="0">
              <a:solidFill>
                <a:prstClr val="black"/>
              </a:solidFill>
              <a:latin typeface="Consolas" panose="020B0609020204030204" pitchFamily="49" charset="0"/>
            </a:endParaRPr>
          </a:p>
        </p:txBody>
      </p:sp>
      <p:sp>
        <p:nvSpPr>
          <p:cNvPr id="13" name="Rectangle 12">
            <a:extLst>
              <a:ext uri="{FF2B5EF4-FFF2-40B4-BE49-F238E27FC236}">
                <a16:creationId xmlns:a16="http://schemas.microsoft.com/office/drawing/2014/main" id="{62DC12B1-C0E4-4A9F-85A3-C8D39A2F0386}"/>
              </a:ext>
            </a:extLst>
          </p:cNvPr>
          <p:cNvSpPr/>
          <p:nvPr/>
        </p:nvSpPr>
        <p:spPr>
          <a:xfrm>
            <a:off x="4898118" y="1135052"/>
            <a:ext cx="7162787" cy="25473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Example 2: Bibliography Domain</a:t>
            </a:r>
          </a:p>
        </p:txBody>
      </p:sp>
      <p:sp>
        <p:nvSpPr>
          <p:cNvPr id="20" name="Rectangle 19">
            <a:extLst>
              <a:ext uri="{FF2B5EF4-FFF2-40B4-BE49-F238E27FC236}">
                <a16:creationId xmlns:a16="http://schemas.microsoft.com/office/drawing/2014/main" id="{05B19A01-9314-4913-ABA7-D59F1F8A50E7}"/>
              </a:ext>
            </a:extLst>
          </p:cNvPr>
          <p:cNvSpPr/>
          <p:nvPr/>
        </p:nvSpPr>
        <p:spPr>
          <a:xfrm>
            <a:off x="131065" y="1131198"/>
            <a:ext cx="4704680" cy="23326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Example 1: Expose All Parameters</a:t>
            </a:r>
          </a:p>
        </p:txBody>
      </p:sp>
      <p:sp>
        <p:nvSpPr>
          <p:cNvPr id="21" name="Rectangle 20">
            <a:extLst>
              <a:ext uri="{FF2B5EF4-FFF2-40B4-BE49-F238E27FC236}">
                <a16:creationId xmlns:a16="http://schemas.microsoft.com/office/drawing/2014/main" id="{EAA49105-F8FD-4BFE-9F16-EB7E5C21D748}"/>
              </a:ext>
            </a:extLst>
          </p:cNvPr>
          <p:cNvSpPr/>
          <p:nvPr/>
        </p:nvSpPr>
        <p:spPr>
          <a:xfrm>
            <a:off x="4898121" y="3058552"/>
            <a:ext cx="7162786" cy="23326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Example 3: Supplementary Domain</a:t>
            </a:r>
          </a:p>
        </p:txBody>
      </p:sp>
      <p:sp>
        <p:nvSpPr>
          <p:cNvPr id="14" name="Rectangle 13">
            <a:extLst>
              <a:ext uri="{FF2B5EF4-FFF2-40B4-BE49-F238E27FC236}">
                <a16:creationId xmlns:a16="http://schemas.microsoft.com/office/drawing/2014/main" id="{DD9EB271-A150-4F3F-A113-AFA823B88E4E}"/>
              </a:ext>
            </a:extLst>
          </p:cNvPr>
          <p:cNvSpPr/>
          <p:nvPr/>
        </p:nvSpPr>
        <p:spPr>
          <a:xfrm>
            <a:off x="221942" y="2917015"/>
            <a:ext cx="4536489" cy="267419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b="1" dirty="0">
                <a:solidFill>
                  <a:schemeClr val="accent2">
                    <a:lumMod val="75000"/>
                  </a:schemeClr>
                </a:solidFill>
                <a:latin typeface="Consolas" panose="020B0609020204030204" pitchFamily="49" charset="0"/>
              </a:rPr>
              <a:t>“</a:t>
            </a:r>
            <a:r>
              <a:rPr lang="en-US" sz="1200" b="1" dirty="0" err="1">
                <a:solidFill>
                  <a:schemeClr val="accent2">
                    <a:lumMod val="75000"/>
                  </a:schemeClr>
                </a:solidFill>
                <a:latin typeface="Consolas" panose="020B0609020204030204" pitchFamily="49" charset="0"/>
              </a:rPr>
              <a:t>parametric_domain</a:t>
            </a:r>
            <a:r>
              <a:rPr lang="en-US" sz="1200" b="1" dirty="0">
                <a:solidFill>
                  <a:schemeClr val="accent2">
                    <a:lumMod val="75000"/>
                  </a:schemeClr>
                </a:solidFill>
                <a:latin typeface="Consolas" panose="020B0609020204030204" pitchFamily="49" charset="0"/>
              </a:rPr>
              <a:t>”: [</a:t>
            </a:r>
          </a:p>
          <a:p>
            <a:pPr lvl="0"/>
            <a:r>
              <a:rPr lang="en-US" sz="1200" b="1" dirty="0">
                <a:solidFill>
                  <a:schemeClr val="accent2">
                    <a:lumMod val="75000"/>
                  </a:schemeClr>
                </a:solidFill>
                <a:latin typeface="Consolas" panose="020B0609020204030204" pitchFamily="49" charset="0"/>
              </a:rPr>
              <a:t>     {</a:t>
            </a:r>
          </a:p>
          <a:p>
            <a:pPr lvl="0"/>
            <a:r>
              <a:rPr lang="en-US" sz="1200" b="1" dirty="0">
                <a:solidFill>
                  <a:schemeClr val="accent2">
                    <a:lumMod val="75000"/>
                  </a:schemeClr>
                </a:solidFill>
                <a:latin typeface="Consolas" panose="020B0609020204030204" pitchFamily="49" charset="0"/>
              </a:rPr>
              <a:t>        “</a:t>
            </a:r>
            <a:r>
              <a:rPr lang="en-US" sz="1200" b="1" dirty="0" err="1">
                <a:solidFill>
                  <a:schemeClr val="accent2">
                    <a:lumMod val="75000"/>
                  </a:schemeClr>
                </a:solidFill>
                <a:latin typeface="Consolas" panose="020B0609020204030204" pitchFamily="49" charset="0"/>
              </a:rPr>
              <a:t>is_default</a:t>
            </a:r>
            <a:r>
              <a:rPr lang="en-US" sz="1200" b="1" dirty="0">
                <a:solidFill>
                  <a:schemeClr val="accent2">
                    <a:lumMod val="75000"/>
                  </a:schemeClr>
                </a:solidFill>
                <a:latin typeface="Consolas" panose="020B0609020204030204" pitchFamily="49" charset="0"/>
              </a:rPr>
              <a:t>”: true,</a:t>
            </a:r>
          </a:p>
          <a:p>
            <a:pPr lvl="0"/>
            <a:r>
              <a:rPr lang="en-US" sz="1200" b="1" dirty="0">
                <a:solidFill>
                  <a:schemeClr val="accent2">
                    <a:lumMod val="75000"/>
                  </a:schemeClr>
                </a:solidFill>
                <a:latin typeface="Consolas" panose="020B0609020204030204" pitchFamily="49" charset="0"/>
              </a:rPr>
              <a:t>        “param”: “Minimum match length”,</a:t>
            </a:r>
          </a:p>
          <a:p>
            <a:pPr lvl="0"/>
            <a:r>
              <a:rPr lang="en-US" sz="1200" b="1" dirty="0">
                <a:solidFill>
                  <a:schemeClr val="accent2">
                    <a:lumMod val="75000"/>
                  </a:schemeClr>
                </a:solidFill>
                <a:latin typeface="Consolas" panose="020B0609020204030204" pitchFamily="49" charset="0"/>
              </a:rPr>
              <a:t>        “value”: 50,</a:t>
            </a:r>
          </a:p>
          <a:p>
            <a:pPr lvl="0"/>
            <a:r>
              <a:rPr lang="en-US" sz="1200" b="1" dirty="0">
                <a:solidFill>
                  <a:schemeClr val="accent2">
                    <a:lumMod val="75000"/>
                  </a:schemeClr>
                </a:solidFill>
                <a:latin typeface="Consolas" panose="020B0609020204030204" pitchFamily="49" charset="0"/>
              </a:rPr>
              <a:t>        “step”: 1</a:t>
            </a:r>
          </a:p>
          <a:p>
            <a:pPr lvl="0"/>
            <a:r>
              <a:rPr lang="en-US" sz="1200" b="1" dirty="0">
                <a:solidFill>
                  <a:schemeClr val="accent2">
                    <a:lumMod val="75000"/>
                  </a:schemeClr>
                </a:solidFill>
                <a:latin typeface="Consolas" panose="020B0609020204030204" pitchFamily="49" charset="0"/>
              </a:rPr>
              <a:t>     },</a:t>
            </a:r>
          </a:p>
          <a:p>
            <a:pPr lvl="0"/>
            <a:r>
              <a:rPr lang="en-US" sz="1200" b="1" dirty="0">
                <a:solidFill>
                  <a:schemeClr val="accent2">
                    <a:lumMod val="75000"/>
                  </a:schemeClr>
                </a:solidFill>
                <a:latin typeface="Consolas" panose="020B0609020204030204" pitchFamily="49" charset="0"/>
              </a:rPr>
              <a:t>     {</a:t>
            </a:r>
          </a:p>
          <a:p>
            <a:pPr lvl="0"/>
            <a:r>
              <a:rPr lang="en-US" sz="1200" b="1" dirty="0">
                <a:solidFill>
                  <a:schemeClr val="accent2">
                    <a:lumMod val="75000"/>
                  </a:schemeClr>
                </a:solidFill>
                <a:latin typeface="Consolas" panose="020B0609020204030204" pitchFamily="49" charset="0"/>
              </a:rPr>
              <a:t>        “</a:t>
            </a:r>
            <a:r>
              <a:rPr lang="en-US" sz="1200" b="1" dirty="0" err="1">
                <a:solidFill>
                  <a:schemeClr val="accent2">
                    <a:lumMod val="75000"/>
                  </a:schemeClr>
                </a:solidFill>
                <a:latin typeface="Consolas" panose="020B0609020204030204" pitchFamily="49" charset="0"/>
              </a:rPr>
              <a:t>is_default</a:t>
            </a:r>
            <a:r>
              <a:rPr lang="en-US" sz="1200" b="1" dirty="0">
                <a:solidFill>
                  <a:schemeClr val="accent2">
                    <a:lumMod val="75000"/>
                  </a:schemeClr>
                </a:solidFill>
                <a:latin typeface="Consolas" panose="020B0609020204030204" pitchFamily="49" charset="0"/>
              </a:rPr>
              <a:t>”: false,</a:t>
            </a:r>
          </a:p>
          <a:p>
            <a:pPr lvl="0"/>
            <a:r>
              <a:rPr lang="en-US" sz="1200" b="1" dirty="0">
                <a:solidFill>
                  <a:schemeClr val="accent2">
                    <a:lumMod val="75000"/>
                  </a:schemeClr>
                </a:solidFill>
                <a:latin typeface="Consolas" panose="020B0609020204030204" pitchFamily="49" charset="0"/>
              </a:rPr>
              <a:t>        “param”: “Conflict resolution method”,</a:t>
            </a:r>
          </a:p>
          <a:p>
            <a:pPr lvl="0"/>
            <a:r>
              <a:rPr lang="en-US" sz="1200" b="1" dirty="0">
                <a:solidFill>
                  <a:schemeClr val="accent2">
                    <a:lumMod val="75000"/>
                  </a:schemeClr>
                </a:solidFill>
                <a:latin typeface="Consolas" panose="020B0609020204030204" pitchFamily="49" charset="0"/>
              </a:rPr>
              <a:t>        “value”: “Markovnikov rule”,</a:t>
            </a:r>
          </a:p>
          <a:p>
            <a:pPr lvl="0"/>
            <a:r>
              <a:rPr lang="en-US" sz="1200" b="1" dirty="0">
                <a:solidFill>
                  <a:schemeClr val="accent2">
                    <a:lumMod val="75000"/>
                  </a:schemeClr>
                </a:solidFill>
                <a:latin typeface="Consolas" panose="020B0609020204030204" pitchFamily="49" charset="0"/>
              </a:rPr>
              <a:t>        “step”: 1</a:t>
            </a:r>
          </a:p>
          <a:p>
            <a:pPr lvl="0"/>
            <a:r>
              <a:rPr lang="en-US" sz="1200" b="1" dirty="0">
                <a:solidFill>
                  <a:schemeClr val="accent2">
                    <a:lumMod val="75000"/>
                  </a:schemeClr>
                </a:solidFill>
                <a:latin typeface="Consolas" panose="020B0609020204030204" pitchFamily="49" charset="0"/>
              </a:rPr>
              <a:t>     }</a:t>
            </a:r>
          </a:p>
          <a:p>
            <a:pPr lvl="0"/>
            <a:r>
              <a:rPr lang="en-US" sz="1200" b="1" dirty="0">
                <a:solidFill>
                  <a:schemeClr val="accent2">
                    <a:lumMod val="75000"/>
                  </a:schemeClr>
                </a:solidFill>
                <a:latin typeface="Consolas" panose="020B0609020204030204" pitchFamily="49" charset="0"/>
              </a:rPr>
              <a:t> ]</a:t>
            </a:r>
            <a:endParaRPr lang="en-US" dirty="0">
              <a:solidFill>
                <a:schemeClr val="accent2">
                  <a:lumMod val="75000"/>
                </a:schemeClr>
              </a:solidFill>
            </a:endParaRPr>
          </a:p>
        </p:txBody>
      </p:sp>
      <p:sp>
        <p:nvSpPr>
          <p:cNvPr id="15" name="Rectangle 14">
            <a:extLst>
              <a:ext uri="{FF2B5EF4-FFF2-40B4-BE49-F238E27FC236}">
                <a16:creationId xmlns:a16="http://schemas.microsoft.com/office/drawing/2014/main" id="{F0021627-CF88-4851-9BBD-94F45204F088}"/>
              </a:ext>
            </a:extLst>
          </p:cNvPr>
          <p:cNvSpPr/>
          <p:nvPr/>
        </p:nvSpPr>
        <p:spPr>
          <a:xfrm>
            <a:off x="4973486" y="2050925"/>
            <a:ext cx="6996572" cy="90201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150" b="1" dirty="0">
                <a:solidFill>
                  <a:schemeClr val="accent2">
                    <a:lumMod val="75000"/>
                  </a:schemeClr>
                </a:solidFill>
                <a:latin typeface="Consolas" panose="020B0609020204030204" pitchFamily="49" charset="0"/>
              </a:rPr>
              <a:t>{</a:t>
            </a:r>
          </a:p>
          <a:p>
            <a:pPr lvl="0"/>
            <a:r>
              <a:rPr lang="en-US" sz="1150" b="1" dirty="0">
                <a:solidFill>
                  <a:schemeClr val="accent2">
                    <a:lumMod val="75000"/>
                  </a:schemeClr>
                </a:solidFill>
                <a:latin typeface="Consolas" panose="020B0609020204030204" pitchFamily="49" charset="0"/>
              </a:rPr>
              <a:t>  "title": “On the Tendency of Varieties to Depart Indefinitely from the Original Type",</a:t>
            </a:r>
          </a:p>
          <a:p>
            <a:pPr lvl="0"/>
            <a:r>
              <a:rPr lang="en-US" sz="1150" b="1" dirty="0">
                <a:solidFill>
                  <a:schemeClr val="accent2">
                    <a:lumMod val="75000"/>
                  </a:schemeClr>
                </a:solidFill>
                <a:latin typeface="Consolas" panose="020B0609020204030204" pitchFamily="49" charset="0"/>
              </a:rPr>
              <a:t>  “book-authors": { “examples”: [“Alfred Russel Wallace, Charles Darwin"] }</a:t>
            </a:r>
          </a:p>
          <a:p>
            <a:pPr lvl="0"/>
            <a:r>
              <a:rPr lang="en-US" sz="1150" b="1" dirty="0">
                <a:solidFill>
                  <a:schemeClr val="accent2">
                    <a:lumMod val="75000"/>
                  </a:schemeClr>
                </a:solidFill>
                <a:latin typeface="Consolas" panose="020B0609020204030204" pitchFamily="49" charset="0"/>
              </a:rPr>
              <a:t>},</a:t>
            </a:r>
          </a:p>
        </p:txBody>
      </p:sp>
      <p:sp>
        <p:nvSpPr>
          <p:cNvPr id="18" name="Rectangle 17">
            <a:extLst>
              <a:ext uri="{FF2B5EF4-FFF2-40B4-BE49-F238E27FC236}">
                <a16:creationId xmlns:a16="http://schemas.microsoft.com/office/drawing/2014/main" id="{BEDB15E0-992B-4B06-9A91-7812903F614D}"/>
              </a:ext>
            </a:extLst>
          </p:cNvPr>
          <p:cNvSpPr/>
          <p:nvPr/>
        </p:nvSpPr>
        <p:spPr>
          <a:xfrm>
            <a:off x="4973486" y="4121759"/>
            <a:ext cx="6996572" cy="146944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100" b="1" dirty="0">
                <a:solidFill>
                  <a:schemeClr val="accent2">
                    <a:lumMod val="75000"/>
                  </a:schemeClr>
                </a:solidFill>
                <a:latin typeface="Consolas" panose="020B0609020204030204" pitchFamily="49" charset="0"/>
              </a:rPr>
              <a:t>“</a:t>
            </a:r>
            <a:r>
              <a:rPr lang="en-US" sz="1100" b="1" dirty="0" err="1">
                <a:solidFill>
                  <a:schemeClr val="accent2">
                    <a:lumMod val="75000"/>
                  </a:schemeClr>
                </a:solidFill>
                <a:latin typeface="Consolas" panose="020B0609020204030204" pitchFamily="49" charset="0"/>
              </a:rPr>
              <a:t>supplementary_domain</a:t>
            </a:r>
            <a:r>
              <a:rPr lang="en-US" sz="1100" b="1" dirty="0">
                <a:solidFill>
                  <a:schemeClr val="accent2">
                    <a:lumMod val="75000"/>
                  </a:schemeClr>
                </a:solidFill>
                <a:latin typeface="Consolas" panose="020B0609020204030204" pitchFamily="49" charset="0"/>
              </a:rPr>
              <a:t>”: [</a:t>
            </a:r>
          </a:p>
          <a:p>
            <a:pPr lvl="0"/>
            <a:r>
              <a:rPr lang="en-US" sz="1100" b="1" dirty="0">
                <a:solidFill>
                  <a:schemeClr val="accent2">
                    <a:lumMod val="75000"/>
                  </a:schemeClr>
                </a:solidFill>
                <a:latin typeface="Consolas" panose="020B0609020204030204" pitchFamily="49" charset="0"/>
              </a:rPr>
              <a:t>   {</a:t>
            </a:r>
          </a:p>
          <a:p>
            <a:pPr lvl="0"/>
            <a:r>
              <a:rPr lang="en-US" sz="1100" b="1" dirty="0">
                <a:solidFill>
                  <a:schemeClr val="accent2">
                    <a:lumMod val="75000"/>
                  </a:schemeClr>
                </a:solidFill>
                <a:latin typeface="Consolas" panose="020B0609020204030204" pitchFamily="49" charset="0"/>
              </a:rPr>
              <a:t>      “</a:t>
            </a:r>
            <a:r>
              <a:rPr lang="en-US" sz="1100" b="1" dirty="0" err="1">
                <a:solidFill>
                  <a:schemeClr val="accent2">
                    <a:lumMod val="75000"/>
                  </a:schemeClr>
                </a:solidFill>
                <a:latin typeface="Consolas" panose="020B0609020204030204" pitchFamily="49" charset="0"/>
              </a:rPr>
              <a:t>appendix_a</a:t>
            </a:r>
            <a:r>
              <a:rPr lang="en-US" sz="1100" b="1" dirty="0">
                <a:solidFill>
                  <a:schemeClr val="accent2">
                    <a:lumMod val="75000"/>
                  </a:schemeClr>
                </a:solidFill>
                <a:latin typeface="Consolas" panose="020B0609020204030204" pitchFamily="49" charset="0"/>
              </a:rPr>
              <a:t>”: </a:t>
            </a:r>
            <a:r>
              <a:rPr lang="en-US" sz="1100" b="1" dirty="0">
                <a:solidFill>
                  <a:schemeClr val="accent2">
                    <a:lumMod val="75000"/>
                  </a:schemeClr>
                </a:solidFill>
                <a:latin typeface="Consolas" panose="020B0609020204030204" pitchFamily="49" charset="0"/>
                <a:hlinkClick r:id="rId3">
                  <a:extLst>
                    <a:ext uri="{A12FA001-AC4F-418D-AE19-62706E023703}">
                      <ahyp:hlinkClr xmlns:ahyp="http://schemas.microsoft.com/office/drawing/2018/hyperlinkcolor" val="tx"/>
                    </a:ext>
                  </a:extLst>
                </a:hlinkClick>
              </a:rPr>
              <a:t>https://docs.google.com/spreadsheets/d/1B3BrdD2ypRT0jk1wHyWU9xciVCyExGBruWw-txazE9s/edit?usp=sharing</a:t>
            </a:r>
            <a:r>
              <a:rPr lang="en-US" sz="1100" b="1" dirty="0">
                <a:solidFill>
                  <a:schemeClr val="accent2">
                    <a:lumMod val="75000"/>
                  </a:schemeClr>
                </a:solidFill>
                <a:latin typeface="Consolas" panose="020B0609020204030204" pitchFamily="49" charset="0"/>
              </a:rPr>
              <a:t>,</a:t>
            </a:r>
          </a:p>
          <a:p>
            <a:pPr lvl="0"/>
            <a:r>
              <a:rPr lang="en-US" sz="1100" b="1" dirty="0">
                <a:solidFill>
                  <a:schemeClr val="accent2">
                    <a:lumMod val="75000"/>
                  </a:schemeClr>
                </a:solidFill>
                <a:latin typeface="Consolas" panose="020B0609020204030204" pitchFamily="49" charset="0"/>
              </a:rPr>
              <a:t>      “description”: “Google drive template for a Gantt Chart”</a:t>
            </a:r>
          </a:p>
          <a:p>
            <a:pPr lvl="0"/>
            <a:r>
              <a:rPr lang="en-US" sz="1100" b="1" dirty="0">
                <a:solidFill>
                  <a:schemeClr val="accent2">
                    <a:lumMod val="75000"/>
                  </a:schemeClr>
                </a:solidFill>
                <a:latin typeface="Consolas" panose="020B0609020204030204" pitchFamily="49" charset="0"/>
              </a:rPr>
              <a:t>   }</a:t>
            </a:r>
          </a:p>
          <a:p>
            <a:pPr lvl="0"/>
            <a:r>
              <a:rPr lang="en-US" sz="1100" b="1" dirty="0">
                <a:solidFill>
                  <a:schemeClr val="accent2">
                    <a:lumMod val="75000"/>
                  </a:schemeClr>
                </a:solidFill>
                <a:latin typeface="Consolas" panose="020B0609020204030204" pitchFamily="49" charset="0"/>
              </a:rPr>
              <a:t>]</a:t>
            </a:r>
            <a:endParaRPr lang="en-US" dirty="0">
              <a:solidFill>
                <a:schemeClr val="accent2">
                  <a:lumMod val="75000"/>
                </a:schemeClr>
              </a:solidFill>
            </a:endParaRPr>
          </a:p>
        </p:txBody>
      </p:sp>
      <p:sp>
        <p:nvSpPr>
          <p:cNvPr id="7" name="TextBox 6"/>
          <p:cNvSpPr txBox="1"/>
          <p:nvPr/>
        </p:nvSpPr>
        <p:spPr>
          <a:xfrm>
            <a:off x="6543499" y="6426781"/>
            <a:ext cx="667170" cy="246221"/>
          </a:xfrm>
          <a:prstGeom prst="rect">
            <a:avLst/>
          </a:prstGeom>
          <a:noFill/>
        </p:spPr>
        <p:txBody>
          <a:bodyPr wrap="none" rtlCol="0">
            <a:spAutoFit/>
          </a:bodyPr>
          <a:lstStyle/>
          <a:p>
            <a:r>
              <a:rPr lang="en-US" sz="1000" dirty="0"/>
              <a:t>Back side</a:t>
            </a:r>
          </a:p>
        </p:txBody>
      </p:sp>
    </p:spTree>
    <p:extLst>
      <p:ext uri="{BB962C8B-B14F-4D97-AF65-F5344CB8AC3E}">
        <p14:creationId xmlns:p14="http://schemas.microsoft.com/office/powerpoint/2010/main" val="310624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5875">
          <a:solidFill>
            <a:srgbClr val="0070C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12193</TotalTime>
  <Words>1157</Words>
  <Application>Microsoft Macintosh PowerPoint</Application>
  <PresentationFormat>Widescreen</PresentationFormat>
  <Paragraphs>130</Paragraphs>
  <Slides>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Black</vt:lpstr>
      <vt:lpstr>Calibri</vt:lpstr>
      <vt:lpstr>Calibri Light</vt:lpstr>
      <vt:lpstr>Consolas</vt:lpstr>
      <vt:lpstr>Office Theme</vt:lpstr>
      <vt:lpstr>BCO Cheat Sheet</vt:lpstr>
      <vt:lpstr>PowerPoint Presentation</vt:lpstr>
      <vt:lpstr>BCO Cheat Sheet</vt:lpstr>
    </vt:vector>
  </TitlesOfParts>
  <Company>SMHS @ 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Keeney</dc:creator>
  <cp:lastModifiedBy>King, Charles H</cp:lastModifiedBy>
  <cp:revision>49</cp:revision>
  <dcterms:created xsi:type="dcterms:W3CDTF">2020-05-28T16:28:16Z</dcterms:created>
  <dcterms:modified xsi:type="dcterms:W3CDTF">2021-12-02T19:10:48Z</dcterms:modified>
</cp:coreProperties>
</file>