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21607463" cy="21607463"/>
  <p:notesSz cx="6858000" cy="9144000"/>
  <p:defaultTextStyle>
    <a:defPPr>
      <a:defRPr lang="en-US"/>
    </a:defPPr>
    <a:lvl1pPr marL="0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34447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68890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703335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937781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172227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406670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641117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875562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07609"/>
    <a:srgbClr val="35810B"/>
    <a:srgbClr val="16879D"/>
    <a:srgbClr val="88217F"/>
    <a:srgbClr val="3A0CC2"/>
    <a:srgbClr val="0000C2"/>
    <a:srgbClr val="9A0246"/>
    <a:srgbClr val="9F0449"/>
    <a:srgbClr val="982C5D"/>
    <a:srgbClr val="A12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72" autoAdjust="0"/>
  </p:normalViewPr>
  <p:slideViewPr>
    <p:cSldViewPr snapToGrid="0" snapToObjects="1">
      <p:cViewPr>
        <p:scale>
          <a:sx n="33" d="100"/>
          <a:sy n="33" d="100"/>
        </p:scale>
        <p:origin x="-1688" y="-16"/>
      </p:cViewPr>
      <p:guideLst>
        <p:guide orient="horz" pos="7849"/>
        <p:guide pos="81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563" y="6712325"/>
            <a:ext cx="18366344" cy="46315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1121" y="12244230"/>
            <a:ext cx="15125223" cy="552190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34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68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03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937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72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406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641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875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4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8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65411" y="865307"/>
            <a:ext cx="4861680" cy="184363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0375" y="865307"/>
            <a:ext cx="14224914" cy="18436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1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4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45" y="13884796"/>
            <a:ext cx="18366344" cy="4291483"/>
          </a:xfrm>
        </p:spPr>
        <p:txBody>
          <a:bodyPr anchor="t"/>
          <a:lstStyle>
            <a:lvl1pPr algn="l">
              <a:defRPr sz="10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845" y="9158168"/>
            <a:ext cx="18366344" cy="4726629"/>
          </a:xfrm>
        </p:spPr>
        <p:txBody>
          <a:bodyPr anchor="b"/>
          <a:lstStyle>
            <a:lvl1pPr marL="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1pPr>
            <a:lvl2pPr marL="123444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6889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70333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4pPr>
            <a:lvl5pPr marL="4937781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5pPr>
            <a:lvl6pPr marL="6172227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6pPr>
            <a:lvl7pPr marL="740667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7pPr>
            <a:lvl8pPr marL="8641117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8pPr>
            <a:lvl9pPr marL="9875562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0374" y="5041745"/>
            <a:ext cx="9543296" cy="14259927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3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83796" y="5041745"/>
            <a:ext cx="9543296" cy="14259927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3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3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378" y="4836673"/>
            <a:ext cx="9547049" cy="2015695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34447" indent="0">
              <a:buNone/>
              <a:defRPr sz="5300" b="1"/>
            </a:lvl2pPr>
            <a:lvl3pPr marL="2468890" indent="0">
              <a:buNone/>
              <a:defRPr sz="4800" b="1"/>
            </a:lvl3pPr>
            <a:lvl4pPr marL="3703335" indent="0">
              <a:buNone/>
              <a:defRPr sz="4300" b="1"/>
            </a:lvl4pPr>
            <a:lvl5pPr marL="4937781" indent="0">
              <a:buNone/>
              <a:defRPr sz="4300" b="1"/>
            </a:lvl5pPr>
            <a:lvl6pPr marL="6172227" indent="0">
              <a:buNone/>
              <a:defRPr sz="4300" b="1"/>
            </a:lvl6pPr>
            <a:lvl7pPr marL="7406670" indent="0">
              <a:buNone/>
              <a:defRPr sz="4300" b="1"/>
            </a:lvl7pPr>
            <a:lvl8pPr marL="8641117" indent="0">
              <a:buNone/>
              <a:defRPr sz="4300" b="1"/>
            </a:lvl8pPr>
            <a:lvl9pPr marL="9875562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378" y="6852368"/>
            <a:ext cx="9547049" cy="12449300"/>
          </a:xfrm>
        </p:spPr>
        <p:txBody>
          <a:bodyPr/>
          <a:lstStyle>
            <a:lvl1pPr>
              <a:defRPr sz="6400"/>
            </a:lvl1pPr>
            <a:lvl2pPr>
              <a:defRPr sz="53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6296" y="4836673"/>
            <a:ext cx="9550798" cy="2015695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34447" indent="0">
              <a:buNone/>
              <a:defRPr sz="5300" b="1"/>
            </a:lvl2pPr>
            <a:lvl3pPr marL="2468890" indent="0">
              <a:buNone/>
              <a:defRPr sz="4800" b="1"/>
            </a:lvl3pPr>
            <a:lvl4pPr marL="3703335" indent="0">
              <a:buNone/>
              <a:defRPr sz="4300" b="1"/>
            </a:lvl4pPr>
            <a:lvl5pPr marL="4937781" indent="0">
              <a:buNone/>
              <a:defRPr sz="4300" b="1"/>
            </a:lvl5pPr>
            <a:lvl6pPr marL="6172227" indent="0">
              <a:buNone/>
              <a:defRPr sz="4300" b="1"/>
            </a:lvl6pPr>
            <a:lvl7pPr marL="7406670" indent="0">
              <a:buNone/>
              <a:defRPr sz="4300" b="1"/>
            </a:lvl7pPr>
            <a:lvl8pPr marL="8641117" indent="0">
              <a:buNone/>
              <a:defRPr sz="4300" b="1"/>
            </a:lvl8pPr>
            <a:lvl9pPr marL="9875562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6296" y="6852368"/>
            <a:ext cx="9550798" cy="12449300"/>
          </a:xfrm>
        </p:spPr>
        <p:txBody>
          <a:bodyPr/>
          <a:lstStyle>
            <a:lvl1pPr>
              <a:defRPr sz="6400"/>
            </a:lvl1pPr>
            <a:lvl2pPr>
              <a:defRPr sz="53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6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3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375" y="860300"/>
            <a:ext cx="7108707" cy="3661264"/>
          </a:xfrm>
        </p:spPr>
        <p:txBody>
          <a:bodyPr anchor="b"/>
          <a:lstStyle>
            <a:lvl1pPr algn="l">
              <a:defRPr sz="5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7922" y="860299"/>
            <a:ext cx="12079173" cy="18441372"/>
          </a:xfrm>
        </p:spPr>
        <p:txBody>
          <a:bodyPr/>
          <a:lstStyle>
            <a:lvl1pPr>
              <a:defRPr sz="8800"/>
            </a:lvl1pPr>
            <a:lvl2pPr>
              <a:defRPr sz="7700"/>
            </a:lvl2pPr>
            <a:lvl3pPr>
              <a:defRPr sz="64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0375" y="4521565"/>
            <a:ext cx="7108707" cy="14780107"/>
          </a:xfrm>
        </p:spPr>
        <p:txBody>
          <a:bodyPr/>
          <a:lstStyle>
            <a:lvl1pPr marL="0" indent="0">
              <a:buNone/>
              <a:defRPr sz="3700"/>
            </a:lvl1pPr>
            <a:lvl2pPr marL="1234447" indent="0">
              <a:buNone/>
              <a:defRPr sz="3200"/>
            </a:lvl2pPr>
            <a:lvl3pPr marL="2468890" indent="0">
              <a:buNone/>
              <a:defRPr sz="2800"/>
            </a:lvl3pPr>
            <a:lvl4pPr marL="3703335" indent="0">
              <a:buNone/>
              <a:defRPr sz="2400"/>
            </a:lvl4pPr>
            <a:lvl5pPr marL="4937781" indent="0">
              <a:buNone/>
              <a:defRPr sz="2400"/>
            </a:lvl5pPr>
            <a:lvl6pPr marL="6172227" indent="0">
              <a:buNone/>
              <a:defRPr sz="2400"/>
            </a:lvl6pPr>
            <a:lvl7pPr marL="7406670" indent="0">
              <a:buNone/>
              <a:defRPr sz="2400"/>
            </a:lvl7pPr>
            <a:lvl8pPr marL="8641117" indent="0">
              <a:buNone/>
              <a:defRPr sz="2400"/>
            </a:lvl8pPr>
            <a:lvl9pPr marL="9875562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3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5214" y="15125224"/>
            <a:ext cx="12964478" cy="1785619"/>
          </a:xfrm>
        </p:spPr>
        <p:txBody>
          <a:bodyPr anchor="b"/>
          <a:lstStyle>
            <a:lvl1pPr algn="l">
              <a:defRPr sz="5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35214" y="1930668"/>
            <a:ext cx="12964478" cy="12964478"/>
          </a:xfrm>
        </p:spPr>
        <p:txBody>
          <a:bodyPr/>
          <a:lstStyle>
            <a:lvl1pPr marL="0" indent="0">
              <a:buNone/>
              <a:defRPr sz="8800"/>
            </a:lvl1pPr>
            <a:lvl2pPr marL="1234447" indent="0">
              <a:buNone/>
              <a:defRPr sz="7700"/>
            </a:lvl2pPr>
            <a:lvl3pPr marL="2468890" indent="0">
              <a:buNone/>
              <a:defRPr sz="6400"/>
            </a:lvl3pPr>
            <a:lvl4pPr marL="3703335" indent="0">
              <a:buNone/>
              <a:defRPr sz="5300"/>
            </a:lvl4pPr>
            <a:lvl5pPr marL="4937781" indent="0">
              <a:buNone/>
              <a:defRPr sz="5300"/>
            </a:lvl5pPr>
            <a:lvl6pPr marL="6172227" indent="0">
              <a:buNone/>
              <a:defRPr sz="5300"/>
            </a:lvl6pPr>
            <a:lvl7pPr marL="7406670" indent="0">
              <a:buNone/>
              <a:defRPr sz="5300"/>
            </a:lvl7pPr>
            <a:lvl8pPr marL="8641117" indent="0">
              <a:buNone/>
              <a:defRPr sz="5300"/>
            </a:lvl8pPr>
            <a:lvl9pPr marL="9875562" indent="0">
              <a:buNone/>
              <a:defRPr sz="5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5214" y="16910846"/>
            <a:ext cx="12964478" cy="2535873"/>
          </a:xfrm>
        </p:spPr>
        <p:txBody>
          <a:bodyPr/>
          <a:lstStyle>
            <a:lvl1pPr marL="0" indent="0">
              <a:buNone/>
              <a:defRPr sz="3700"/>
            </a:lvl1pPr>
            <a:lvl2pPr marL="1234447" indent="0">
              <a:buNone/>
              <a:defRPr sz="3200"/>
            </a:lvl2pPr>
            <a:lvl3pPr marL="2468890" indent="0">
              <a:buNone/>
              <a:defRPr sz="2800"/>
            </a:lvl3pPr>
            <a:lvl4pPr marL="3703335" indent="0">
              <a:buNone/>
              <a:defRPr sz="2400"/>
            </a:lvl4pPr>
            <a:lvl5pPr marL="4937781" indent="0">
              <a:buNone/>
              <a:defRPr sz="2400"/>
            </a:lvl5pPr>
            <a:lvl6pPr marL="6172227" indent="0">
              <a:buNone/>
              <a:defRPr sz="2400"/>
            </a:lvl6pPr>
            <a:lvl7pPr marL="7406670" indent="0">
              <a:buNone/>
              <a:defRPr sz="2400"/>
            </a:lvl7pPr>
            <a:lvl8pPr marL="8641117" indent="0">
              <a:buNone/>
              <a:defRPr sz="2400"/>
            </a:lvl8pPr>
            <a:lvl9pPr marL="9875562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1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376" y="865300"/>
            <a:ext cx="19446718" cy="3601244"/>
          </a:xfrm>
          <a:prstGeom prst="rect">
            <a:avLst/>
          </a:prstGeom>
        </p:spPr>
        <p:txBody>
          <a:bodyPr vert="horz" lIns="246888" tIns="123445" rIns="246888" bIns="12344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376" y="5041745"/>
            <a:ext cx="19446718" cy="14259927"/>
          </a:xfrm>
          <a:prstGeom prst="rect">
            <a:avLst/>
          </a:prstGeom>
        </p:spPr>
        <p:txBody>
          <a:bodyPr vert="horz" lIns="246888" tIns="123445" rIns="246888" bIns="12344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376" y="20026920"/>
            <a:ext cx="5041742" cy="1150397"/>
          </a:xfrm>
          <a:prstGeom prst="rect">
            <a:avLst/>
          </a:prstGeom>
        </p:spPr>
        <p:txBody>
          <a:bodyPr vert="horz" lIns="246888" tIns="123445" rIns="246888" bIns="123445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2554" y="20026920"/>
            <a:ext cx="6842363" cy="1150397"/>
          </a:xfrm>
          <a:prstGeom prst="rect">
            <a:avLst/>
          </a:prstGeom>
        </p:spPr>
        <p:txBody>
          <a:bodyPr vert="horz" lIns="246888" tIns="123445" rIns="246888" bIns="123445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85351" y="20026920"/>
            <a:ext cx="5041742" cy="1150397"/>
          </a:xfrm>
          <a:prstGeom prst="rect">
            <a:avLst/>
          </a:prstGeom>
        </p:spPr>
        <p:txBody>
          <a:bodyPr vert="horz" lIns="246888" tIns="123445" rIns="246888" bIns="123445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8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4447" rtl="0" eaLnBrk="1" latinLnBrk="0" hangingPunct="1">
        <a:spcBef>
          <a:spcPct val="0"/>
        </a:spcBef>
        <a:buNone/>
        <a:defRPr sz="1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5834" indent="-925834" algn="l" defTabSz="1234447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2005973" indent="-771527" algn="l" defTabSz="1234447" rtl="0" eaLnBrk="1" latinLnBrk="0" hangingPunct="1">
        <a:spcBef>
          <a:spcPct val="20000"/>
        </a:spcBef>
        <a:buFont typeface="Arial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12" indent="-617222" algn="l" defTabSz="1234447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58" indent="-617222" algn="l" defTabSz="1234447" rtl="0" eaLnBrk="1" latinLnBrk="0" hangingPunct="1">
        <a:spcBef>
          <a:spcPct val="20000"/>
        </a:spcBef>
        <a:buFont typeface="Arial"/>
        <a:buChar char="–"/>
        <a:defRPr sz="5300" kern="1200">
          <a:solidFill>
            <a:schemeClr val="tx1"/>
          </a:solidFill>
          <a:latin typeface="+mn-lt"/>
          <a:ea typeface="+mn-ea"/>
          <a:cs typeface="+mn-cs"/>
        </a:defRPr>
      </a:lvl4pPr>
      <a:lvl5pPr marL="5555004" indent="-617222" algn="l" defTabSz="1234447" rtl="0" eaLnBrk="1" latinLnBrk="0" hangingPunct="1">
        <a:spcBef>
          <a:spcPct val="20000"/>
        </a:spcBef>
        <a:buFont typeface="Arial"/>
        <a:buChar char="»"/>
        <a:defRPr sz="530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48" indent="-617222" algn="l" defTabSz="1234447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93" indent="-617222" algn="l" defTabSz="1234447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39" indent="-617222" algn="l" defTabSz="1234447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84" indent="-617222" algn="l" defTabSz="1234447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7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90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35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81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27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70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641117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62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10896651" y="6167678"/>
            <a:ext cx="4251293" cy="612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Arial"/>
                <a:cs typeface="Arial"/>
              </a:rPr>
              <a:t>Quality </a:t>
            </a:r>
            <a:r>
              <a:rPr lang="en-US" sz="3600" b="1" dirty="0" smtClean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lang="en-US" sz="3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536769" y="7616111"/>
            <a:ext cx="2951994" cy="755999"/>
          </a:xfrm>
          <a:prstGeom prst="rect">
            <a:avLst/>
          </a:prstGeom>
          <a:solidFill>
            <a:srgbClr val="E469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012814" y="14125573"/>
            <a:ext cx="5987410" cy="1473365"/>
          </a:xfrm>
          <a:prstGeom prst="rect">
            <a:avLst/>
          </a:prstGeom>
          <a:solidFill>
            <a:srgbClr val="8821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Arial"/>
                <a:cs typeface="Arial"/>
              </a:rPr>
              <a:t>Quantification</a:t>
            </a:r>
          </a:p>
          <a:p>
            <a:pPr algn="ctr"/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If not provided by mapper: </a:t>
            </a:r>
            <a:r>
              <a:rPr lang="en-US" sz="2600" dirty="0" err="1" smtClean="0">
                <a:solidFill>
                  <a:srgbClr val="FFFFFF"/>
                </a:solidFill>
                <a:latin typeface="Arial"/>
                <a:cs typeface="Arial"/>
              </a:rPr>
              <a:t>htseq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-count, </a:t>
            </a:r>
            <a:r>
              <a:rPr lang="en-US" sz="2600" dirty="0" err="1">
                <a:solidFill>
                  <a:srgbClr val="FFFFFF"/>
                </a:solidFill>
                <a:latin typeface="Arial"/>
                <a:cs typeface="Arial"/>
              </a:rPr>
              <a:t>featureCounts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dirty="0" smtClean="0">
                <a:solidFill>
                  <a:srgbClr val="FFFFFF"/>
                </a:solidFill>
                <a:latin typeface="Arial"/>
                <a:cs typeface="Arial"/>
              </a:rPr>
              <a:t>RSEM, </a:t>
            </a:r>
            <a:r>
              <a:rPr lang="en-US" sz="2600" dirty="0" err="1" smtClean="0">
                <a:solidFill>
                  <a:srgbClr val="FFFFFF"/>
                </a:solidFill>
                <a:latin typeface="Arial"/>
                <a:cs typeface="Arial"/>
              </a:rPr>
              <a:t>eXpress</a:t>
            </a:r>
            <a:endParaRPr lang="en-US" sz="2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801102" y="16446181"/>
            <a:ext cx="6428940" cy="1187997"/>
          </a:xfrm>
          <a:prstGeom prst="rect">
            <a:avLst/>
          </a:prstGeom>
          <a:solidFill>
            <a:srgbClr val="3A0CC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Arial"/>
                <a:cs typeface="Arial"/>
              </a:rPr>
              <a:t>Differential expression</a:t>
            </a:r>
          </a:p>
          <a:p>
            <a:pPr algn="ctr"/>
            <a:r>
              <a:rPr lang="en-US" sz="2600" b="1" u="sng" dirty="0">
                <a:solidFill>
                  <a:srgbClr val="FFFFFF"/>
                </a:solidFill>
                <a:latin typeface="Arial"/>
                <a:cs typeface="Arial"/>
              </a:rPr>
              <a:t>DESeq2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dirty="0" err="1">
                <a:solidFill>
                  <a:srgbClr val="FFFFFF"/>
                </a:solidFill>
                <a:latin typeface="Arial"/>
                <a:cs typeface="Arial"/>
              </a:rPr>
              <a:t>edgeR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dirty="0" err="1">
                <a:solidFill>
                  <a:srgbClr val="FFFFFF"/>
                </a:solidFill>
                <a:latin typeface="Arial"/>
                <a:cs typeface="Arial"/>
              </a:rPr>
              <a:t>limma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dirty="0" err="1" smtClean="0">
                <a:solidFill>
                  <a:srgbClr val="FFFFFF"/>
                </a:solidFill>
                <a:latin typeface="Arial"/>
                <a:cs typeface="Arial"/>
              </a:rPr>
              <a:t>NOISeq</a:t>
            </a:r>
            <a:r>
              <a:rPr lang="en-US" sz="260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dirty="0" err="1" smtClean="0">
                <a:solidFill>
                  <a:srgbClr val="FFFFFF"/>
                </a:solidFill>
                <a:latin typeface="Arial"/>
                <a:cs typeface="Arial"/>
              </a:rPr>
              <a:t>EBS</a:t>
            </a: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</a:rPr>
              <a:t>eq</a:t>
            </a:r>
            <a:endParaRPr lang="en-US" sz="2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203788" y="18501294"/>
            <a:ext cx="5443102" cy="1151999"/>
          </a:xfrm>
          <a:prstGeom prst="rect">
            <a:avLst/>
          </a:prstGeom>
          <a:solidFill>
            <a:srgbClr val="30760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Arial"/>
                <a:cs typeface="Arial"/>
              </a:rPr>
              <a:t>Functional analysis</a:t>
            </a:r>
          </a:p>
          <a:p>
            <a:pPr algn="ctr"/>
            <a:r>
              <a:rPr lang="en-US" sz="2600" b="1" u="sng" dirty="0" err="1">
                <a:solidFill>
                  <a:srgbClr val="FFFFFF"/>
                </a:solidFill>
                <a:latin typeface="Arial"/>
                <a:cs typeface="Arial"/>
              </a:rPr>
              <a:t>EnrichR</a:t>
            </a:r>
            <a:r>
              <a:rPr lang="en-US" sz="2600" b="1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b="1" u="sng" dirty="0">
                <a:solidFill>
                  <a:srgbClr val="FFFFFF"/>
                </a:solidFill>
                <a:latin typeface="Arial"/>
                <a:cs typeface="Arial"/>
              </a:rPr>
              <a:t>GSEA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, DAVID, </a:t>
            </a:r>
            <a:r>
              <a:rPr lang="en-US" sz="2600" dirty="0" err="1">
                <a:solidFill>
                  <a:srgbClr val="FFFFFF"/>
                </a:solidFill>
                <a:latin typeface="Arial"/>
                <a:cs typeface="Arial"/>
              </a:rPr>
              <a:t>GOstats</a:t>
            </a:r>
            <a:endParaRPr lang="en-US" sz="2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9" name="Down Arrow 58"/>
          <p:cNvSpPr/>
          <p:nvPr/>
        </p:nvSpPr>
        <p:spPr>
          <a:xfrm>
            <a:off x="12800156" y="17754661"/>
            <a:ext cx="251998" cy="6479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748550" y="494734"/>
            <a:ext cx="4539293" cy="934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 err="1">
                <a:solidFill>
                  <a:srgbClr val="FFFFFF"/>
                </a:solidFill>
                <a:latin typeface="Arial"/>
                <a:cs typeface="Arial"/>
              </a:rPr>
              <a:t>Illumina</a:t>
            </a:r>
            <a:r>
              <a:rPr lang="en-US" sz="3600" b="1" dirty="0">
                <a:solidFill>
                  <a:srgbClr val="FFFFFF"/>
                </a:solidFill>
                <a:latin typeface="Arial"/>
                <a:cs typeface="Arial"/>
              </a:rPr>
              <a:t> sequencer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23663" y="7578399"/>
            <a:ext cx="4169131" cy="1007175"/>
          </a:xfrm>
          <a:prstGeom prst="rect">
            <a:avLst/>
          </a:prstGeom>
          <a:noFill/>
        </p:spPr>
        <p:txBody>
          <a:bodyPr wrap="square" lIns="143993" tIns="71997" rIns="143993" bIns="71997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00FF"/>
                </a:solidFill>
              </a:rPr>
              <a:t>Genome / </a:t>
            </a:r>
            <a:r>
              <a:rPr lang="en-US" sz="2800" b="1" dirty="0" err="1" smtClean="0">
                <a:solidFill>
                  <a:srgbClr val="0000FF"/>
                </a:solidFill>
              </a:rPr>
              <a:t>transcriptome</a:t>
            </a:r>
            <a:endParaRPr lang="en-US" sz="2800" b="1" dirty="0" smtClean="0">
              <a:solidFill>
                <a:srgbClr val="0000FF"/>
              </a:solidFill>
            </a:endParaRPr>
          </a:p>
          <a:p>
            <a:pPr algn="r"/>
            <a:r>
              <a:rPr lang="en-US" sz="2800" dirty="0" err="1" smtClean="0">
                <a:solidFill>
                  <a:srgbClr val="0000FF"/>
                </a:solidFill>
              </a:rPr>
              <a:t>fasta</a:t>
            </a:r>
            <a:r>
              <a:rPr lang="en-US" sz="2800" dirty="0" smtClean="0">
                <a:solidFill>
                  <a:srgbClr val="0000FF"/>
                </a:solidFill>
              </a:rPr>
              <a:t>, GTF/GFF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9908240" y="8026023"/>
            <a:ext cx="1475030" cy="0"/>
          </a:xfrm>
          <a:prstGeom prst="straightConnector1">
            <a:avLst/>
          </a:prstGeom>
          <a:ln w="38100" cmpd="sng">
            <a:solidFill>
              <a:srgbClr val="3366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041989" y="14349736"/>
            <a:ext cx="2338404" cy="1007175"/>
          </a:xfrm>
          <a:prstGeom prst="rect">
            <a:avLst/>
          </a:prstGeom>
          <a:noFill/>
        </p:spPr>
        <p:txBody>
          <a:bodyPr wrap="square" lIns="143993" tIns="71997" rIns="143993" bIns="71997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00FF"/>
                </a:solidFill>
              </a:rPr>
              <a:t>Annotation</a:t>
            </a:r>
          </a:p>
          <a:p>
            <a:pPr algn="r"/>
            <a:r>
              <a:rPr lang="en-US" sz="2800" dirty="0" smtClean="0">
                <a:solidFill>
                  <a:srgbClr val="0000FF"/>
                </a:solidFill>
              </a:rPr>
              <a:t>GTF/GFF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8620557" y="14837333"/>
            <a:ext cx="1151998" cy="0"/>
          </a:xfrm>
          <a:prstGeom prst="straightConnector1">
            <a:avLst/>
          </a:prstGeom>
          <a:ln w="38100" cmpd="sng">
            <a:solidFill>
              <a:srgbClr val="3366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209528" y="16339330"/>
            <a:ext cx="4169131" cy="1438062"/>
          </a:xfrm>
          <a:prstGeom prst="rect">
            <a:avLst/>
          </a:prstGeom>
          <a:noFill/>
        </p:spPr>
        <p:txBody>
          <a:bodyPr wrap="square" lIns="143993" tIns="71997" rIns="143993" bIns="71997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00FF"/>
                </a:solidFill>
              </a:rPr>
              <a:t>Sample information</a:t>
            </a:r>
          </a:p>
          <a:p>
            <a:pPr algn="r"/>
            <a:r>
              <a:rPr lang="en-US" sz="2800" dirty="0" smtClean="0">
                <a:solidFill>
                  <a:srgbClr val="0000FF"/>
                </a:solidFill>
              </a:rPr>
              <a:t>experimental group, replicates, cell type, …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8568206" y="17011970"/>
            <a:ext cx="1152000" cy="0"/>
          </a:xfrm>
          <a:prstGeom prst="straightConnector1">
            <a:avLst/>
          </a:prstGeom>
          <a:ln w="38100" cmpd="sng">
            <a:solidFill>
              <a:srgbClr val="3366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576284" y="18462813"/>
            <a:ext cx="3799887" cy="1007175"/>
          </a:xfrm>
          <a:prstGeom prst="rect">
            <a:avLst/>
          </a:prstGeom>
          <a:noFill/>
        </p:spPr>
        <p:txBody>
          <a:bodyPr wrap="square" lIns="143993" tIns="71997" rIns="143993" bIns="71997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00FF"/>
                </a:solidFill>
              </a:rPr>
              <a:t>Gene Ontology, KEGG, Panther, </a:t>
            </a:r>
            <a:r>
              <a:rPr lang="en-US" sz="2800" b="1" dirty="0" err="1" smtClean="0">
                <a:solidFill>
                  <a:srgbClr val="0000FF"/>
                </a:solidFill>
              </a:rPr>
              <a:t>Biocarta</a:t>
            </a:r>
            <a:r>
              <a:rPr lang="en-US" sz="2800" b="1" dirty="0" smtClean="0">
                <a:solidFill>
                  <a:srgbClr val="0000FF"/>
                </a:solidFill>
              </a:rPr>
              <a:t>, …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576336" y="18960811"/>
            <a:ext cx="1404000" cy="0"/>
          </a:xfrm>
          <a:prstGeom prst="straightConnector1">
            <a:avLst/>
          </a:prstGeom>
          <a:ln w="38100" cmpd="sng">
            <a:solidFill>
              <a:srgbClr val="3366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0437444" y="2359408"/>
            <a:ext cx="5177972" cy="10106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Arial"/>
                <a:cs typeface="Arial"/>
              </a:rPr>
              <a:t>Quality Control</a:t>
            </a:r>
          </a:p>
          <a:p>
            <a:pPr algn="ctr"/>
            <a:r>
              <a:rPr lang="en-US" sz="2600" b="1" u="sng" dirty="0" err="1">
                <a:solidFill>
                  <a:srgbClr val="FFFFFF"/>
                </a:solidFill>
                <a:latin typeface="Arial"/>
                <a:cs typeface="Arial"/>
              </a:rPr>
              <a:t>FastQC</a:t>
            </a:r>
            <a:r>
              <a:rPr lang="en-US" sz="2600" b="1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b="1" u="sng" dirty="0" err="1" smtClean="0">
                <a:solidFill>
                  <a:srgbClr val="FFFFFF"/>
                </a:solidFill>
                <a:latin typeface="Arial"/>
                <a:cs typeface="Arial"/>
              </a:rPr>
              <a:t>FastQScreen</a:t>
            </a:r>
            <a:r>
              <a:rPr lang="en-US" sz="2600" dirty="0" smtClean="0">
                <a:solidFill>
                  <a:srgbClr val="FFFFFF"/>
                </a:solidFill>
                <a:latin typeface="Arial"/>
                <a:cs typeface="Arial"/>
              </a:rPr>
              <a:t>, FASTX</a:t>
            </a:r>
            <a:endParaRPr lang="en-US" sz="2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440609" y="4185389"/>
            <a:ext cx="5136321" cy="1118653"/>
          </a:xfrm>
          <a:prstGeom prst="rect">
            <a:avLst/>
          </a:prstGeom>
          <a:solidFill>
            <a:srgbClr val="9A02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Arial"/>
                <a:cs typeface="Arial"/>
              </a:rPr>
              <a:t>Trimming</a:t>
            </a:r>
            <a:endParaRPr lang="en-US" b="1" dirty="0">
              <a:solidFill>
                <a:srgbClr val="FFFFFF"/>
              </a:solidFill>
              <a:latin typeface="Arial"/>
              <a:cs typeface="Arial"/>
            </a:endParaRPr>
          </a:p>
          <a:p>
            <a:pPr algn="ctr"/>
            <a:r>
              <a:rPr lang="en-US" sz="2600" b="1" u="sng" dirty="0" smtClean="0">
                <a:solidFill>
                  <a:srgbClr val="FFFFFF"/>
                </a:solidFill>
                <a:latin typeface="Arial"/>
                <a:cs typeface="Arial"/>
              </a:rPr>
              <a:t>Skewer</a:t>
            </a:r>
            <a:r>
              <a:rPr lang="en-US" sz="260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dirty="0" err="1" smtClean="0">
                <a:solidFill>
                  <a:srgbClr val="FFFFFF"/>
                </a:solidFill>
                <a:latin typeface="Arial"/>
                <a:cs typeface="Arial"/>
              </a:rPr>
              <a:t>Cutadapt</a:t>
            </a:r>
            <a:r>
              <a:rPr lang="en-US" sz="260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dirty="0" err="1" smtClean="0">
                <a:solidFill>
                  <a:srgbClr val="FFFFFF"/>
                </a:solidFill>
                <a:latin typeface="Arial"/>
                <a:cs typeface="Arial"/>
              </a:rPr>
              <a:t>Trimmomatic</a:t>
            </a:r>
            <a:endParaRPr lang="en-US" sz="2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4" name="Down Arrow 73"/>
          <p:cNvSpPr/>
          <p:nvPr/>
        </p:nvSpPr>
        <p:spPr>
          <a:xfrm>
            <a:off x="12870459" y="5443562"/>
            <a:ext cx="251998" cy="6479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5" name="Down Arrow 74"/>
          <p:cNvSpPr/>
          <p:nvPr/>
        </p:nvSpPr>
        <p:spPr>
          <a:xfrm>
            <a:off x="12917288" y="1621446"/>
            <a:ext cx="251998" cy="6479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6" name="Down Arrow 75"/>
          <p:cNvSpPr/>
          <p:nvPr/>
        </p:nvSpPr>
        <p:spPr>
          <a:xfrm>
            <a:off x="12901437" y="3463741"/>
            <a:ext cx="251998" cy="6479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3432517" y="1658954"/>
            <a:ext cx="1265888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  <a:latin typeface="Arial"/>
                <a:cs typeface="Arial"/>
              </a:rPr>
              <a:t>Fastq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3393330" y="5493568"/>
            <a:ext cx="2930702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Trimmed </a:t>
            </a:r>
            <a:r>
              <a:rPr lang="en-US" sz="2800" b="1" dirty="0" err="1" smtClean="0">
                <a:solidFill>
                  <a:srgbClr val="FF0000"/>
                </a:solidFill>
                <a:latin typeface="Arial"/>
                <a:cs typeface="Arial"/>
              </a:rPr>
              <a:t>Fastq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838834" y="10973411"/>
            <a:ext cx="4140000" cy="1080000"/>
          </a:xfrm>
          <a:prstGeom prst="rect">
            <a:avLst/>
          </a:prstGeom>
          <a:solidFill>
            <a:srgbClr val="E469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smtClean="0">
                <a:solidFill>
                  <a:schemeClr val="bg1"/>
                </a:solidFill>
                <a:latin typeface="Arial"/>
                <a:cs typeface="Arial"/>
              </a:rPr>
              <a:t>Quasi-mappers</a:t>
            </a:r>
            <a:endParaRPr lang="en-US" sz="36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2600" b="1" u="sng" dirty="0" smtClean="0">
                <a:solidFill>
                  <a:schemeClr val="bg1"/>
                </a:solidFill>
                <a:latin typeface="Arial"/>
                <a:cs typeface="Arial"/>
              </a:rPr>
              <a:t>Salmon</a:t>
            </a:r>
            <a:r>
              <a:rPr lang="en-US" sz="2600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2600" dirty="0" err="1" smtClean="0">
                <a:solidFill>
                  <a:schemeClr val="bg1"/>
                </a:solidFill>
                <a:latin typeface="Arial"/>
                <a:cs typeface="Arial"/>
              </a:rPr>
              <a:t>Kallisto</a:t>
            </a:r>
            <a:endParaRPr lang="en-US" sz="2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1" name="Down Arrow 90"/>
          <p:cNvSpPr/>
          <p:nvPr/>
        </p:nvSpPr>
        <p:spPr>
          <a:xfrm rot="20122983">
            <a:off x="11832217" y="12071964"/>
            <a:ext cx="252000" cy="194398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" name="Down Arrow 93"/>
          <p:cNvSpPr/>
          <p:nvPr/>
        </p:nvSpPr>
        <p:spPr>
          <a:xfrm rot="1973630">
            <a:off x="17063100" y="11909837"/>
            <a:ext cx="252000" cy="359999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1" name="TextBox 100"/>
          <p:cNvSpPr txBox="1"/>
          <p:nvPr/>
        </p:nvSpPr>
        <p:spPr>
          <a:xfrm rot="18140672">
            <a:off x="16945050" y="13503603"/>
            <a:ext cx="1532147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Counts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2" name="Down Arrow 101"/>
          <p:cNvSpPr/>
          <p:nvPr/>
        </p:nvSpPr>
        <p:spPr>
          <a:xfrm rot="5400000">
            <a:off x="9584732" y="11726116"/>
            <a:ext cx="251998" cy="28800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377739" y="12600382"/>
            <a:ext cx="4491847" cy="1151999"/>
          </a:xfrm>
          <a:prstGeom prst="rect">
            <a:avLst/>
          </a:prstGeom>
          <a:solidFill>
            <a:srgbClr val="16879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Genome Browser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2600" b="1" u="sng" dirty="0" smtClean="0">
                <a:solidFill>
                  <a:schemeClr val="bg1"/>
                </a:solidFill>
                <a:latin typeface="Arial"/>
                <a:cs typeface="Arial"/>
              </a:rPr>
              <a:t>UCSC</a:t>
            </a:r>
            <a:r>
              <a:rPr lang="en-US" sz="2600" dirty="0" smtClean="0">
                <a:solidFill>
                  <a:schemeClr val="bg1"/>
                </a:solidFill>
                <a:latin typeface="Arial"/>
                <a:cs typeface="Arial"/>
              </a:rPr>
              <a:t>, ENSEMBL, IGV</a:t>
            </a:r>
            <a:endParaRPr lang="en-US" sz="2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6" name="Down Arrow 105"/>
          <p:cNvSpPr/>
          <p:nvPr/>
        </p:nvSpPr>
        <p:spPr>
          <a:xfrm>
            <a:off x="12887138" y="6905692"/>
            <a:ext cx="251998" cy="6479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2772295" y="10967142"/>
            <a:ext cx="3551737" cy="1080000"/>
          </a:xfrm>
          <a:prstGeom prst="rect">
            <a:avLst/>
          </a:prstGeom>
          <a:solidFill>
            <a:srgbClr val="E469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Aligners</a:t>
            </a: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2600" dirty="0" smtClean="0">
                <a:solidFill>
                  <a:schemeClr val="bg1"/>
                </a:solidFill>
                <a:latin typeface="Arial"/>
                <a:cs typeface="Arial"/>
              </a:rPr>
              <a:t>Bowtie2, BWA, GEM</a:t>
            </a:r>
            <a:endParaRPr lang="en-US" sz="2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981130" y="10967139"/>
            <a:ext cx="5305626" cy="1080000"/>
          </a:xfrm>
          <a:prstGeom prst="rect">
            <a:avLst/>
          </a:prstGeom>
          <a:solidFill>
            <a:srgbClr val="E469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Splice-aware aligners</a:t>
            </a:r>
          </a:p>
          <a:p>
            <a:pPr algn="ctr"/>
            <a:r>
              <a:rPr lang="en-US" sz="2600" b="1" u="sng" dirty="0" smtClean="0">
                <a:solidFill>
                  <a:schemeClr val="bg1"/>
                </a:solidFill>
                <a:latin typeface="Arial"/>
                <a:cs typeface="Arial"/>
              </a:rPr>
              <a:t>STAR</a:t>
            </a:r>
            <a:r>
              <a:rPr lang="en-US" sz="2600" dirty="0" smtClean="0">
                <a:solidFill>
                  <a:schemeClr val="bg1"/>
                </a:solidFill>
                <a:latin typeface="Arial"/>
                <a:cs typeface="Arial"/>
              </a:rPr>
              <a:t>, Tophat2, Hisat2</a:t>
            </a:r>
            <a:endParaRPr lang="en-US" sz="2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9" name="Down Arrow 108"/>
          <p:cNvSpPr/>
          <p:nvPr/>
        </p:nvSpPr>
        <p:spPr>
          <a:xfrm>
            <a:off x="9492993" y="10358392"/>
            <a:ext cx="251998" cy="5399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2" name="Down Arrow 111"/>
          <p:cNvSpPr/>
          <p:nvPr/>
        </p:nvSpPr>
        <p:spPr>
          <a:xfrm rot="3164767">
            <a:off x="15424634" y="10259909"/>
            <a:ext cx="251998" cy="6480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Down Arrow 112"/>
          <p:cNvSpPr/>
          <p:nvPr/>
        </p:nvSpPr>
        <p:spPr>
          <a:xfrm rot="18799921">
            <a:off x="17465792" y="10309328"/>
            <a:ext cx="251998" cy="6480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022364" y="9466653"/>
            <a:ext cx="3245509" cy="7823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  <a:latin typeface="Arial"/>
                <a:cs typeface="Arial"/>
              </a:rPr>
              <a:t>to genome</a:t>
            </a:r>
            <a:endParaRPr lang="en-US" sz="3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14572181" y="9404860"/>
            <a:ext cx="4004259" cy="7996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lang="en-US" sz="3600" b="1" dirty="0" err="1" smtClean="0">
                <a:solidFill>
                  <a:srgbClr val="000000"/>
                </a:solidFill>
                <a:latin typeface="Arial"/>
                <a:cs typeface="Arial"/>
              </a:rPr>
              <a:t>transcriptome</a:t>
            </a:r>
            <a:endParaRPr lang="en-US" sz="3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2197987" y="12600382"/>
            <a:ext cx="1331998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BAM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3490665" y="3475767"/>
            <a:ext cx="1265888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  <a:latin typeface="Arial"/>
                <a:cs typeface="Arial"/>
              </a:rPr>
              <a:t>Fastq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9" name="Down Arrow 118"/>
          <p:cNvSpPr/>
          <p:nvPr/>
        </p:nvSpPr>
        <p:spPr>
          <a:xfrm rot="2599921">
            <a:off x="11231346" y="8457984"/>
            <a:ext cx="251998" cy="100799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0" name="Down Arrow 119"/>
          <p:cNvSpPr/>
          <p:nvPr/>
        </p:nvSpPr>
        <p:spPr>
          <a:xfrm rot="18799921">
            <a:off x="14451086" y="8475915"/>
            <a:ext cx="251998" cy="100799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3358906" y="15654302"/>
            <a:ext cx="1532147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Counts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3362528" y="17741086"/>
            <a:ext cx="1532147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DEGs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3452183" y="6954783"/>
            <a:ext cx="2930702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Trimmed </a:t>
            </a:r>
            <a:r>
              <a:rPr lang="en-US" sz="2800" b="1" dirty="0" err="1" smtClean="0">
                <a:solidFill>
                  <a:srgbClr val="FF0000"/>
                </a:solidFill>
                <a:latin typeface="Arial"/>
                <a:cs typeface="Arial"/>
              </a:rPr>
              <a:t>Fastq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039529" y="4617801"/>
            <a:ext cx="184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urved Left Arrow 7"/>
          <p:cNvSpPr/>
          <p:nvPr/>
        </p:nvSpPr>
        <p:spPr>
          <a:xfrm rot="20608237" flipH="1" flipV="1">
            <a:off x="9509707" y="4790988"/>
            <a:ext cx="1050750" cy="1933981"/>
          </a:xfrm>
          <a:prstGeom prst="curvedLeftArrow">
            <a:avLst>
              <a:gd name="adj1" fmla="val 8747"/>
              <a:gd name="adj2" fmla="val 58544"/>
              <a:gd name="adj3" fmla="val 11612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Down Arrow 123"/>
          <p:cNvSpPr/>
          <p:nvPr/>
        </p:nvSpPr>
        <p:spPr>
          <a:xfrm>
            <a:off x="12791289" y="15714384"/>
            <a:ext cx="251998" cy="6479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5" name="Down Arrow 124"/>
          <p:cNvSpPr/>
          <p:nvPr/>
        </p:nvSpPr>
        <p:spPr>
          <a:xfrm rot="12277017" flipV="1">
            <a:off x="13524236" y="12071964"/>
            <a:ext cx="252000" cy="194398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832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6061</TotalTime>
  <Words>129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Bonnin</dc:creator>
  <cp:lastModifiedBy>Sarah Bonnin</cp:lastModifiedBy>
  <cp:revision>24</cp:revision>
  <dcterms:created xsi:type="dcterms:W3CDTF">2019-05-02T08:37:01Z</dcterms:created>
  <dcterms:modified xsi:type="dcterms:W3CDTF">2019-05-06T13:38:14Z</dcterms:modified>
</cp:coreProperties>
</file>