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8" r:id="rId6"/>
    <p:sldId id="272" r:id="rId7"/>
    <p:sldId id="267" r:id="rId8"/>
    <p:sldId id="269" r:id="rId9"/>
    <p:sldId id="270" r:id="rId10"/>
    <p:sldId id="273" r:id="rId11"/>
    <p:sldId id="274" r:id="rId12"/>
    <p:sldId id="276" r:id="rId13"/>
    <p:sldId id="261" r:id="rId14"/>
    <p:sldId id="263" r:id="rId15"/>
    <p:sldId id="277" r:id="rId16"/>
    <p:sldId id="280" r:id="rId17"/>
    <p:sldId id="278" r:id="rId18"/>
    <p:sldId id="279"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57" d="100"/>
          <a:sy n="57" d="100"/>
        </p:scale>
        <p:origin x="108" y="12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Hardware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VMWare</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Virtualization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custLinFactNeighborX="-27067" custLinFactNeighborY="24">
        <dgm:presLayoutVars>
          <dgm:bulletEnabled val="1"/>
        </dgm:presLayoutVars>
      </dgm:prSet>
      <dgm:spPr/>
    </dgm:pt>
    <dgm:pt modelId="{CA544AF7-F7B2-4CA5-9251-B4CDB8D06634}" type="pres">
      <dgm:prSet presAssocID="{CD7942A0-B7D2-4B14-8FEA-55FC702F5BE7}" presName="ThreeNodes_2" presStyleLbl="node1" presStyleIdx="1" presStyleCnt="3" custLinFactNeighborX="-586" custLinFactNeighborY="527">
        <dgm:presLayoutVars>
          <dgm:bulletEnabled val="1"/>
        </dgm:presLayoutVars>
      </dgm:prSet>
      <dgm:spPr/>
    </dgm:pt>
    <dgm:pt modelId="{2AE92D3F-F0FA-45DD-BB60-4C6FBC6BC016}" type="pres">
      <dgm:prSet presAssocID="{CD7942A0-B7D2-4B14-8FEA-55FC702F5BE7}" presName="ThreeNodes_3" presStyleLbl="node1" presStyleIdx="2" presStyleCnt="3" custLinFactNeighborX="4" custLinFactNeighborY="0">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321"/>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Hardware</a:t>
          </a:r>
        </a:p>
      </dsp:txBody>
      <dsp:txXfrm>
        <a:off x="39238" y="39559"/>
        <a:ext cx="2871019" cy="1261215"/>
      </dsp:txXfrm>
    </dsp:sp>
    <dsp:sp modelId="{CA544AF7-F7B2-4CA5-9251-B4CDB8D06634}">
      <dsp:nvSpPr>
        <dsp:cNvPr id="0" name=""/>
        <dsp:cNvSpPr/>
      </dsp:nvSpPr>
      <dsp:spPr>
        <a:xfrm>
          <a:off x="355585" y="1570033"/>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VMWare</a:t>
          </a:r>
        </a:p>
      </dsp:txBody>
      <dsp:txXfrm>
        <a:off x="394823" y="1609271"/>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Virtualization</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5/8/2025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5/8/2025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5/8/2025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5/8/2025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5/8/2025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5/8/2025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5/8/2025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Hardening the Digital Perimeter: Securing Personal Infrastructure</a:t>
            </a:r>
          </a:p>
        </p:txBody>
      </p:sp>
      <p:sp>
        <p:nvSpPr>
          <p:cNvPr id="5" name="Subtitle 4"/>
          <p:cNvSpPr>
            <a:spLocks noGrp="1"/>
          </p:cNvSpPr>
          <p:nvPr>
            <p:ph type="subTitle" idx="1"/>
          </p:nvPr>
        </p:nvSpPr>
        <p:spPr/>
        <p:txBody>
          <a:bodyPr/>
          <a:lstStyle/>
          <a:p>
            <a:r>
              <a:rPr lang="en-US" dirty="0"/>
              <a:t>By Clark </a:t>
            </a:r>
            <a:r>
              <a:rPr lang="en-US" dirty="0" err="1"/>
              <a:t>neal</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0"/>
            <a:ext cx="10360501" cy="1223963"/>
          </a:xfrm>
        </p:spPr>
        <p:txBody>
          <a:bodyPr/>
          <a:lstStyle/>
          <a:p>
            <a:r>
              <a:rPr lang="en-US" dirty="0"/>
              <a:t>Windows Server Setup</a:t>
            </a:r>
          </a:p>
        </p:txBody>
      </p:sp>
      <p:sp>
        <p:nvSpPr>
          <p:cNvPr id="10" name="Content Placeholder 9"/>
          <p:cNvSpPr>
            <a:spLocks noGrp="1"/>
          </p:cNvSpPr>
          <p:nvPr>
            <p:ph sz="half" idx="2"/>
          </p:nvPr>
        </p:nvSpPr>
        <p:spPr>
          <a:xfrm>
            <a:off x="1218883" y="1334124"/>
            <a:ext cx="5078677" cy="4881563"/>
          </a:xfrm>
        </p:spPr>
        <p:txBody>
          <a:bodyPr/>
          <a:lstStyle/>
          <a:p>
            <a:r>
              <a:rPr lang="en-US" dirty="0"/>
              <a:t>Setting up AD and making server the domain controller</a:t>
            </a:r>
          </a:p>
          <a:p>
            <a:r>
              <a:rPr lang="en-US" dirty="0"/>
              <a:t>Setting up accounts (Disabling defaults)</a:t>
            </a:r>
          </a:p>
          <a:p>
            <a:r>
              <a:rPr lang="en-US" dirty="0"/>
              <a:t>Policies, templates</a:t>
            </a:r>
          </a:p>
          <a:p>
            <a:r>
              <a:rPr lang="en-US" dirty="0"/>
              <a:t>Network-level hardening (disabling RDP, SMBv1, NetBIOS, </a:t>
            </a:r>
            <a:r>
              <a:rPr lang="en-US" dirty="0" err="1"/>
              <a:t>etc</a:t>
            </a:r>
            <a:r>
              <a:rPr lang="en-US" dirty="0"/>
              <a:t>)</a:t>
            </a:r>
          </a:p>
          <a:p>
            <a:r>
              <a:rPr lang="en-US" dirty="0"/>
              <a:t>Visibility reduction (ICMP, hide from browse lists</a:t>
            </a:r>
          </a:p>
          <a:p>
            <a:r>
              <a:rPr lang="en-US" dirty="0"/>
              <a:t>Setting up DNS and Nessus</a:t>
            </a:r>
          </a:p>
        </p:txBody>
      </p:sp>
      <p:pic>
        <p:nvPicPr>
          <p:cNvPr id="3" name="Content Placeholder 2">
            <a:extLst>
              <a:ext uri="{FF2B5EF4-FFF2-40B4-BE49-F238E27FC236}">
                <a16:creationId xmlns:a16="http://schemas.microsoft.com/office/drawing/2014/main" id="{EAB7D800-94A9-0965-9A3B-11A072836C3A}"/>
              </a:ext>
            </a:extLst>
          </p:cNvPr>
          <p:cNvPicPr>
            <a:picLocks noGrp="1" noChangeAspect="1"/>
          </p:cNvPicPr>
          <p:nvPr>
            <p:ph sz="quarter" idx="4"/>
          </p:nvPr>
        </p:nvPicPr>
        <p:blipFill>
          <a:blip r:embed="rId2"/>
          <a:stretch>
            <a:fillRect/>
          </a:stretch>
        </p:blipFill>
        <p:spPr>
          <a:xfrm>
            <a:off x="6500813" y="2201426"/>
            <a:ext cx="5078412" cy="3471148"/>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CF983-3312-87F4-1CCF-CA1BA4110F6E}"/>
              </a:ext>
            </a:extLst>
          </p:cNvPr>
          <p:cNvSpPr txBox="1"/>
          <p:nvPr/>
        </p:nvSpPr>
        <p:spPr>
          <a:xfrm>
            <a:off x="4570412" y="3048000"/>
            <a:ext cx="7391400" cy="523220"/>
          </a:xfrm>
          <a:prstGeom prst="rect">
            <a:avLst/>
          </a:prstGeom>
          <a:noFill/>
        </p:spPr>
        <p:txBody>
          <a:bodyPr wrap="square" rtlCol="0">
            <a:spAutoFit/>
          </a:bodyPr>
          <a:lstStyle/>
          <a:p>
            <a:r>
              <a:rPr lang="en-US" sz="2800" dirty="0"/>
              <a:t>Live demo time!</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9126-3447-2079-9F18-E99952F61BAE}"/>
              </a:ext>
            </a:extLst>
          </p:cNvPr>
          <p:cNvSpPr>
            <a:spLocks noGrp="1"/>
          </p:cNvSpPr>
          <p:nvPr>
            <p:ph type="title"/>
          </p:nvPr>
        </p:nvSpPr>
        <p:spPr>
          <a:xfrm>
            <a:off x="1218883" y="274637"/>
            <a:ext cx="10360501" cy="1223963"/>
          </a:xfrm>
        </p:spPr>
        <p:txBody>
          <a:bodyPr anchor="b">
            <a:normAutofit/>
          </a:bodyPr>
          <a:lstStyle/>
          <a:p>
            <a:r>
              <a:rPr lang="en-US" dirty="0"/>
              <a:t>Future development</a:t>
            </a:r>
          </a:p>
        </p:txBody>
      </p:sp>
      <p:sp>
        <p:nvSpPr>
          <p:cNvPr id="3" name="Content Placeholder 2">
            <a:extLst>
              <a:ext uri="{FF2B5EF4-FFF2-40B4-BE49-F238E27FC236}">
                <a16:creationId xmlns:a16="http://schemas.microsoft.com/office/drawing/2014/main" id="{1502E4D4-ED01-334E-B564-30AD95A5C9FE}"/>
              </a:ext>
            </a:extLst>
          </p:cNvPr>
          <p:cNvSpPr>
            <a:spLocks noGrp="1"/>
          </p:cNvSpPr>
          <p:nvPr>
            <p:ph sz="half" idx="1"/>
          </p:nvPr>
        </p:nvSpPr>
        <p:spPr>
          <a:xfrm>
            <a:off x="1218883" y="1706880"/>
            <a:ext cx="5078677" cy="4465320"/>
          </a:xfrm>
        </p:spPr>
        <p:txBody>
          <a:bodyPr>
            <a:normAutofit/>
          </a:bodyPr>
          <a:lstStyle/>
          <a:p>
            <a:r>
              <a:rPr lang="en-US" dirty="0"/>
              <a:t>Separate VMs</a:t>
            </a:r>
          </a:p>
          <a:p>
            <a:r>
              <a:rPr lang="en-US" dirty="0"/>
              <a:t>Move away from Windows</a:t>
            </a:r>
          </a:p>
          <a:p>
            <a:r>
              <a:rPr lang="en-US" dirty="0"/>
              <a:t>Network segmentation (VLAN)</a:t>
            </a:r>
          </a:p>
          <a:p>
            <a:r>
              <a:rPr lang="en-US" dirty="0"/>
              <a:t>Rules for each node</a:t>
            </a:r>
          </a:p>
          <a:p>
            <a:r>
              <a:rPr lang="en-US" dirty="0"/>
              <a:t>Out of band management</a:t>
            </a:r>
          </a:p>
          <a:p>
            <a:r>
              <a:rPr lang="en-US" dirty="0"/>
              <a:t>Investigate scrubbing outgoing packets</a:t>
            </a:r>
          </a:p>
          <a:p>
            <a:r>
              <a:rPr lang="en-US" dirty="0"/>
              <a:t>Nessus scanning</a:t>
            </a:r>
          </a:p>
        </p:txBody>
      </p:sp>
      <p:pic>
        <p:nvPicPr>
          <p:cNvPr id="5" name="Content Placeholder 4">
            <a:extLst>
              <a:ext uri="{FF2B5EF4-FFF2-40B4-BE49-F238E27FC236}">
                <a16:creationId xmlns:a16="http://schemas.microsoft.com/office/drawing/2014/main" id="{3CC53E5E-EF3C-06BD-E0FF-BDC16CF2496F}"/>
              </a:ext>
            </a:extLst>
          </p:cNvPr>
          <p:cNvPicPr>
            <a:picLocks noGrp="1" noChangeAspect="1"/>
          </p:cNvPicPr>
          <p:nvPr>
            <p:ph sz="half" idx="2"/>
          </p:nvPr>
        </p:nvPicPr>
        <p:blipFill>
          <a:blip r:embed="rId2"/>
          <a:stretch>
            <a:fillRect/>
          </a:stretch>
        </p:blipFill>
        <p:spPr>
          <a:xfrm>
            <a:off x="6692106" y="1910556"/>
            <a:ext cx="4695825" cy="4057650"/>
          </a:xfrm>
        </p:spPr>
      </p:pic>
    </p:spTree>
    <p:extLst>
      <p:ext uri="{BB962C8B-B14F-4D97-AF65-F5344CB8AC3E}">
        <p14:creationId xmlns:p14="http://schemas.microsoft.com/office/powerpoint/2010/main" val="12495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59DBA-C07A-4A2A-8806-952F28CEDA75}"/>
              </a:ext>
            </a:extLst>
          </p:cNvPr>
          <p:cNvSpPr>
            <a:spLocks noGrp="1"/>
          </p:cNvSpPr>
          <p:nvPr>
            <p:ph type="title"/>
          </p:nvPr>
        </p:nvSpPr>
        <p:spPr/>
        <p:txBody>
          <a:bodyPr/>
          <a:lstStyle/>
          <a:p>
            <a:r>
              <a:rPr lang="en-US" dirty="0"/>
              <a:t>Future development cont.</a:t>
            </a:r>
          </a:p>
        </p:txBody>
      </p:sp>
      <p:sp>
        <p:nvSpPr>
          <p:cNvPr id="6" name="Content Placeholder 5">
            <a:extLst>
              <a:ext uri="{FF2B5EF4-FFF2-40B4-BE49-F238E27FC236}">
                <a16:creationId xmlns:a16="http://schemas.microsoft.com/office/drawing/2014/main" id="{055D0F2A-555B-B7E5-0A1B-46CDDDEAF6E0}"/>
              </a:ext>
            </a:extLst>
          </p:cNvPr>
          <p:cNvSpPr>
            <a:spLocks noGrp="1"/>
          </p:cNvSpPr>
          <p:nvPr>
            <p:ph idx="1"/>
          </p:nvPr>
        </p:nvSpPr>
        <p:spPr/>
        <p:txBody>
          <a:bodyPr/>
          <a:lstStyle/>
          <a:p>
            <a:r>
              <a:rPr lang="en-US" dirty="0"/>
              <a:t>Block ads and trackers at the DNS level (Pi-hole)</a:t>
            </a:r>
          </a:p>
          <a:p>
            <a:r>
              <a:rPr lang="en-US" dirty="0"/>
              <a:t>Self hosted DNS with </a:t>
            </a:r>
            <a:r>
              <a:rPr lang="en-US" dirty="0" err="1"/>
              <a:t>DoH</a:t>
            </a:r>
            <a:r>
              <a:rPr lang="en-US" dirty="0"/>
              <a:t> for encrypted lookups</a:t>
            </a:r>
          </a:p>
          <a:p>
            <a:r>
              <a:rPr lang="en-US" dirty="0"/>
              <a:t>Self hosted IoT like Alexa without connecting to the cloud</a:t>
            </a:r>
          </a:p>
          <a:p>
            <a:r>
              <a:rPr lang="en-US" dirty="0"/>
              <a:t>Self hosting media, create a digital library (Plex or </a:t>
            </a:r>
            <a:r>
              <a:rPr lang="en-US" dirty="0" err="1"/>
              <a:t>Jellyfin</a:t>
            </a:r>
            <a:r>
              <a:rPr lang="en-US" dirty="0"/>
              <a:t>)</a:t>
            </a:r>
          </a:p>
          <a:p>
            <a:r>
              <a:rPr lang="en-US" dirty="0"/>
              <a:t>Host your own Git repo or DevOps stack</a:t>
            </a:r>
          </a:p>
          <a:p>
            <a:r>
              <a:rPr lang="en-US" dirty="0"/>
              <a:t>Run containers for automation</a:t>
            </a:r>
          </a:p>
          <a:p>
            <a:endParaRPr lang="en-US" dirty="0"/>
          </a:p>
        </p:txBody>
      </p:sp>
    </p:spTree>
    <p:extLst>
      <p:ext uri="{BB962C8B-B14F-4D97-AF65-F5344CB8AC3E}">
        <p14:creationId xmlns:p14="http://schemas.microsoft.com/office/powerpoint/2010/main" val="308490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Video 6" descr="Neon Pink Question Mark">
            <a:extLst>
              <a:ext uri="{FF2B5EF4-FFF2-40B4-BE49-F238E27FC236}">
                <a16:creationId xmlns:a16="http://schemas.microsoft.com/office/drawing/2014/main" id="{46ABA36A-27C7-0503-CFCA-039586C59A30}"/>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t="8886" r="1" b="14764"/>
          <a:stretch/>
        </p:blipFill>
        <p:spPr>
          <a:xfrm>
            <a:off x="914161" y="1447800"/>
            <a:ext cx="10360501" cy="4462272"/>
          </a:xfrm>
          <a:prstGeom prst="rect">
            <a:avLst/>
          </a:prstGeom>
          <a:noFill/>
        </p:spPr>
      </p:pic>
    </p:spTree>
    <p:extLst>
      <p:ext uri="{BB962C8B-B14F-4D97-AF65-F5344CB8AC3E}">
        <p14:creationId xmlns:p14="http://schemas.microsoft.com/office/powerpoint/2010/main" val="8013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7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mute="1">
                <p:cTn id="12" repeatCount="indefinite"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0BEA-1CB3-7149-0282-17450F315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C83AF7B-7445-6E7E-1265-945A1E0BE32B}"/>
              </a:ext>
            </a:extLst>
          </p:cNvPr>
          <p:cNvSpPr>
            <a:spLocks noGrp="1"/>
          </p:cNvSpPr>
          <p:nvPr>
            <p:ph idx="1"/>
          </p:nvPr>
        </p:nvSpPr>
        <p:spPr/>
        <p:txBody>
          <a:bodyPr>
            <a:normAutofit/>
          </a:bodyPr>
          <a:lstStyle/>
          <a:p>
            <a:pPr marL="0" indent="0">
              <a:buNone/>
            </a:pPr>
            <a:r>
              <a:rPr lang="en-US" sz="1300" dirty="0"/>
              <a:t>[1] National Institute of Standards and Technology. Special Publication 800-123: Guide to General Server Security. Gaithersburg, MD (2008).</a:t>
            </a:r>
          </a:p>
          <a:p>
            <a:pPr marL="0" indent="0">
              <a:buNone/>
            </a:pPr>
            <a:r>
              <a:rPr lang="en-US" sz="1300" dirty="0"/>
              <a:t>[2] European Union Agency for Cybersecurity (ENISA). ENISA Threat Landscape 2023. (Oct. 2023).</a:t>
            </a:r>
          </a:p>
          <a:p>
            <a:pPr marL="0" indent="0">
              <a:buNone/>
            </a:pPr>
            <a:r>
              <a:rPr lang="en-US" sz="1300" dirty="0"/>
              <a:t>[3] DoD Zero Trust Engineering Team. DoD Zero Trust Reference Architecture v2.0. Department of Defense CIO (July 2022).</a:t>
            </a:r>
          </a:p>
          <a:p>
            <a:pPr marL="0" indent="0">
              <a:buNone/>
            </a:pPr>
            <a:r>
              <a:rPr lang="en-US" sz="1300" dirty="0"/>
              <a:t>[4] Red Hat, Inc. Red Hat Enterprise Linux 7 Security Guide. (2020).</a:t>
            </a:r>
          </a:p>
          <a:p>
            <a:pPr marL="0" indent="0">
              <a:buNone/>
            </a:pPr>
            <a:r>
              <a:rPr lang="en-US" sz="1300" dirty="0"/>
              <a:t>[5] University of Central Florida. Server Security Standards (Standard 103). UCF Information Security Office (Apr. 2019).</a:t>
            </a:r>
          </a:p>
          <a:p>
            <a:pPr marL="0" indent="0">
              <a:buNone/>
            </a:pPr>
            <a:r>
              <a:rPr lang="en-US" sz="1300" dirty="0"/>
              <a:t>[6] Dell Inc. Networking Best Practices for VMware Infrastructure 3 on Dell PowerEdge Blade Servers (White Paper). (Apr. 2009).</a:t>
            </a:r>
          </a:p>
          <a:p>
            <a:pPr marL="0" indent="0">
              <a:buNone/>
            </a:pPr>
            <a:endParaRPr lang="en-US" dirty="0"/>
          </a:p>
        </p:txBody>
      </p:sp>
    </p:spTree>
    <p:extLst>
      <p:ext uri="{BB962C8B-B14F-4D97-AF65-F5344CB8AC3E}">
        <p14:creationId xmlns:p14="http://schemas.microsoft.com/office/powerpoint/2010/main" val="224459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I'm doing this: The growing need for personal digital sovereignty</a:t>
            </a:r>
          </a:p>
        </p:txBody>
      </p:sp>
      <p:sp>
        <p:nvSpPr>
          <p:cNvPr id="14" name="Content Placeholder 13"/>
          <p:cNvSpPr>
            <a:spLocks noGrp="1"/>
          </p:cNvSpPr>
          <p:nvPr>
            <p:ph idx="1"/>
          </p:nvPr>
        </p:nvSpPr>
        <p:spPr/>
        <p:txBody>
          <a:bodyPr/>
          <a:lstStyle/>
          <a:p>
            <a:r>
              <a:rPr lang="en-US" dirty="0"/>
              <a:t>Most consumer devices and software leak data constantly</a:t>
            </a:r>
          </a:p>
          <a:p>
            <a:r>
              <a:rPr lang="en-US" dirty="0"/>
              <a:t>Cloud services are opaque and often violate user privacy through telemetry, advertising, and surveillance.</a:t>
            </a:r>
          </a:p>
          <a:p>
            <a:r>
              <a:rPr lang="en-US" dirty="0"/>
              <a:t>Individuals have little visibility or control over the systems in their own home</a:t>
            </a:r>
          </a:p>
          <a:p>
            <a:r>
              <a:rPr lang="en-US" dirty="0"/>
              <a:t>Taking control of your server, network, and systems is a foundational act of digital independence.</a:t>
            </a:r>
          </a:p>
          <a:p>
            <a:r>
              <a:rPr lang="en-US" dirty="0"/>
              <a:t>"If you are not paying for the product, you are the product.”              - Unknown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C0C5-368C-B0B1-9CFA-8115A3585779}"/>
              </a:ext>
            </a:extLst>
          </p:cNvPr>
          <p:cNvSpPr>
            <a:spLocks noGrp="1"/>
          </p:cNvSpPr>
          <p:nvPr>
            <p:ph type="title"/>
          </p:nvPr>
        </p:nvSpPr>
        <p:spPr/>
        <p:txBody>
          <a:bodyPr/>
          <a:lstStyle/>
          <a:p>
            <a:r>
              <a:rPr lang="en-US" dirty="0"/>
              <a:t>Why its important: The privacy argument and counter argument</a:t>
            </a:r>
          </a:p>
        </p:txBody>
      </p:sp>
      <p:sp>
        <p:nvSpPr>
          <p:cNvPr id="3" name="Content Placeholder 2">
            <a:extLst>
              <a:ext uri="{FF2B5EF4-FFF2-40B4-BE49-F238E27FC236}">
                <a16:creationId xmlns:a16="http://schemas.microsoft.com/office/drawing/2014/main" id="{1B386438-4084-6E8E-2976-DE528D134351}"/>
              </a:ext>
            </a:extLst>
          </p:cNvPr>
          <p:cNvSpPr>
            <a:spLocks noGrp="1"/>
          </p:cNvSpPr>
          <p:nvPr>
            <p:ph idx="1"/>
          </p:nvPr>
        </p:nvSpPr>
        <p:spPr/>
        <p:txBody>
          <a:bodyPr>
            <a:normAutofit fontScale="92500"/>
          </a:bodyPr>
          <a:lstStyle/>
          <a:p>
            <a:pPr marL="0" indent="0">
              <a:buNone/>
            </a:pPr>
            <a:r>
              <a:rPr lang="en-US" dirty="0">
                <a:solidFill>
                  <a:srgbClr val="FF0000"/>
                </a:solidFill>
              </a:rPr>
              <a:t>“If you have nothing to hide you have nothing to fear” – Mantra</a:t>
            </a:r>
          </a:p>
          <a:p>
            <a:r>
              <a:rPr lang="en-US" dirty="0"/>
              <a:t>Privacy is not about hiding wrongdoing—it's about protecting the boundaries of personal freedom, autonomy, and context.</a:t>
            </a:r>
          </a:p>
          <a:p>
            <a:r>
              <a:rPr lang="en-US" dirty="0"/>
              <a:t>Privacy is about power asymmetry, not secrecy</a:t>
            </a:r>
          </a:p>
          <a:p>
            <a:r>
              <a:rPr lang="en-US" dirty="0"/>
              <a:t>Historically, mass surveillance has been weaponized</a:t>
            </a:r>
          </a:p>
          <a:p>
            <a:r>
              <a:rPr lang="en-US" dirty="0"/>
              <a:t>Privacy is a prerequisite for security and reducing vulnerable surface area</a:t>
            </a:r>
          </a:p>
          <a:p>
            <a:r>
              <a:rPr lang="en-US" dirty="0"/>
              <a:t>“Arguing that you don’t care about the right to privacy because you have nothing to hide is no different than saying you don’t care about free speech because you have nothing to say.” – Edward Snowden</a:t>
            </a:r>
          </a:p>
        </p:txBody>
      </p:sp>
    </p:spTree>
    <p:extLst>
      <p:ext uri="{BB962C8B-B14F-4D97-AF65-F5344CB8AC3E}">
        <p14:creationId xmlns:p14="http://schemas.microsoft.com/office/powerpoint/2010/main" val="119834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Illustrative Breakdown of Common Metadata Types Collected by NSA (Post-Snowden)</a:t>
            </a:r>
          </a:p>
        </p:txBody>
      </p:sp>
      <p:pic>
        <p:nvPicPr>
          <p:cNvPr id="5" name="Content Placeholder 4" descr="A pie chart with different colored circles&#10;&#10;AI-generated content may be incorrect.">
            <a:extLst>
              <a:ext uri="{FF2B5EF4-FFF2-40B4-BE49-F238E27FC236}">
                <a16:creationId xmlns:a16="http://schemas.microsoft.com/office/drawing/2014/main" id="{ECB122E4-4147-D948-AE9C-0EBB731ACEF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2692" y="1828800"/>
            <a:ext cx="6663440" cy="4462463"/>
          </a:xfrm>
        </p:spPr>
      </p:pic>
      <p:sp>
        <p:nvSpPr>
          <p:cNvPr id="2" name="Footer Placeholder 1">
            <a:extLst>
              <a:ext uri="{FF2B5EF4-FFF2-40B4-BE49-F238E27FC236}">
                <a16:creationId xmlns:a16="http://schemas.microsoft.com/office/drawing/2014/main" id="{0332865F-9C71-0451-0320-C6978E572B7D}"/>
              </a:ext>
            </a:extLst>
          </p:cNvPr>
          <p:cNvSpPr>
            <a:spLocks noGrp="1"/>
          </p:cNvSpPr>
          <p:nvPr>
            <p:ph type="ftr" sz="quarter" idx="11"/>
          </p:nvPr>
        </p:nvSpPr>
        <p:spPr/>
        <p:txBody>
          <a:bodyPr/>
          <a:lstStyle/>
          <a:p>
            <a:r>
              <a:rPr lang="en-US"/>
              <a:t>“Relative proportions are estimated for conceptual purposes based on public disclosures and journalistic analysis. Sources: Snowden leaks, The Guardian (2013), EFF, ACLU.”</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The setup</a:t>
            </a:r>
          </a:p>
        </p:txBody>
      </p:sp>
      <p:sp>
        <p:nvSpPr>
          <p:cNvPr id="3" name="Content Placeholder 2"/>
          <p:cNvSpPr>
            <a:spLocks noGrp="1"/>
          </p:cNvSpPr>
          <p:nvPr>
            <p:ph sz="half" idx="1"/>
          </p:nvPr>
        </p:nvSpPr>
        <p:spPr>
          <a:xfrm>
            <a:off x="1218883" y="1706880"/>
            <a:ext cx="5078677" cy="4465320"/>
          </a:xfrm>
        </p:spPr>
        <p:txBody>
          <a:bodyPr>
            <a:normAutofit/>
          </a:bodyPr>
          <a:lstStyle/>
          <a:p>
            <a:r>
              <a:rPr lang="en-US" dirty="0"/>
              <a:t>Dell PowerEdge Server blade</a:t>
            </a:r>
          </a:p>
          <a:p>
            <a:r>
              <a:rPr lang="en-US" dirty="0"/>
              <a:t>FortiGate firewall (Unimplemented)</a:t>
            </a:r>
          </a:p>
          <a:p>
            <a:r>
              <a:rPr lang="en-US" dirty="0"/>
              <a:t>VMWare </a:t>
            </a:r>
            <a:r>
              <a:rPr lang="en-US" dirty="0" err="1"/>
              <a:t>EXSi</a:t>
            </a:r>
            <a:r>
              <a:rPr lang="en-US" dirty="0"/>
              <a:t> </a:t>
            </a:r>
          </a:p>
          <a:p>
            <a:r>
              <a:rPr lang="en-US" dirty="0"/>
              <a:t>Laptop with </a:t>
            </a:r>
            <a:r>
              <a:rPr lang="en-US" dirty="0" err="1"/>
              <a:t>Anydesk</a:t>
            </a:r>
            <a:r>
              <a:rPr lang="en-US" dirty="0"/>
              <a:t> and VPN</a:t>
            </a:r>
          </a:p>
          <a:p>
            <a:r>
              <a:rPr lang="en-US" dirty="0"/>
              <a:t>Ethernet cable</a:t>
            </a:r>
          </a:p>
          <a:p>
            <a:r>
              <a:rPr lang="en-US" dirty="0"/>
              <a:t>Windows server 2016</a:t>
            </a:r>
          </a:p>
          <a:p>
            <a:r>
              <a:rPr lang="en-US" dirty="0"/>
              <a:t>UPS</a:t>
            </a:r>
          </a:p>
        </p:txBody>
      </p:sp>
      <p:pic>
        <p:nvPicPr>
          <p:cNvPr id="1026" name="Picture 2" descr="A laptops on a table&#10;&#10;AI-generated content may be incorrect.">
            <a:extLst>
              <a:ext uri="{FF2B5EF4-FFF2-40B4-BE49-F238E27FC236}">
                <a16:creationId xmlns:a16="http://schemas.microsoft.com/office/drawing/2014/main" id="{2542A439-9B68-86F0-BD05-F8EF9CE4B189}"/>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18532" r="30286" b="-1"/>
          <a:stretch/>
        </p:blipFill>
        <p:spPr bwMode="auto">
          <a:xfrm>
            <a:off x="6500707" y="1706880"/>
            <a:ext cx="5078677" cy="4465320"/>
          </a:xfrm>
          <a:prstGeom prst="rect">
            <a:avLst/>
          </a:prstGeom>
          <a:solidFill>
            <a:srgbClr val="FFFFFF"/>
          </a:solidFill>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process and initial challenges</a:t>
            </a:r>
          </a:p>
        </p:txBody>
      </p:sp>
      <p:sp>
        <p:nvSpPr>
          <p:cNvPr id="3" name="Content Placeholder 2"/>
          <p:cNvSpPr>
            <a:spLocks noGrp="1"/>
          </p:cNvSpPr>
          <p:nvPr>
            <p:ph sz="half" idx="1"/>
          </p:nvPr>
        </p:nvSpPr>
        <p:spPr/>
        <p:txBody>
          <a:bodyPr/>
          <a:lstStyle/>
          <a:p>
            <a:r>
              <a:rPr lang="en-US" dirty="0"/>
              <a:t>The Dell server blade is decommissioned and needs to be reset, but retains old creds</a:t>
            </a:r>
          </a:p>
          <a:p>
            <a:r>
              <a:rPr lang="en-US" dirty="0"/>
              <a:t>Access to the VMWare OS is gained and the server can now be put on the network</a:t>
            </a:r>
          </a:p>
          <a:p>
            <a:r>
              <a:rPr lang="en-US" dirty="0"/>
              <a:t>Once a machine is virtualized like Windows server, it can be remoted in to and used for management</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3804828177"/>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7AC10-26AA-4523-5231-C7921AB4B03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0FE1553-8D25-A5B9-E296-24297A2E9448}"/>
              </a:ext>
            </a:extLst>
          </p:cNvPr>
          <p:cNvSpPr>
            <a:spLocks noGrp="1"/>
          </p:cNvSpPr>
          <p:nvPr>
            <p:ph type="title"/>
          </p:nvPr>
        </p:nvSpPr>
        <p:spPr/>
        <p:txBody>
          <a:bodyPr/>
          <a:lstStyle/>
          <a:p>
            <a:r>
              <a:rPr lang="en-US" dirty="0"/>
              <a:t>Getting into the hardware</a:t>
            </a:r>
          </a:p>
        </p:txBody>
      </p:sp>
      <p:sp>
        <p:nvSpPr>
          <p:cNvPr id="14" name="Content Placeholder 13">
            <a:extLst>
              <a:ext uri="{FF2B5EF4-FFF2-40B4-BE49-F238E27FC236}">
                <a16:creationId xmlns:a16="http://schemas.microsoft.com/office/drawing/2014/main" id="{23E51A7B-318B-FBE5-20E6-698202302C34}"/>
              </a:ext>
            </a:extLst>
          </p:cNvPr>
          <p:cNvSpPr>
            <a:spLocks noGrp="1"/>
          </p:cNvSpPr>
          <p:nvPr>
            <p:ph idx="1"/>
          </p:nvPr>
        </p:nvSpPr>
        <p:spPr/>
        <p:txBody>
          <a:bodyPr/>
          <a:lstStyle/>
          <a:p>
            <a:r>
              <a:rPr lang="en-US" dirty="0"/>
              <a:t>Device came locked up with original credentials</a:t>
            </a:r>
          </a:p>
          <a:p>
            <a:r>
              <a:rPr lang="en-US" dirty="0"/>
              <a:t>Initially on a static IP from another network</a:t>
            </a:r>
          </a:p>
          <a:p>
            <a:r>
              <a:rPr lang="en-US" dirty="0"/>
              <a:t>Only valid method of access was via console, but couldn’t connect because of bad credentials</a:t>
            </a:r>
          </a:p>
          <a:p>
            <a:r>
              <a:rPr lang="en-US" dirty="0"/>
              <a:t>Proper reset would solve problem but kill the premium VMWare OS</a:t>
            </a:r>
          </a:p>
          <a:p>
            <a:r>
              <a:rPr lang="en-US" dirty="0"/>
              <a:t>Solution was a complicated process of booting a second OS and editing the partition of the original OS where the credentials were</a:t>
            </a:r>
          </a:p>
          <a:p>
            <a:r>
              <a:rPr lang="en-US" dirty="0"/>
              <a:t>Ultimately this was not necessary as the credentials were located</a:t>
            </a:r>
          </a:p>
        </p:txBody>
      </p:sp>
    </p:spTree>
    <p:extLst>
      <p:ext uri="{BB962C8B-B14F-4D97-AF65-F5344CB8AC3E}">
        <p14:creationId xmlns:p14="http://schemas.microsoft.com/office/powerpoint/2010/main" val="40057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CE3A-0327-B45E-9453-8EA0B06B24A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39A5528-E239-FC0D-B139-E0B01EE5A666}"/>
              </a:ext>
            </a:extLst>
          </p:cNvPr>
          <p:cNvSpPr>
            <a:spLocks noGrp="1"/>
          </p:cNvSpPr>
          <p:nvPr>
            <p:ph type="title"/>
          </p:nvPr>
        </p:nvSpPr>
        <p:spPr/>
        <p:txBody>
          <a:bodyPr/>
          <a:lstStyle/>
          <a:p>
            <a:r>
              <a:rPr lang="en-US" dirty="0"/>
              <a:t>Setting up VMWare</a:t>
            </a:r>
          </a:p>
        </p:txBody>
      </p:sp>
      <p:sp>
        <p:nvSpPr>
          <p:cNvPr id="14" name="Content Placeholder 13">
            <a:extLst>
              <a:ext uri="{FF2B5EF4-FFF2-40B4-BE49-F238E27FC236}">
                <a16:creationId xmlns:a16="http://schemas.microsoft.com/office/drawing/2014/main" id="{19DEB45A-9557-12FF-C722-42EC9CA61F66}"/>
              </a:ext>
            </a:extLst>
          </p:cNvPr>
          <p:cNvSpPr>
            <a:spLocks noGrp="1"/>
          </p:cNvSpPr>
          <p:nvPr>
            <p:ph idx="1"/>
          </p:nvPr>
        </p:nvSpPr>
        <p:spPr/>
        <p:txBody>
          <a:bodyPr>
            <a:normAutofit/>
          </a:bodyPr>
          <a:lstStyle/>
          <a:p>
            <a:r>
              <a:rPr lang="en-US" dirty="0"/>
              <a:t>VMWare systems were user friendly, and no problems were encountered</a:t>
            </a:r>
          </a:p>
          <a:p>
            <a:r>
              <a:rPr lang="en-US" dirty="0"/>
              <a:t>Server has limited resources, and the out of date but free VMWare software had limited selections</a:t>
            </a:r>
          </a:p>
          <a:p>
            <a:r>
              <a:rPr lang="en-US" dirty="0"/>
              <a:t>For simplicity, Windows server 2016 was chosen as the management server, it served its purpose but proved problematic</a:t>
            </a:r>
          </a:p>
        </p:txBody>
      </p:sp>
    </p:spTree>
    <p:extLst>
      <p:ext uri="{BB962C8B-B14F-4D97-AF65-F5344CB8AC3E}">
        <p14:creationId xmlns:p14="http://schemas.microsoft.com/office/powerpoint/2010/main" val="91829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49BC-AF1A-189F-E661-3E15EF157ADE}"/>
              </a:ext>
            </a:extLst>
          </p:cNvPr>
          <p:cNvSpPr>
            <a:spLocks noGrp="1"/>
          </p:cNvSpPr>
          <p:nvPr>
            <p:ph type="title"/>
          </p:nvPr>
        </p:nvSpPr>
        <p:spPr/>
        <p:txBody>
          <a:bodyPr/>
          <a:lstStyle/>
          <a:p>
            <a:r>
              <a:rPr lang="en-US" dirty="0"/>
              <a:t>Remoting setup</a:t>
            </a:r>
          </a:p>
        </p:txBody>
      </p:sp>
      <p:sp>
        <p:nvSpPr>
          <p:cNvPr id="3" name="Content Placeholder 2">
            <a:extLst>
              <a:ext uri="{FF2B5EF4-FFF2-40B4-BE49-F238E27FC236}">
                <a16:creationId xmlns:a16="http://schemas.microsoft.com/office/drawing/2014/main" id="{19F45F98-2F8B-C41D-F7E9-B0B80DB36959}"/>
              </a:ext>
            </a:extLst>
          </p:cNvPr>
          <p:cNvSpPr>
            <a:spLocks noGrp="1"/>
          </p:cNvSpPr>
          <p:nvPr>
            <p:ph idx="1"/>
          </p:nvPr>
        </p:nvSpPr>
        <p:spPr/>
        <p:txBody>
          <a:bodyPr/>
          <a:lstStyle/>
          <a:p>
            <a:r>
              <a:rPr lang="en-US" dirty="0"/>
              <a:t>RDP – Too insecure</a:t>
            </a:r>
          </a:p>
          <a:p>
            <a:r>
              <a:rPr lang="en-US" dirty="0"/>
              <a:t>SSH – A Reasonable choice, will probably use in the future</a:t>
            </a:r>
          </a:p>
          <a:p>
            <a:r>
              <a:rPr lang="en-US" dirty="0"/>
              <a:t>Parsec – Failed, needed specific hardware</a:t>
            </a:r>
          </a:p>
          <a:p>
            <a:r>
              <a:rPr lang="en-US" dirty="0" err="1"/>
              <a:t>Teamviewer</a:t>
            </a:r>
            <a:r>
              <a:rPr lang="en-US" dirty="0"/>
              <a:t> – Failed, needed money</a:t>
            </a:r>
          </a:p>
          <a:p>
            <a:r>
              <a:rPr lang="en-US" dirty="0"/>
              <a:t>Settled on </a:t>
            </a:r>
            <a:r>
              <a:rPr lang="en-US" dirty="0" err="1"/>
              <a:t>Anydesk</a:t>
            </a:r>
            <a:r>
              <a:rPr lang="en-US" dirty="0"/>
              <a:t> + Cloudflare warp</a:t>
            </a:r>
          </a:p>
        </p:txBody>
      </p:sp>
    </p:spTree>
    <p:extLst>
      <p:ext uri="{BB962C8B-B14F-4D97-AF65-F5344CB8AC3E}">
        <p14:creationId xmlns:p14="http://schemas.microsoft.com/office/powerpoint/2010/main" val="87258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119</TotalTime>
  <Words>779</Words>
  <Application>Microsoft Office PowerPoint</Application>
  <PresentationFormat>Custom</PresentationFormat>
  <Paragraphs>80</Paragraphs>
  <Slides>15</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Tech 16x9</vt:lpstr>
      <vt:lpstr>Hardening the Digital Perimeter: Securing Personal Infrastructure</vt:lpstr>
      <vt:lpstr>Why I'm doing this: The growing need for personal digital sovereignty</vt:lpstr>
      <vt:lpstr>Why its important: The privacy argument and counter argument</vt:lpstr>
      <vt:lpstr>Illustrative Breakdown of Common Metadata Types Collected by NSA (Post-Snowden)</vt:lpstr>
      <vt:lpstr>The setup</vt:lpstr>
      <vt:lpstr>The project process and initial challenges</vt:lpstr>
      <vt:lpstr>Getting into the hardware</vt:lpstr>
      <vt:lpstr>Setting up VMWare</vt:lpstr>
      <vt:lpstr>Remoting setup</vt:lpstr>
      <vt:lpstr>Windows Server Setup</vt:lpstr>
      <vt:lpstr>PowerPoint Presentation</vt:lpstr>
      <vt:lpstr>Future development</vt:lpstr>
      <vt:lpstr>Future development cont.</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Clark Neal (WCNEAL1790)</dc:creator>
  <cp:lastModifiedBy>Clark Neal (WCNEAL1790)</cp:lastModifiedBy>
  <cp:revision>3</cp:revision>
  <dcterms:created xsi:type="dcterms:W3CDTF">2025-05-03T00:18:58Z</dcterms:created>
  <dcterms:modified xsi:type="dcterms:W3CDTF">2025-05-08T19:04:45Z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