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7"/>
  </p:notesMasterIdLst>
  <p:handoutMasterIdLst>
    <p:handoutMasterId r:id="rId18"/>
  </p:handoutMasterIdLst>
  <p:sldIdLst>
    <p:sldId id="900" r:id="rId2"/>
    <p:sldId id="991" r:id="rId3"/>
    <p:sldId id="992" r:id="rId4"/>
    <p:sldId id="993" r:id="rId5"/>
    <p:sldId id="994" r:id="rId6"/>
    <p:sldId id="980" r:id="rId7"/>
    <p:sldId id="981" r:id="rId8"/>
    <p:sldId id="982" r:id="rId9"/>
    <p:sldId id="983" r:id="rId10"/>
    <p:sldId id="984" r:id="rId11"/>
    <p:sldId id="985" r:id="rId12"/>
    <p:sldId id="986" r:id="rId13"/>
    <p:sldId id="988" r:id="rId14"/>
    <p:sldId id="987" r:id="rId15"/>
    <p:sldId id="989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clrMode="bw" frameSlides="1"/>
  <p:clrMru>
    <a:srgbClr val="0432FF"/>
    <a:srgbClr val="009051"/>
    <a:srgbClr val="00FA00"/>
    <a:srgbClr val="FF0000"/>
    <a:srgbClr val="941100"/>
    <a:srgbClr val="FF2F92"/>
    <a:srgbClr val="FDFCD5"/>
    <a:srgbClr val="000000"/>
    <a:srgbClr val="34B7A3"/>
    <a:srgbClr val="AFF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12" autoAdjust="0"/>
    <p:restoredTop sz="93210" autoAdjust="0"/>
  </p:normalViewPr>
  <p:slideViewPr>
    <p:cSldViewPr>
      <p:cViewPr varScale="1">
        <p:scale>
          <a:sx n="104" d="100"/>
          <a:sy n="104" d="100"/>
        </p:scale>
        <p:origin x="220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0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4" d="100"/>
        <a:sy n="34" d="100"/>
      </p:scale>
      <p:origin x="0" y="-3967"/>
    </p:cViewPr>
  </p:sorter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81D1817-0BAC-4AF9-867B-B1D59B7002CD}" type="datetimeFigureOut">
              <a:rPr lang="en-US"/>
              <a:pPr>
                <a:defRPr/>
              </a:pPr>
              <a:t>1/31/23</a:t>
            </a:fld>
            <a:endParaRPr lang="en-US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AA4A8A4-2744-4A58-90A2-6295608FD1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68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ABC4D7-A88F-450B-875E-EAFE6E4B8C9F}" type="datetimeFigureOut">
              <a:rPr lang="en-US"/>
              <a:pPr>
                <a:defRPr/>
              </a:pPr>
              <a:t>1/31/23</a:t>
            </a:fld>
            <a:endParaRPr lang="en-US" dirty="0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A5E4097-59C8-4AD2-90D5-1D00BF5AAD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93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5E4097-59C8-4AD2-90D5-1D00BF5AAD0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986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5E4097-59C8-4AD2-90D5-1D00BF5AAD0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00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5E4097-59C8-4AD2-90D5-1D00BF5AAD0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2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E9D8A-12CE-42CA-AE43-FC49F0BE9BA1}" type="datetime1">
              <a:rPr lang="en-US"/>
              <a:pPr>
                <a:defRPr/>
              </a:pPr>
              <a:t>1/31/23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C6CCE-28C7-4895-A8B2-00767197E3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AF511-8F2F-4D77-901F-ABFA7C8A24DB}" type="datetime1">
              <a:rPr lang="en-US"/>
              <a:pPr>
                <a:defRPr/>
              </a:pPr>
              <a:t>1/31/23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E8DD5-FA0D-4765-985E-94F5FB89F3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800A8-F32E-4D10-B4BF-AA776DB47B43}" type="datetime1">
              <a:rPr lang="en-US"/>
              <a:pPr>
                <a:defRPr/>
              </a:pPr>
              <a:t>1/31/23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06243-AC6C-45F1-9704-B722220AA7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776CF-30C3-4D57-A269-695A16C23C1C}" type="datetime1">
              <a:rPr lang="en-US"/>
              <a:pPr>
                <a:defRPr/>
              </a:pPr>
              <a:t>1/31/23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F0547-39D0-4FF4-BE8A-BD859FD893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8F453-5520-4C40-BF68-36DF5B42D22F}" type="datetime1">
              <a:rPr lang="en-US"/>
              <a:pPr>
                <a:defRPr/>
              </a:pPr>
              <a:t>1/31/23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7D888-CE71-4D77-A490-4FC5312CE8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D6740-712D-474F-B281-F36643F381B9}" type="datetime1">
              <a:rPr lang="en-US"/>
              <a:pPr>
                <a:defRPr/>
              </a:pPr>
              <a:t>1/31/23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9B84A-ABC7-4C58-AAB8-15C68F3F3A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C8532-4BD3-4085-B668-3A2F1016188F}" type="datetime1">
              <a:rPr lang="en-US"/>
              <a:pPr>
                <a:defRPr/>
              </a:pPr>
              <a:t>1/31/23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7B5DE-DBF5-436D-8960-5100850D48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9AEBB-2B5B-4BC6-BCC7-66C1E7302E7B}" type="datetime1">
              <a:rPr lang="en-US"/>
              <a:pPr>
                <a:defRPr/>
              </a:pPr>
              <a:t>1/31/23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EB6FE-514D-42B3-875D-A0F9B0942F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47370-F383-409F-8AAD-A949823C06AC}" type="datetime1">
              <a:rPr lang="en-US"/>
              <a:pPr>
                <a:defRPr/>
              </a:pPr>
              <a:t>1/31/23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79AAB-7AB9-4089-8E84-F363DDD5C1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46A8A-C30D-4FE8-9267-0C82D5F59177}" type="datetime1">
              <a:rPr lang="en-US"/>
              <a:pPr>
                <a:defRPr/>
              </a:pPr>
              <a:t>1/31/23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1B3FA-142D-451F-8EB6-BF7574B39C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0E36A-88C3-4B96-8179-B15C805528A5}" type="datetime1">
              <a:rPr lang="en-US"/>
              <a:pPr>
                <a:defRPr/>
              </a:pPr>
              <a:t>1/31/23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109D8-0BDA-4FAD-A0DA-132D4D9315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74153-57A5-44E2-A73B-3A481A998CF4}" type="datetime1">
              <a:rPr lang="en-US"/>
              <a:pPr>
                <a:defRPr/>
              </a:pPr>
              <a:t>1/31/23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A5BA6-5B60-4A75-995C-18DFF69451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77759-CD10-441A-9355-CD251DB236B5}" type="datetime1">
              <a:rPr lang="en-US"/>
              <a:pPr>
                <a:defRPr/>
              </a:pPr>
              <a:t>1/31/23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74A8E-3A51-4DF1-ACFC-E3FA9CE116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9D3FE-AA19-436C-847C-8CC1D6F137A8}" type="datetime1">
              <a:rPr lang="en-US"/>
              <a:pPr>
                <a:defRPr/>
              </a:pPr>
              <a:t>1/31/23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2B309-1792-4D83-93AE-0DDAFCEAD9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01149-A980-4AC9-8DCB-A12F0F780A9B}" type="datetime1">
              <a:rPr lang="en-US"/>
              <a:pPr>
                <a:defRPr/>
              </a:pPr>
              <a:t>1/31/23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8B492-BB19-4033-A20F-8AE7F5ED40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4FF48-3CEE-4623-98AA-40C801540018}" type="datetime1">
              <a:rPr lang="en-US"/>
              <a:pPr>
                <a:defRPr/>
              </a:pPr>
              <a:t>1/31/23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20531-47D1-4A90-866E-F8CAE650B6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3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EBD5A2F-982C-4B37-8468-922AE6012F73}" type="datetime1">
              <a:rPr lang="en-US"/>
              <a:pPr>
                <a:defRPr/>
              </a:pPr>
              <a:t>1/31/23</a:t>
            </a:fld>
            <a:endParaRPr lang="en-US" dirty="0"/>
          </a:p>
        </p:txBody>
      </p:sp>
      <p:sp>
        <p:nvSpPr>
          <p:cNvPr id="3532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32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692E692A-450D-47A3-9516-443C1DA0C4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066800"/>
          </a:xfrm>
        </p:spPr>
        <p:txBody>
          <a:bodyPr/>
          <a:lstStyle/>
          <a:p>
            <a:r>
              <a:rPr lang="en-US" sz="2600" b="1" dirty="0">
                <a:latin typeface="Arial"/>
                <a:cs typeface="Arial"/>
              </a:rPr>
              <a:t>Data Tidying</a:t>
            </a:r>
          </a:p>
        </p:txBody>
      </p:sp>
    </p:spTree>
    <p:extLst>
      <p:ext uri="{BB962C8B-B14F-4D97-AF65-F5344CB8AC3E}">
        <p14:creationId xmlns:p14="http://schemas.microsoft.com/office/powerpoint/2010/main" val="408631406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16B618E-7DDC-A24D-AE91-B6093AEE7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"/>
            <a:ext cx="8055033" cy="571500"/>
          </a:xfrm>
          <a:prstGeom prst="rect">
            <a:avLst/>
          </a:prstGeom>
          <a:solidFill>
            <a:srgbClr val="E4DEFF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2700" b="1" kern="0" dirty="0">
                <a:cs typeface="ＭＳ Ｐゴシック" charset="-128"/>
              </a:rPr>
              <a:t>Tidy data: table4a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BCF77E-0C26-30E0-CBEC-068625285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19" y="914400"/>
            <a:ext cx="8457481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8840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16B618E-7DDC-A24D-AE91-B6093AEE7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"/>
            <a:ext cx="8055033" cy="571500"/>
          </a:xfrm>
          <a:prstGeom prst="rect">
            <a:avLst/>
          </a:prstGeom>
          <a:solidFill>
            <a:srgbClr val="E4DEFF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2700" b="1" kern="0" dirty="0">
                <a:cs typeface="ＭＳ Ｐゴシック" charset="-128"/>
              </a:rPr>
              <a:t>Tidy data: table4b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32D17B-FB7E-026D-A73B-C0DC53422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66800"/>
            <a:ext cx="8359833" cy="389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0116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D50E280-DF9B-B4AC-11B7-8B017EB14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483" y="190500"/>
            <a:ext cx="8055033" cy="571500"/>
          </a:xfrm>
          <a:prstGeom prst="rect">
            <a:avLst/>
          </a:prstGeom>
          <a:solidFill>
            <a:srgbClr val="E4DEFF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2700" b="1" kern="0" dirty="0">
                <a:cs typeface="ＭＳ Ｐゴシック" charset="-128"/>
              </a:rPr>
              <a:t>Tidy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6A810-9E8B-F97B-9BD1-6651E0922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39" y="3505200"/>
            <a:ext cx="8358077" cy="2438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7AB888-F7AE-FF22-7A54-6C9055164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83" y="914400"/>
            <a:ext cx="7645217" cy="229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195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16B618E-7DDC-A24D-AE91-B6093AEE7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"/>
            <a:ext cx="8055033" cy="571500"/>
          </a:xfrm>
          <a:prstGeom prst="rect">
            <a:avLst/>
          </a:prstGeom>
          <a:solidFill>
            <a:srgbClr val="E4DEFF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2700" b="1" kern="0" dirty="0" err="1">
                <a:cs typeface="ＭＳ Ｐゴシック" charset="-128"/>
              </a:rPr>
              <a:t>variable.names</a:t>
            </a:r>
            <a:r>
              <a:rPr lang="en-US" sz="2700" b="1" kern="0" dirty="0">
                <a:cs typeface="ＭＳ Ｐゴシック" charset="-128"/>
              </a:rPr>
              <a:t>(table1)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A828C-0734-A68A-76D4-625FB20D8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736600"/>
            <a:ext cx="7302500" cy="7112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E69974-B738-3576-9B0B-E084D650F445}"/>
              </a:ext>
            </a:extLst>
          </p:cNvPr>
          <p:cNvCxnSpPr>
            <a:cxnSpLocks/>
          </p:cNvCxnSpPr>
          <p:nvPr/>
        </p:nvCxnSpPr>
        <p:spPr bwMode="auto">
          <a:xfrm>
            <a:off x="2438400" y="1371600"/>
            <a:ext cx="0" cy="382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0432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17245DC-2335-E26B-8455-2A976F0964A4}"/>
              </a:ext>
            </a:extLst>
          </p:cNvPr>
          <p:cNvSpPr txBox="1"/>
          <p:nvPr/>
        </p:nvSpPr>
        <p:spPr>
          <a:xfrm>
            <a:off x="381253" y="3733800"/>
            <a:ext cx="761747" cy="307777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column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69B992-2290-A331-0036-13FDFF54A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752600"/>
            <a:ext cx="6629400" cy="4038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803B56-EEA1-5B09-4C08-68FB104C492F}"/>
              </a:ext>
            </a:extLst>
          </p:cNvPr>
          <p:cNvSpPr/>
          <p:nvPr/>
        </p:nvSpPr>
        <p:spPr bwMode="auto">
          <a:xfrm rot="16200000">
            <a:off x="838206" y="3200396"/>
            <a:ext cx="3276600" cy="1600208"/>
          </a:xfrm>
          <a:prstGeom prst="rect">
            <a:avLst/>
          </a:prstGeom>
          <a:noFill/>
          <a:ln w="31750" cap="flat" cmpd="sng" algn="ctr">
            <a:solidFill>
              <a:srgbClr val="0432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B66C63-AF20-8067-FDD5-33FCEBBC9F72}"/>
              </a:ext>
            </a:extLst>
          </p:cNvPr>
          <p:cNvCxnSpPr>
            <a:cxnSpLocks/>
            <a:stCxn id="14" idx="3"/>
          </p:cNvCxnSpPr>
          <p:nvPr/>
        </p:nvCxnSpPr>
        <p:spPr bwMode="auto">
          <a:xfrm>
            <a:off x="1143000" y="3887689"/>
            <a:ext cx="53340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0432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705730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16B618E-7DDC-A24D-AE91-B6093AEE7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"/>
            <a:ext cx="8055033" cy="571500"/>
          </a:xfrm>
          <a:prstGeom prst="rect">
            <a:avLst/>
          </a:prstGeom>
          <a:solidFill>
            <a:srgbClr val="E4DEFF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2700" b="1" kern="0" dirty="0" err="1">
                <a:cs typeface="ＭＳ Ｐゴシック" charset="-128"/>
              </a:rPr>
              <a:t>row.names</a:t>
            </a:r>
            <a:r>
              <a:rPr lang="en-US" sz="2700" b="1" kern="0" dirty="0">
                <a:cs typeface="ＭＳ Ｐゴシック" charset="-128"/>
              </a:rPr>
              <a:t>(table1)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7245DC-2335-E26B-8455-2A976F0964A4}"/>
              </a:ext>
            </a:extLst>
          </p:cNvPr>
          <p:cNvSpPr txBox="1"/>
          <p:nvPr/>
        </p:nvSpPr>
        <p:spPr>
          <a:xfrm>
            <a:off x="3810000" y="1981200"/>
            <a:ext cx="1428596" cy="369332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Observation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EE2816-FFF6-5DC8-48A2-4C57DAE8E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0" y="838200"/>
            <a:ext cx="3746500" cy="673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DE4BAA7-2CE9-3F44-6430-7EE269868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83" y="2705101"/>
            <a:ext cx="7793990" cy="3886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7DA450C-6CB1-3C8F-1378-529BE8D49A21}"/>
              </a:ext>
            </a:extLst>
          </p:cNvPr>
          <p:cNvSpPr/>
          <p:nvPr/>
        </p:nvSpPr>
        <p:spPr bwMode="auto">
          <a:xfrm>
            <a:off x="1905001" y="3352800"/>
            <a:ext cx="6683432" cy="381000"/>
          </a:xfrm>
          <a:prstGeom prst="rect">
            <a:avLst/>
          </a:prstGeom>
          <a:noFill/>
          <a:ln w="31750" cap="flat" cmpd="sng" algn="ctr">
            <a:solidFill>
              <a:srgbClr val="0432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5377C9-ED15-9ED5-B009-0EDA8B044AAC}"/>
              </a:ext>
            </a:extLst>
          </p:cNvPr>
          <p:cNvCxnSpPr>
            <a:cxnSpLocks/>
          </p:cNvCxnSpPr>
          <p:nvPr/>
        </p:nvCxnSpPr>
        <p:spPr bwMode="auto">
          <a:xfrm>
            <a:off x="4495800" y="2431707"/>
            <a:ext cx="0" cy="84489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0432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57EC64-E4CB-2EC6-5536-1E690FAB111C}"/>
              </a:ext>
            </a:extLst>
          </p:cNvPr>
          <p:cNvCxnSpPr>
            <a:cxnSpLocks/>
          </p:cNvCxnSpPr>
          <p:nvPr/>
        </p:nvCxnSpPr>
        <p:spPr bwMode="auto">
          <a:xfrm>
            <a:off x="762000" y="3549994"/>
            <a:ext cx="60960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0432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87F411-772B-C4CE-EA27-AB1B9BC84F34}"/>
              </a:ext>
            </a:extLst>
          </p:cNvPr>
          <p:cNvSpPr txBox="1"/>
          <p:nvPr/>
        </p:nvSpPr>
        <p:spPr>
          <a:xfrm>
            <a:off x="218261" y="3352800"/>
            <a:ext cx="543739" cy="307777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Row</a:t>
            </a:r>
          </a:p>
        </p:txBody>
      </p:sp>
    </p:spTree>
    <p:extLst>
      <p:ext uri="{BB962C8B-B14F-4D97-AF65-F5344CB8AC3E}">
        <p14:creationId xmlns:p14="http://schemas.microsoft.com/office/powerpoint/2010/main" val="48855143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16B618E-7DDC-A24D-AE91-B6093AEE7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"/>
            <a:ext cx="8055033" cy="571500"/>
          </a:xfrm>
          <a:prstGeom prst="rect">
            <a:avLst/>
          </a:prstGeom>
          <a:solidFill>
            <a:srgbClr val="E4DEFF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2700" b="1" kern="0" dirty="0" err="1">
                <a:cs typeface="ＭＳ Ｐゴシック" charset="-128"/>
              </a:rPr>
              <a:t>row.names</a:t>
            </a:r>
            <a:r>
              <a:rPr lang="en-US" sz="2700" b="1" kern="0" dirty="0">
                <a:cs typeface="ＭＳ Ｐゴシック" charset="-128"/>
              </a:rPr>
              <a:t>(table1)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7245DC-2335-E26B-8455-2A976F0964A4}"/>
              </a:ext>
            </a:extLst>
          </p:cNvPr>
          <p:cNvSpPr txBox="1"/>
          <p:nvPr/>
        </p:nvSpPr>
        <p:spPr>
          <a:xfrm>
            <a:off x="3810000" y="1981200"/>
            <a:ext cx="1428596" cy="369332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Observation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EE2816-FFF6-5DC8-48A2-4C57DAE8E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0" y="838200"/>
            <a:ext cx="3746500" cy="673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DE4BAA7-2CE9-3F44-6430-7EE269868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83" y="2705101"/>
            <a:ext cx="7793990" cy="3886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7DA450C-6CB1-3C8F-1378-529BE8D49A21}"/>
              </a:ext>
            </a:extLst>
          </p:cNvPr>
          <p:cNvSpPr/>
          <p:nvPr/>
        </p:nvSpPr>
        <p:spPr bwMode="auto">
          <a:xfrm>
            <a:off x="1905001" y="3352800"/>
            <a:ext cx="6683432" cy="381000"/>
          </a:xfrm>
          <a:prstGeom prst="rect">
            <a:avLst/>
          </a:prstGeom>
          <a:noFill/>
          <a:ln w="31750" cap="flat" cmpd="sng" algn="ctr">
            <a:solidFill>
              <a:srgbClr val="0432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5377C9-ED15-9ED5-B009-0EDA8B044AAC}"/>
              </a:ext>
            </a:extLst>
          </p:cNvPr>
          <p:cNvCxnSpPr>
            <a:cxnSpLocks/>
          </p:cNvCxnSpPr>
          <p:nvPr/>
        </p:nvCxnSpPr>
        <p:spPr bwMode="auto">
          <a:xfrm>
            <a:off x="4495800" y="2431707"/>
            <a:ext cx="0" cy="84489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0432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57EC64-E4CB-2EC6-5536-1E690FAB111C}"/>
              </a:ext>
            </a:extLst>
          </p:cNvPr>
          <p:cNvCxnSpPr>
            <a:cxnSpLocks/>
          </p:cNvCxnSpPr>
          <p:nvPr/>
        </p:nvCxnSpPr>
        <p:spPr bwMode="auto">
          <a:xfrm>
            <a:off x="762000" y="3549994"/>
            <a:ext cx="60960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0432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87F411-772B-C4CE-EA27-AB1B9BC84F34}"/>
              </a:ext>
            </a:extLst>
          </p:cNvPr>
          <p:cNvSpPr txBox="1"/>
          <p:nvPr/>
        </p:nvSpPr>
        <p:spPr>
          <a:xfrm>
            <a:off x="218261" y="3352800"/>
            <a:ext cx="543739" cy="307777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Row</a:t>
            </a:r>
          </a:p>
        </p:txBody>
      </p:sp>
    </p:spTree>
    <p:extLst>
      <p:ext uri="{BB962C8B-B14F-4D97-AF65-F5344CB8AC3E}">
        <p14:creationId xmlns:p14="http://schemas.microsoft.com/office/powerpoint/2010/main" val="53870370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E66CF-B6F6-303E-672C-A60E77C00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38200"/>
            <a:ext cx="8374249" cy="5486400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atasets are </a:t>
            </a:r>
            <a:r>
              <a:rPr lang="en-US" sz="20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frames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made up of </a:t>
            </a:r>
            <a:r>
              <a:rPr lang="en-US" sz="20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rows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US" sz="20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columns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sz="20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olumns: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are almost always labeled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Rows:</a:t>
            </a:r>
            <a:r>
              <a:rPr lang="en-US" sz="20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sometimes labeled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5C634FC-CE7C-1756-664C-B39E27689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367" y="266700"/>
            <a:ext cx="8055033" cy="571500"/>
          </a:xfrm>
          <a:prstGeom prst="rect">
            <a:avLst/>
          </a:prstGeom>
          <a:solidFill>
            <a:srgbClr val="E4DEFF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b="1" kern="0" dirty="0">
                <a:cs typeface="ＭＳ Ｐゴシック" charset="-128"/>
              </a:rPr>
              <a:t>Datasets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FF0D84-FB09-E498-2D91-C83D41796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67" y="2743200"/>
            <a:ext cx="7752933" cy="402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5119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E66CF-B6F6-303E-672C-A60E77C00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52500"/>
            <a:ext cx="8374249" cy="5753100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Semantic data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data that has been </a:t>
            </a:r>
            <a:r>
              <a:rPr lang="en-US" sz="1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structured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add </a:t>
            </a:r>
            <a:r>
              <a:rPr lang="en-US" sz="1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meaning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the data </a:t>
            </a:r>
            <a:endParaRPr lang="en-US" sz="1800" dirty="0">
              <a:solidFill>
                <a:srgbClr val="C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dataset</a:t>
            </a:r>
            <a:r>
              <a:rPr lang="en-US" sz="1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collection of </a:t>
            </a:r>
            <a:r>
              <a:rPr lang="en-US" sz="1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values (quantitative or qualitative)</a:t>
            </a:r>
            <a:endParaRPr lang="en-US" sz="1800" dirty="0">
              <a:solidFill>
                <a:srgbClr val="C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Every </a:t>
            </a:r>
            <a:r>
              <a:rPr lang="en-US" sz="1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belongs to a </a:t>
            </a:r>
            <a:r>
              <a:rPr lang="en-US" sz="1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variable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an </a:t>
            </a:r>
            <a:r>
              <a:rPr lang="en-US" sz="1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observation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C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Variable: </a:t>
            </a: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variable contains all 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values</a:t>
            </a: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that measure the 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same underlying attribute </a:t>
            </a: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(like height, temperature, duration) 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across units</a:t>
            </a: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C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en-US" sz="1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bservation: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 observation contains all </a:t>
            </a:r>
            <a:r>
              <a:rPr lang="en-US" sz="1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values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measured on the </a:t>
            </a:r>
            <a:r>
              <a:rPr lang="en-US" sz="1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same unit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(like a person, or a day, or a race) </a:t>
            </a:r>
            <a:r>
              <a:rPr lang="en-US" sz="1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across attributes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5C634FC-CE7C-1756-664C-B39E27689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367" y="266700"/>
            <a:ext cx="8055033" cy="571500"/>
          </a:xfrm>
          <a:prstGeom prst="rect">
            <a:avLst/>
          </a:prstGeom>
          <a:solidFill>
            <a:srgbClr val="E4DEFF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b="1" kern="0" dirty="0">
                <a:cs typeface="ＭＳ Ｐゴシック" charset="-128"/>
              </a:rPr>
              <a:t>Semantics data</a:t>
            </a:r>
          </a:p>
        </p:txBody>
      </p:sp>
    </p:spTree>
    <p:extLst>
      <p:ext uri="{BB962C8B-B14F-4D97-AF65-F5344CB8AC3E}">
        <p14:creationId xmlns:p14="http://schemas.microsoft.com/office/powerpoint/2010/main" val="197780734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5C634FC-CE7C-1756-664C-B39E27689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367" y="266700"/>
            <a:ext cx="8055033" cy="571500"/>
          </a:xfrm>
          <a:prstGeom prst="rect">
            <a:avLst/>
          </a:prstGeom>
          <a:solidFill>
            <a:srgbClr val="E4DEFF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b="1" kern="0" dirty="0">
                <a:cs typeface="ＭＳ Ｐゴシック" charset="-128"/>
              </a:rPr>
              <a:t>Variables and observations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71DE37-DDEE-4DC1-13AE-08F393E1A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34" y="914400"/>
            <a:ext cx="852616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693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5C634FC-CE7C-1756-664C-B39E27689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367" y="266700"/>
            <a:ext cx="8055033" cy="571500"/>
          </a:xfrm>
          <a:prstGeom prst="rect">
            <a:avLst/>
          </a:prstGeom>
          <a:solidFill>
            <a:srgbClr val="E4DEFF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b="1" kern="0" dirty="0">
                <a:cs typeface="ＭＳ Ｐゴシック" charset="-128"/>
              </a:rPr>
              <a:t>Variables and observations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887B33-E84A-7C71-0EFA-F09A117E5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715000"/>
            <a:ext cx="8374249" cy="990600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dataset: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 </a:t>
            </a:r>
            <a:r>
              <a:rPr lang="en-US" sz="20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36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values, </a:t>
            </a:r>
            <a:r>
              <a:rPr lang="en-US" sz="20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observations, and </a:t>
            </a:r>
            <a:r>
              <a:rPr lang="en-US" sz="20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variables.</a:t>
            </a:r>
            <a:endParaRPr lang="en-US" sz="20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F9493F-DEB5-DA04-479E-B5310D15C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083" y="1034143"/>
            <a:ext cx="6705600" cy="478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620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16B618E-7DDC-A24D-AE91-B6093AEE7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"/>
            <a:ext cx="8055033" cy="571500"/>
          </a:xfrm>
          <a:prstGeom prst="rect">
            <a:avLst/>
          </a:prstGeom>
          <a:solidFill>
            <a:srgbClr val="E4DEFF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2700" b="1" kern="0">
                <a:cs typeface="ＭＳ Ｐゴシック" charset="-128"/>
              </a:rPr>
              <a:t>Tidy data: table1</a:t>
            </a:r>
            <a:endParaRPr lang="en-US" sz="2700" b="1" kern="0" dirty="0">
              <a:cs typeface="ＭＳ Ｐゴシック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59CE4-4F09-8D18-D944-15AF084B4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779399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6503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16B618E-7DDC-A24D-AE91-B6093AEE7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"/>
            <a:ext cx="8055033" cy="571500"/>
          </a:xfrm>
          <a:prstGeom prst="rect">
            <a:avLst/>
          </a:prstGeom>
          <a:solidFill>
            <a:srgbClr val="E4DEFF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2700" b="1" kern="0" dirty="0">
                <a:cs typeface="ＭＳ Ｐゴシック" charset="-128"/>
              </a:rPr>
              <a:t>Tidy data: table2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24ED83-1F5D-48A5-6E73-D91C0876D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50" y="851347"/>
            <a:ext cx="5899150" cy="577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933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16B618E-7DDC-A24D-AE91-B6093AEE7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"/>
            <a:ext cx="8055033" cy="571500"/>
          </a:xfrm>
          <a:prstGeom prst="rect">
            <a:avLst/>
          </a:prstGeom>
          <a:solidFill>
            <a:srgbClr val="E4DEFF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2700" b="1" kern="0" dirty="0">
                <a:cs typeface="ＭＳ Ｐゴシック" charset="-128"/>
              </a:rPr>
              <a:t>Tidy data: table3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F42F1C-9C5F-D277-EEE1-88DFA43D1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41" y="983566"/>
            <a:ext cx="7241059" cy="412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5815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16B618E-7DDC-A24D-AE91-B6093AEE7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"/>
            <a:ext cx="8055033" cy="571500"/>
          </a:xfrm>
          <a:prstGeom prst="rect">
            <a:avLst/>
          </a:prstGeom>
          <a:solidFill>
            <a:srgbClr val="E4DEFF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2700" b="1" kern="0" dirty="0">
                <a:cs typeface="ＭＳ Ｐゴシック" charset="-128"/>
              </a:rPr>
              <a:t>Tidy data: table3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F42F1C-9C5F-D277-EEE1-88DFA43D1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41" y="983566"/>
            <a:ext cx="7241059" cy="412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9239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40022</TotalTime>
  <Words>184</Words>
  <Application>Microsoft Macintosh PowerPoint</Application>
  <PresentationFormat>On-screen Show (4:3)</PresentationFormat>
  <Paragraphs>38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Times New Roman</vt:lpstr>
      <vt:lpstr>Default Design</vt:lpstr>
      <vt:lpstr>Data Tidying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Gladys</dc:creator>
  <cp:lastModifiedBy>Opiyo, Stephen</cp:lastModifiedBy>
  <cp:revision>3316</cp:revision>
  <cp:lastPrinted>2012-05-25T20:32:10Z</cp:lastPrinted>
  <dcterms:created xsi:type="dcterms:W3CDTF">1601-01-01T00:00:00Z</dcterms:created>
  <dcterms:modified xsi:type="dcterms:W3CDTF">2023-02-01T04:47:38Z</dcterms:modified>
</cp:coreProperties>
</file>