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uz-Latn-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B:\Documents\github\bioinformatics\autodock4\data\task\a-glyukoza\result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B:\Documents\github\bioinformatics\autodock4\data\task\creatine-kinase\result\creatine-kina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l-GR"/>
              <a:t>Α</a:t>
            </a:r>
            <a:r>
              <a:rPr lang="en-US"/>
              <a:t>-amylase, kcal/mol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uz-Latn-U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General!$B$3</c:f>
              <c:strCache>
                <c:ptCount val="1"/>
                <c:pt idx="0">
                  <c:v>Rutin (10)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General!$C$2:$I$2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General!$C$3:$I$3</c:f>
              <c:numCache>
                <c:formatCode>General</c:formatCode>
                <c:ptCount val="7"/>
                <c:pt idx="0">
                  <c:v>-8.56</c:v>
                </c:pt>
                <c:pt idx="1">
                  <c:v>-7.89</c:v>
                </c:pt>
                <c:pt idx="2">
                  <c:v>-0.68</c:v>
                </c:pt>
                <c:pt idx="3">
                  <c:v>-6.25</c:v>
                </c:pt>
                <c:pt idx="4">
                  <c:v>4.7699999999999996</c:v>
                </c:pt>
                <c:pt idx="5">
                  <c:v>-6.25</c:v>
                </c:pt>
                <c:pt idx="6">
                  <c:v>-3.79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E-4BAD-A13D-A9F246986AE5}"/>
            </c:ext>
          </c:extLst>
        </c:ser>
        <c:ser>
          <c:idx val="1"/>
          <c:order val="1"/>
          <c:tx>
            <c:strRef>
              <c:f>General!$B$4</c:f>
              <c:strCache>
                <c:ptCount val="1"/>
                <c:pt idx="0">
                  <c:v>Quercetin (5)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General!$C$2:$I$2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General!$C$4:$I$4</c:f>
              <c:numCache>
                <c:formatCode>General</c:formatCode>
                <c:ptCount val="7"/>
                <c:pt idx="0">
                  <c:v>-8.0399999999999991</c:v>
                </c:pt>
                <c:pt idx="1">
                  <c:v>-7.43</c:v>
                </c:pt>
                <c:pt idx="2">
                  <c:v>-0.61</c:v>
                </c:pt>
                <c:pt idx="3">
                  <c:v>-2.58</c:v>
                </c:pt>
                <c:pt idx="4">
                  <c:v>1.79</c:v>
                </c:pt>
                <c:pt idx="5">
                  <c:v>-2.58</c:v>
                </c:pt>
                <c:pt idx="6">
                  <c:v>-6.25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BE-4BAD-A13D-A9F246986AE5}"/>
            </c:ext>
          </c:extLst>
        </c:ser>
        <c:ser>
          <c:idx val="2"/>
          <c:order val="2"/>
          <c:tx>
            <c:strRef>
              <c:f>General!$B$5</c:f>
              <c:strCache>
                <c:ptCount val="1"/>
                <c:pt idx="0">
                  <c:v>Cynoroside (4)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General!$C$2:$I$2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General!$C$5:$I$5</c:f>
              <c:numCache>
                <c:formatCode>General</c:formatCode>
                <c:ptCount val="7"/>
                <c:pt idx="0">
                  <c:v>-8.6999999999999993</c:v>
                </c:pt>
                <c:pt idx="1">
                  <c:v>-8.4</c:v>
                </c:pt>
                <c:pt idx="2">
                  <c:v>-0.3</c:v>
                </c:pt>
                <c:pt idx="3">
                  <c:v>-4.45</c:v>
                </c:pt>
                <c:pt idx="4">
                  <c:v>3.28</c:v>
                </c:pt>
                <c:pt idx="5">
                  <c:v>-4.45</c:v>
                </c:pt>
                <c:pt idx="6">
                  <c:v>-5.42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BE-4BAD-A13D-A9F246986AE5}"/>
            </c:ext>
          </c:extLst>
        </c:ser>
        <c:ser>
          <c:idx val="3"/>
          <c:order val="3"/>
          <c:tx>
            <c:strRef>
              <c:f>General!$B$6</c:f>
              <c:strCache>
                <c:ptCount val="1"/>
                <c:pt idx="0">
                  <c:v>Firul-acid (1)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General!$C$2:$I$2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General!$C$6:$I$6</c:f>
              <c:numCache>
                <c:formatCode>General</c:formatCode>
                <c:ptCount val="7"/>
                <c:pt idx="0">
                  <c:v>-7.96</c:v>
                </c:pt>
                <c:pt idx="1">
                  <c:v>-7.07</c:v>
                </c:pt>
                <c:pt idx="2">
                  <c:v>-0.89</c:v>
                </c:pt>
                <c:pt idx="3">
                  <c:v>-0.4</c:v>
                </c:pt>
                <c:pt idx="4">
                  <c:v>1.49</c:v>
                </c:pt>
                <c:pt idx="5">
                  <c:v>-0.4</c:v>
                </c:pt>
                <c:pt idx="6">
                  <c:v>-6.47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BE-4BAD-A13D-A9F246986AE5}"/>
            </c:ext>
          </c:extLst>
        </c:ser>
        <c:ser>
          <c:idx val="4"/>
          <c:order val="4"/>
          <c:tx>
            <c:strRef>
              <c:f>General!$B$7</c:f>
              <c:strCache>
                <c:ptCount val="1"/>
                <c:pt idx="0">
                  <c:v>Rosavin (6)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General!$C$2:$I$2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General!$C$7:$I$7</c:f>
              <c:numCache>
                <c:formatCode>General</c:formatCode>
                <c:ptCount val="7"/>
                <c:pt idx="0">
                  <c:v>-9.3000000000000007</c:v>
                </c:pt>
                <c:pt idx="1">
                  <c:v>-8.7799999999999994</c:v>
                </c:pt>
                <c:pt idx="2">
                  <c:v>-0.52</c:v>
                </c:pt>
                <c:pt idx="3">
                  <c:v>-4.53</c:v>
                </c:pt>
                <c:pt idx="4">
                  <c:v>3.88</c:v>
                </c:pt>
                <c:pt idx="5">
                  <c:v>-4.53</c:v>
                </c:pt>
                <c:pt idx="6">
                  <c:v>-5.42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BE-4BAD-A13D-A9F246986AE5}"/>
            </c:ext>
          </c:extLst>
        </c:ser>
        <c:ser>
          <c:idx val="5"/>
          <c:order val="5"/>
          <c:tx>
            <c:strRef>
              <c:f>General!$B$8</c:f>
              <c:strCache>
                <c:ptCount val="1"/>
                <c:pt idx="0">
                  <c:v>Dihidroquercetin (9)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General!$C$2:$I$2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General!$C$8:$I$8</c:f>
              <c:numCache>
                <c:formatCode>General</c:formatCode>
                <c:ptCount val="7"/>
                <c:pt idx="0">
                  <c:v>-8.1300000000000008</c:v>
                </c:pt>
                <c:pt idx="1">
                  <c:v>-7.5</c:v>
                </c:pt>
                <c:pt idx="2">
                  <c:v>-0.63</c:v>
                </c:pt>
                <c:pt idx="3">
                  <c:v>-2.79</c:v>
                </c:pt>
                <c:pt idx="4">
                  <c:v>1.79</c:v>
                </c:pt>
                <c:pt idx="5">
                  <c:v>-2.79</c:v>
                </c:pt>
                <c:pt idx="6">
                  <c:v>-6.34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BE-4BAD-A13D-A9F246986AE5}"/>
            </c:ext>
          </c:extLst>
        </c:ser>
        <c:ser>
          <c:idx val="6"/>
          <c:order val="6"/>
          <c:tx>
            <c:strRef>
              <c:f>General!$B$9</c:f>
              <c:strCache>
                <c:ptCount val="1"/>
                <c:pt idx="0">
                  <c:v>Galic acid (9)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General!$C$2:$I$2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General!$C$9:$I$9</c:f>
              <c:numCache>
                <c:formatCode>General</c:formatCode>
                <c:ptCount val="7"/>
                <c:pt idx="0">
                  <c:v>-5.39</c:v>
                </c:pt>
                <c:pt idx="1">
                  <c:v>-4.6500000000000004</c:v>
                </c:pt>
                <c:pt idx="2">
                  <c:v>-0.74</c:v>
                </c:pt>
                <c:pt idx="3">
                  <c:v>-1.94</c:v>
                </c:pt>
                <c:pt idx="4">
                  <c:v>1.49</c:v>
                </c:pt>
                <c:pt idx="5">
                  <c:v>-1.94</c:v>
                </c:pt>
                <c:pt idx="6">
                  <c:v>-3.9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BE-4BAD-A13D-A9F246986AE5}"/>
            </c:ext>
          </c:extLst>
        </c:ser>
        <c:ser>
          <c:idx val="7"/>
          <c:order val="7"/>
          <c:tx>
            <c:strRef>
              <c:f>General!$B$10</c:f>
              <c:strCache>
                <c:ptCount val="1"/>
                <c:pt idx="0">
                  <c:v>Salidrodside (7)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General!$C$2:$I$2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General!$C$10:$I$10</c:f>
              <c:numCache>
                <c:formatCode>General</c:formatCode>
                <c:ptCount val="7"/>
                <c:pt idx="0">
                  <c:v>-9.23</c:v>
                </c:pt>
                <c:pt idx="1">
                  <c:v>-8.5299999999999994</c:v>
                </c:pt>
                <c:pt idx="2">
                  <c:v>-0.7</c:v>
                </c:pt>
                <c:pt idx="3">
                  <c:v>-2.42</c:v>
                </c:pt>
                <c:pt idx="4">
                  <c:v>2.98</c:v>
                </c:pt>
                <c:pt idx="5">
                  <c:v>-2.42</c:v>
                </c:pt>
                <c:pt idx="6">
                  <c:v>-6.25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1BE-4BAD-A13D-A9F246986AE5}"/>
            </c:ext>
          </c:extLst>
        </c:ser>
        <c:ser>
          <c:idx val="8"/>
          <c:order val="8"/>
          <c:tx>
            <c:strRef>
              <c:f>General!$B$11</c:f>
              <c:strCache>
                <c:ptCount val="1"/>
                <c:pt idx="0">
                  <c:v>Acarbose (1)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General!$C$2:$I$2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General!$C$11:$I$11</c:f>
              <c:numCache>
                <c:formatCode>General</c:formatCode>
                <c:ptCount val="7"/>
                <c:pt idx="0">
                  <c:v>-8.52</c:v>
                </c:pt>
                <c:pt idx="1">
                  <c:v>-7.5</c:v>
                </c:pt>
                <c:pt idx="2">
                  <c:v>-1.02</c:v>
                </c:pt>
                <c:pt idx="3">
                  <c:v>-9.94</c:v>
                </c:pt>
                <c:pt idx="4">
                  <c:v>6.56</c:v>
                </c:pt>
                <c:pt idx="5">
                  <c:v>-9.94</c:v>
                </c:pt>
                <c:pt idx="6">
                  <c:v>-1.96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BE-4BAD-A13D-A9F246986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173848"/>
        <c:axId val="379181064"/>
      </c:barChart>
      <c:catAx>
        <c:axId val="37917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uz-Latn-UZ"/>
          </a:p>
        </c:txPr>
        <c:crossAx val="379181064"/>
        <c:crosses val="autoZero"/>
        <c:auto val="1"/>
        <c:lblAlgn val="ctr"/>
        <c:lblOffset val="100"/>
        <c:noMultiLvlLbl val="0"/>
      </c:catAx>
      <c:valAx>
        <c:axId val="37918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uz-Latn-UZ"/>
          </a:p>
        </c:txPr>
        <c:crossAx val="379173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uz-Latn-U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effectLst/>
          <a:latin typeface="Times New Roman" panose="02020603050405020304" pitchFamily="18" charset="0"/>
          <a:cs typeface="Times New Roman" panose="02020603050405020304" pitchFamily="18" charset="0"/>
        </a:defRPr>
      </a:pPr>
      <a:endParaRPr lang="uz-Latn-U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Creatine kinase, kcal/mol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uz-Latn-U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General!$B$2</c:f>
              <c:strCache>
                <c:ptCount val="1"/>
                <c:pt idx="0">
                  <c:v>Rutin (1)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General!$C$1:$I$1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General!$C$2:$I$2</c:f>
              <c:numCache>
                <c:formatCode>General</c:formatCode>
                <c:ptCount val="7"/>
                <c:pt idx="0">
                  <c:v>-7.68</c:v>
                </c:pt>
                <c:pt idx="1">
                  <c:v>-5.91</c:v>
                </c:pt>
                <c:pt idx="2">
                  <c:v>-1.77</c:v>
                </c:pt>
                <c:pt idx="3">
                  <c:v>-7.03</c:v>
                </c:pt>
                <c:pt idx="4">
                  <c:v>4.7699999999999996</c:v>
                </c:pt>
                <c:pt idx="5">
                  <c:v>-7.03</c:v>
                </c:pt>
                <c:pt idx="6">
                  <c:v>-2.9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B-474F-97CC-FEC73B5DE60B}"/>
            </c:ext>
          </c:extLst>
        </c:ser>
        <c:ser>
          <c:idx val="1"/>
          <c:order val="1"/>
          <c:tx>
            <c:strRef>
              <c:f>General!$B$3</c:f>
              <c:strCache>
                <c:ptCount val="1"/>
                <c:pt idx="0">
                  <c:v>Quercetin (10)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General!$C$1:$I$1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General!$C$3:$I$3</c:f>
              <c:numCache>
                <c:formatCode>General</c:formatCode>
                <c:ptCount val="7"/>
                <c:pt idx="0">
                  <c:v>-6.05</c:v>
                </c:pt>
                <c:pt idx="1">
                  <c:v>-5.67</c:v>
                </c:pt>
                <c:pt idx="2">
                  <c:v>-0.38</c:v>
                </c:pt>
                <c:pt idx="3">
                  <c:v>-2.66</c:v>
                </c:pt>
                <c:pt idx="4">
                  <c:v>1.79</c:v>
                </c:pt>
                <c:pt idx="5">
                  <c:v>-2.66</c:v>
                </c:pt>
                <c:pt idx="6">
                  <c:v>-4.26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8B-474F-97CC-FEC73B5DE60B}"/>
            </c:ext>
          </c:extLst>
        </c:ser>
        <c:ser>
          <c:idx val="2"/>
          <c:order val="2"/>
          <c:tx>
            <c:strRef>
              <c:f>General!$B$4</c:f>
              <c:strCache>
                <c:ptCount val="1"/>
                <c:pt idx="0">
                  <c:v>Cynoroside (7)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General!$C$1:$I$1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General!$C$4:$I$4</c:f>
              <c:numCache>
                <c:formatCode>General</c:formatCode>
                <c:ptCount val="7"/>
                <c:pt idx="0">
                  <c:v>-7.97</c:v>
                </c:pt>
                <c:pt idx="1">
                  <c:v>-6.55</c:v>
                </c:pt>
                <c:pt idx="2">
                  <c:v>-1.42</c:v>
                </c:pt>
                <c:pt idx="3">
                  <c:v>-3.81</c:v>
                </c:pt>
                <c:pt idx="4">
                  <c:v>3.28</c:v>
                </c:pt>
                <c:pt idx="5">
                  <c:v>-3.81</c:v>
                </c:pt>
                <c:pt idx="6">
                  <c:v>-4.6900000000000004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8B-474F-97CC-FEC73B5DE60B}"/>
            </c:ext>
          </c:extLst>
        </c:ser>
        <c:ser>
          <c:idx val="3"/>
          <c:order val="3"/>
          <c:tx>
            <c:strRef>
              <c:f>General!$B$5</c:f>
              <c:strCache>
                <c:ptCount val="1"/>
                <c:pt idx="0">
                  <c:v>Firul-acid (6)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General!$C$1:$I$1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General!$C$5:$I$5</c:f>
              <c:numCache>
                <c:formatCode>General</c:formatCode>
                <c:ptCount val="7"/>
                <c:pt idx="0">
                  <c:v>-5.92</c:v>
                </c:pt>
                <c:pt idx="1">
                  <c:v>-5.61</c:v>
                </c:pt>
                <c:pt idx="2">
                  <c:v>-0.31</c:v>
                </c:pt>
                <c:pt idx="3">
                  <c:v>-0.98</c:v>
                </c:pt>
                <c:pt idx="4">
                  <c:v>1.49</c:v>
                </c:pt>
                <c:pt idx="5">
                  <c:v>-0.98</c:v>
                </c:pt>
                <c:pt idx="6">
                  <c:v>-4.43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8B-474F-97CC-FEC73B5DE60B}"/>
            </c:ext>
          </c:extLst>
        </c:ser>
        <c:ser>
          <c:idx val="4"/>
          <c:order val="4"/>
          <c:tx>
            <c:strRef>
              <c:f>General!$B$6</c:f>
              <c:strCache>
                <c:ptCount val="1"/>
                <c:pt idx="0">
                  <c:v>Rosavin (1)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General!$C$1:$I$1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General!$C$6:$I$6</c:f>
              <c:numCache>
                <c:formatCode>General</c:formatCode>
                <c:ptCount val="7"/>
                <c:pt idx="0">
                  <c:v>-7.93</c:v>
                </c:pt>
                <c:pt idx="1">
                  <c:v>-7.19</c:v>
                </c:pt>
                <c:pt idx="2">
                  <c:v>-0.74</c:v>
                </c:pt>
                <c:pt idx="3">
                  <c:v>-3.96</c:v>
                </c:pt>
                <c:pt idx="4">
                  <c:v>3.88</c:v>
                </c:pt>
                <c:pt idx="5">
                  <c:v>-3.96</c:v>
                </c:pt>
                <c:pt idx="6">
                  <c:v>-4.0599999999999996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8B-474F-97CC-FEC73B5DE60B}"/>
            </c:ext>
          </c:extLst>
        </c:ser>
        <c:ser>
          <c:idx val="5"/>
          <c:order val="5"/>
          <c:tx>
            <c:strRef>
              <c:f>General!$B$7</c:f>
              <c:strCache>
                <c:ptCount val="1"/>
                <c:pt idx="0">
                  <c:v>Dihidroquercetin (4)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General!$C$1:$I$1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General!$C$7:$I$7</c:f>
              <c:numCache>
                <c:formatCode>General</c:formatCode>
                <c:ptCount val="7"/>
                <c:pt idx="0">
                  <c:v>-8.92</c:v>
                </c:pt>
                <c:pt idx="1">
                  <c:v>-7.92</c:v>
                </c:pt>
                <c:pt idx="2">
                  <c:v>-1</c:v>
                </c:pt>
                <c:pt idx="3">
                  <c:v>-5.79</c:v>
                </c:pt>
                <c:pt idx="4">
                  <c:v>3.88</c:v>
                </c:pt>
                <c:pt idx="5">
                  <c:v>-5.79</c:v>
                </c:pt>
                <c:pt idx="6">
                  <c:v>-5.05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8B-474F-97CC-FEC73B5DE60B}"/>
            </c:ext>
          </c:extLst>
        </c:ser>
        <c:ser>
          <c:idx val="6"/>
          <c:order val="6"/>
          <c:tx>
            <c:strRef>
              <c:f>General!$B$8</c:f>
              <c:strCache>
                <c:ptCount val="1"/>
                <c:pt idx="0">
                  <c:v>Galic acid (6)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General!$C$1:$I$1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General!$C$8:$I$8</c:f>
              <c:numCache>
                <c:formatCode>General</c:formatCode>
                <c:ptCount val="7"/>
                <c:pt idx="0">
                  <c:v>-7.28</c:v>
                </c:pt>
                <c:pt idx="1">
                  <c:v>-6.43</c:v>
                </c:pt>
                <c:pt idx="2">
                  <c:v>-0.85</c:v>
                </c:pt>
                <c:pt idx="3">
                  <c:v>-5.46</c:v>
                </c:pt>
                <c:pt idx="4">
                  <c:v>3.88</c:v>
                </c:pt>
                <c:pt idx="5">
                  <c:v>-5.46</c:v>
                </c:pt>
                <c:pt idx="6">
                  <c:v>-3.41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8B-474F-97CC-FEC73B5DE60B}"/>
            </c:ext>
          </c:extLst>
        </c:ser>
        <c:ser>
          <c:idx val="7"/>
          <c:order val="7"/>
          <c:tx>
            <c:strRef>
              <c:f>General!$B$9</c:f>
              <c:strCache>
                <c:ptCount val="1"/>
                <c:pt idx="0">
                  <c:v>Salidrodside (1)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General!$C$1:$I$1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General!$C$9:$I$9</c:f>
              <c:numCache>
                <c:formatCode>General</c:formatCode>
                <c:ptCount val="7"/>
                <c:pt idx="0">
                  <c:v>-7.1</c:v>
                </c:pt>
                <c:pt idx="1">
                  <c:v>-7.02</c:v>
                </c:pt>
                <c:pt idx="2">
                  <c:v>-0.08</c:v>
                </c:pt>
                <c:pt idx="3">
                  <c:v>-5.95</c:v>
                </c:pt>
                <c:pt idx="4">
                  <c:v>3.88</c:v>
                </c:pt>
                <c:pt idx="5">
                  <c:v>-5.95</c:v>
                </c:pt>
                <c:pt idx="6">
                  <c:v>-3.22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38B-474F-97CC-FEC73B5DE60B}"/>
            </c:ext>
          </c:extLst>
        </c:ser>
        <c:ser>
          <c:idx val="8"/>
          <c:order val="8"/>
          <c:tx>
            <c:strRef>
              <c:f>General!$B$10</c:f>
              <c:strCache>
                <c:ptCount val="1"/>
                <c:pt idx="0">
                  <c:v>Acarbose (8)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General!$C$1:$I$1</c:f>
              <c:strCache>
                <c:ptCount val="7"/>
                <c:pt idx="0">
                  <c:v>Final Intermolecular Energy, kcal/mol</c:v>
                </c:pt>
                <c:pt idx="1">
                  <c:v>vdW + Hbond + desolv Energy, kcal/mol</c:v>
                </c:pt>
                <c:pt idx="2">
                  <c:v>Electrostatic Energy, kcal/mol</c:v>
                </c:pt>
                <c:pt idx="3">
                  <c:v>Final Total Internal Energy, kcal/mol</c:v>
                </c:pt>
                <c:pt idx="4">
                  <c:v>Torsional Free Energy, kcal/mol</c:v>
                </c:pt>
                <c:pt idx="5">
                  <c:v>Unbound System's Energy  [=(2)], kcal/mol</c:v>
                </c:pt>
                <c:pt idx="6">
                  <c:v>Estimated Free Energy of Binding, kcal/mol</c:v>
                </c:pt>
              </c:strCache>
            </c:strRef>
          </c:cat>
          <c:val>
            <c:numRef>
              <c:f>General!$C$10:$I$10</c:f>
              <c:numCache>
                <c:formatCode>General</c:formatCode>
                <c:ptCount val="7"/>
                <c:pt idx="0">
                  <c:v>-7.79</c:v>
                </c:pt>
                <c:pt idx="1">
                  <c:v>-7.34</c:v>
                </c:pt>
                <c:pt idx="2">
                  <c:v>-0.45</c:v>
                </c:pt>
                <c:pt idx="3">
                  <c:v>-4.47</c:v>
                </c:pt>
                <c:pt idx="4">
                  <c:v>3.88</c:v>
                </c:pt>
                <c:pt idx="5">
                  <c:v>-4.47</c:v>
                </c:pt>
                <c:pt idx="6">
                  <c:v>-3.91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8B-474F-97CC-FEC73B5DE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386400"/>
        <c:axId val="374381808"/>
      </c:barChart>
      <c:catAx>
        <c:axId val="37438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uz-Latn-UZ"/>
          </a:p>
        </c:txPr>
        <c:crossAx val="374381808"/>
        <c:crosses val="autoZero"/>
        <c:auto val="1"/>
        <c:lblAlgn val="ctr"/>
        <c:lblOffset val="100"/>
        <c:noMultiLvlLbl val="0"/>
      </c:catAx>
      <c:valAx>
        <c:axId val="37438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uz-Latn-UZ"/>
          </a:p>
        </c:txPr>
        <c:crossAx val="37438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uz-Latn-U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effectLst/>
          <a:latin typeface="Times New Roman" panose="02020603050405020304" pitchFamily="18" charset="0"/>
          <a:cs typeface="Times New Roman" panose="02020603050405020304" pitchFamily="18" charset="0"/>
        </a:defRPr>
      </a:pPr>
      <a:endParaRPr lang="uz-Latn-U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z-Latn-UZ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238085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Latn-UZ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221153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Latn-UZ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7742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Latn-UZ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0578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93066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Latn-UZ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Latn-UZ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29025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Latn-UZ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Latn-UZ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2133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1683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7079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Latn-UZ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217278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z-Latn-UZ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47652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z-Latn-UZ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Latn-UZ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0710-713D-481A-A9DD-C422BD6992BD}" type="datetimeFigureOut">
              <a:rPr lang="uz-Latn-UZ" smtClean="0"/>
              <a:t>19/06/2022</a:t>
            </a:fld>
            <a:endParaRPr lang="uz-Latn-U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z-Latn-U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5AD87-57CF-4D79-9D49-7116A6EB74C5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235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z-Latn-U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amilasa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kreatin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kinaza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fermentlari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markaziga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ingibitor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moddalarning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ta’siri</a:t>
            </a:r>
            <a:endParaRPr lang="uz-Latn-U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Rutin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kversetin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sinorozid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k-ta,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rosavin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digidrokversetin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k-ta,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salidrodsid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akarboza</a:t>
            </a:r>
            <a:endParaRPr lang="uz-Latn-U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7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Fermentlarning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tasvirlari</a:t>
            </a:r>
            <a:endParaRPr lang="uz-Latn-U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12" y="1692315"/>
            <a:ext cx="3467318" cy="382171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692315"/>
            <a:ext cx="4013200" cy="38184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623824" y="5509153"/>
            <a:ext cx="1681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amilaza</a:t>
            </a:r>
            <a:endParaRPr lang="uz-Latn-U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464953" y="5509153"/>
            <a:ext cx="1681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Kreatin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kinaza</a:t>
            </a:r>
            <a:endParaRPr lang="uz-Latn-U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1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Alfa-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amilaza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fermenti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markaziga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ingibitorlarning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</a:t>
            </a:r>
            <a:endParaRPr lang="uz-Latn-UZ" sz="4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12126"/>
              </p:ext>
            </p:extLst>
          </p:nvPr>
        </p:nvGraphicFramePr>
        <p:xfrm>
          <a:off x="838202" y="1690686"/>
          <a:ext cx="10515600" cy="4811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065">
                  <a:extLst>
                    <a:ext uri="{9D8B030D-6E8A-4147-A177-3AD203B41FA5}">
                      <a16:colId xmlns:a16="http://schemas.microsoft.com/office/drawing/2014/main" val="2640674582"/>
                    </a:ext>
                  </a:extLst>
                </a:gridCol>
                <a:gridCol w="1270297">
                  <a:extLst>
                    <a:ext uri="{9D8B030D-6E8A-4147-A177-3AD203B41FA5}">
                      <a16:colId xmlns:a16="http://schemas.microsoft.com/office/drawing/2014/main" val="2284662946"/>
                    </a:ext>
                  </a:extLst>
                </a:gridCol>
                <a:gridCol w="1309185">
                  <a:extLst>
                    <a:ext uri="{9D8B030D-6E8A-4147-A177-3AD203B41FA5}">
                      <a16:colId xmlns:a16="http://schemas.microsoft.com/office/drawing/2014/main" val="4071592431"/>
                    </a:ext>
                  </a:extLst>
                </a:gridCol>
                <a:gridCol w="1140676">
                  <a:extLst>
                    <a:ext uri="{9D8B030D-6E8A-4147-A177-3AD203B41FA5}">
                      <a16:colId xmlns:a16="http://schemas.microsoft.com/office/drawing/2014/main" val="2999217250"/>
                    </a:ext>
                  </a:extLst>
                </a:gridCol>
                <a:gridCol w="1257335">
                  <a:extLst>
                    <a:ext uri="{9D8B030D-6E8A-4147-A177-3AD203B41FA5}">
                      <a16:colId xmlns:a16="http://schemas.microsoft.com/office/drawing/2014/main" val="2966321122"/>
                    </a:ext>
                  </a:extLst>
                </a:gridCol>
                <a:gridCol w="1244372">
                  <a:extLst>
                    <a:ext uri="{9D8B030D-6E8A-4147-A177-3AD203B41FA5}">
                      <a16:colId xmlns:a16="http://schemas.microsoft.com/office/drawing/2014/main" val="1359842260"/>
                    </a:ext>
                  </a:extLst>
                </a:gridCol>
                <a:gridCol w="1257335">
                  <a:extLst>
                    <a:ext uri="{9D8B030D-6E8A-4147-A177-3AD203B41FA5}">
                      <a16:colId xmlns:a16="http://schemas.microsoft.com/office/drawing/2014/main" val="685443352"/>
                    </a:ext>
                  </a:extLst>
                </a:gridCol>
                <a:gridCol w="1257335">
                  <a:extLst>
                    <a:ext uri="{9D8B030D-6E8A-4147-A177-3AD203B41FA5}">
                      <a16:colId xmlns:a16="http://schemas.microsoft.com/office/drawing/2014/main" val="2272028516"/>
                    </a:ext>
                  </a:extLst>
                </a:gridCol>
              </a:tblGrid>
              <a:tr h="1738685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 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Final Intermolecular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vdW + Hbond + desolv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Electrostatic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Final Total Internal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Torsional Free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Unbound System's Energy  [=(2)], kcal/</a:t>
                      </a:r>
                      <a:r>
                        <a:rPr lang="en-US" sz="1400" b="1" u="none" strike="noStrike" dirty="0" err="1">
                          <a:effectLst/>
                        </a:rPr>
                        <a:t>mol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Estimated Free Energy of Binding, kcal/</a:t>
                      </a:r>
                      <a:r>
                        <a:rPr lang="en-US" sz="1400" b="1" u="none" strike="noStrike" dirty="0" err="1">
                          <a:effectLst/>
                        </a:rPr>
                        <a:t>mol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541318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Rutin (10)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-8.56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-7.89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-0.68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-6.25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4.77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-6.25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-3.79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6402396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Quercetin (5)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-8.04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-7.43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-0.61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-2.58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1.79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-2.58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-6.25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15779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Cynoroside (4)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-8.7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-8.4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-4.45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3.28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-4.45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-5.42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5771424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Firul-acid (1)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-7.96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-7.07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-0.89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1.49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-6.47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567273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Rosavin (6)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-9.3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-8.78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-0.52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-4.53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3.88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-4.53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-5.42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552867"/>
                  </a:ext>
                </a:extLst>
              </a:tr>
              <a:tr h="37738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Dihidroquercetin (9)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-8.13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-0.63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-2.79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1.79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-2.79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-6.34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0227891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Galic acid (9)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-5.39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-4.65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-0.74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-1.94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1.49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-1.94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-3.9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423012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Salidrodside (7)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-9.23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-8.53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-2.42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2.98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-2.42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-6.25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4869676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Acarbose (1)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-8.52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-1.02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-9.94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6.56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-9.94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 dirty="0">
                          <a:effectLst/>
                        </a:rPr>
                        <a:t>-1.96</a:t>
                      </a:r>
                      <a:endParaRPr lang="uz-Latn-UZ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1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00021"/>
              </p:ext>
            </p:extLst>
          </p:nvPr>
        </p:nvGraphicFramePr>
        <p:xfrm>
          <a:off x="812800" y="254000"/>
          <a:ext cx="10553700" cy="631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7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Kreatin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kinaza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fermenti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markaziga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ingibitorlarning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ta’siri</a:t>
            </a:r>
            <a:endParaRPr lang="uz-Latn-UZ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4811"/>
              </p:ext>
            </p:extLst>
          </p:nvPr>
        </p:nvGraphicFramePr>
        <p:xfrm>
          <a:off x="838199" y="1690688"/>
          <a:ext cx="10515602" cy="4846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445">
                  <a:extLst>
                    <a:ext uri="{9D8B030D-6E8A-4147-A177-3AD203B41FA5}">
                      <a16:colId xmlns:a16="http://schemas.microsoft.com/office/drawing/2014/main" val="1491190292"/>
                    </a:ext>
                  </a:extLst>
                </a:gridCol>
                <a:gridCol w="1368785">
                  <a:extLst>
                    <a:ext uri="{9D8B030D-6E8A-4147-A177-3AD203B41FA5}">
                      <a16:colId xmlns:a16="http://schemas.microsoft.com/office/drawing/2014/main" val="1740084237"/>
                    </a:ext>
                  </a:extLst>
                </a:gridCol>
                <a:gridCol w="1331790">
                  <a:extLst>
                    <a:ext uri="{9D8B030D-6E8A-4147-A177-3AD203B41FA5}">
                      <a16:colId xmlns:a16="http://schemas.microsoft.com/office/drawing/2014/main" val="3913382226"/>
                    </a:ext>
                  </a:extLst>
                </a:gridCol>
                <a:gridCol w="1257802">
                  <a:extLst>
                    <a:ext uri="{9D8B030D-6E8A-4147-A177-3AD203B41FA5}">
                      <a16:colId xmlns:a16="http://schemas.microsoft.com/office/drawing/2014/main" val="3786657017"/>
                    </a:ext>
                  </a:extLst>
                </a:gridCol>
                <a:gridCol w="1294797">
                  <a:extLst>
                    <a:ext uri="{9D8B030D-6E8A-4147-A177-3AD203B41FA5}">
                      <a16:colId xmlns:a16="http://schemas.microsoft.com/office/drawing/2014/main" val="1412890525"/>
                    </a:ext>
                  </a:extLst>
                </a:gridCol>
                <a:gridCol w="1405780">
                  <a:extLst>
                    <a:ext uri="{9D8B030D-6E8A-4147-A177-3AD203B41FA5}">
                      <a16:colId xmlns:a16="http://schemas.microsoft.com/office/drawing/2014/main" val="1001125411"/>
                    </a:ext>
                  </a:extLst>
                </a:gridCol>
                <a:gridCol w="1484393">
                  <a:extLst>
                    <a:ext uri="{9D8B030D-6E8A-4147-A177-3AD203B41FA5}">
                      <a16:colId xmlns:a16="http://schemas.microsoft.com/office/drawing/2014/main" val="3607580909"/>
                    </a:ext>
                  </a:extLst>
                </a:gridCol>
                <a:gridCol w="1220810">
                  <a:extLst>
                    <a:ext uri="{9D8B030D-6E8A-4147-A177-3AD203B41FA5}">
                      <a16:colId xmlns:a16="http://schemas.microsoft.com/office/drawing/2014/main" val="181327719"/>
                    </a:ext>
                  </a:extLst>
                </a:gridCol>
              </a:tblGrid>
              <a:tr h="119657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 dirty="0">
                          <a:effectLst/>
                        </a:rPr>
                        <a:t> </a:t>
                      </a:r>
                      <a:endParaRPr lang="uz-Latn-U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Final Intermolecular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vdW + Hbond + desolv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Electrostatic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Final Total Internal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Torsional Free Energy, kcal/mol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Unbound System's Energy  [=(2)], kcal/</a:t>
                      </a:r>
                      <a:r>
                        <a:rPr lang="en-US" sz="1400" b="1" u="none" strike="noStrike" dirty="0" err="1">
                          <a:effectLst/>
                        </a:rPr>
                        <a:t>mol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Estimated Free Energy of Binding, kcal/</a:t>
                      </a:r>
                      <a:r>
                        <a:rPr lang="en-US" sz="1400" b="1" u="none" strike="noStrike" dirty="0" err="1">
                          <a:effectLst/>
                        </a:rPr>
                        <a:t>mol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145943586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Rutin (1)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-7.68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-5.91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-1.77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-7.03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4.77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-7.03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-2.9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301583555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Quercetin (10)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-6.05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-5.67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-0.38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-2.66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1.79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-2.66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-4.26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636688514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Cynoroside (7)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-7.97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-6.55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-1.42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-3.81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3.28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-3.81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-4.69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22109467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Firul-acid (6)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-5.92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-5.61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-0.31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-0.98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1.49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-0.98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-4.43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102929695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Rosavin (1)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-7.93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-7.19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-0.74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-3.96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3.88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-3.96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-4.06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318929916"/>
                  </a:ext>
                </a:extLst>
              </a:tr>
              <a:tr h="59828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Dihidroquercetin (4)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-8.92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-7.92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-1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-5.79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3.88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-5.79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-5.05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31063408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Galic acid (6)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-7.28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-6.43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-0.85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-5.46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3.88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-5.46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-3.41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408154264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Salidrodside (1)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-7.1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-7.02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-0.08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-5.95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3.88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-5.95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-3.22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097459786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b="1" u="none" strike="noStrike" dirty="0">
                          <a:effectLst/>
                        </a:rPr>
                        <a:t>Acarbose (8)</a:t>
                      </a:r>
                      <a:endParaRPr lang="uz-Latn-U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-7.79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-7.34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-0.45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-4.47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3.88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>
                          <a:effectLst/>
                        </a:rPr>
                        <a:t>-4.47</a:t>
                      </a:r>
                      <a:endParaRPr lang="uz-Latn-U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400" u="none" strike="noStrike" dirty="0">
                          <a:effectLst/>
                        </a:rPr>
                        <a:t>-3.91</a:t>
                      </a:r>
                      <a:endParaRPr lang="uz-Latn-U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7473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80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802051"/>
              </p:ext>
            </p:extLst>
          </p:nvPr>
        </p:nvGraphicFramePr>
        <p:xfrm>
          <a:off x="609600" y="215900"/>
          <a:ext cx="10947400" cy="643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335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452</Words>
  <Application>Microsoft Office PowerPoint</Application>
  <PresentationFormat>Широкоэкранный</PresentationFormat>
  <Paragraphs>169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α-amilasa va kreatin kinaza fermentlari faol markaziga 9 xil ingibitor moddalarning ta’siri</vt:lpstr>
      <vt:lpstr>Fermentlarning 3D tasvirlari</vt:lpstr>
      <vt:lpstr>Alfa-amilaza fermenti faol markaziga ingibitorlarning ta’siri</vt:lpstr>
      <vt:lpstr>Презентация PowerPoint</vt:lpstr>
      <vt:lpstr>Kreatin kinaza fermenti faol markaziga ingibitorlarning ta’siri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Mirzaahmad Mirsolih</dc:creator>
  <cp:lastModifiedBy>Mirzaahmad Mirsolih</cp:lastModifiedBy>
  <cp:revision>8</cp:revision>
  <dcterms:created xsi:type="dcterms:W3CDTF">2022-06-19T10:05:24Z</dcterms:created>
  <dcterms:modified xsi:type="dcterms:W3CDTF">2022-06-19T17:54:50Z</dcterms:modified>
</cp:coreProperties>
</file>