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1CBC"/>
    <a:srgbClr val="A02B93"/>
    <a:srgbClr val="2C799E"/>
    <a:srgbClr val="46B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p:restoredTop sz="94637"/>
  </p:normalViewPr>
  <p:slideViewPr>
    <p:cSldViewPr snapToGrid="0">
      <p:cViewPr>
        <p:scale>
          <a:sx n="70" d="100"/>
          <a:sy n="70" d="100"/>
        </p:scale>
        <p:origin x="-4656" y="-14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igaostrowska/Desktop/Step2/F1_wykr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Arkusz1!$B$1</c:f>
              <c:strCache>
                <c:ptCount val="1"/>
                <c:pt idx="0">
                  <c:v>F1</c:v>
                </c:pt>
              </c:strCache>
            </c:strRef>
          </c:tx>
          <c:spPr>
            <a:solidFill>
              <a:srgbClr val="3C1CBC"/>
            </a:solidFill>
            <a:ln>
              <a:noFill/>
            </a:ln>
            <a:effectLst/>
          </c:spPr>
          <c:invertIfNegative val="0"/>
          <c:cat>
            <c:strRef>
              <c:f>Arkusz1!$A$2:$A$6</c:f>
              <c:strCache>
                <c:ptCount val="5"/>
                <c:pt idx="0">
                  <c:v>Arriba</c:v>
                </c:pt>
                <c:pt idx="1">
                  <c:v>FusionCatcher</c:v>
                </c:pt>
                <c:pt idx="2">
                  <c:v>STAR-Fusion</c:v>
                </c:pt>
                <c:pt idx="3">
                  <c:v>MetaFusion</c:v>
                </c:pt>
                <c:pt idx="4">
                  <c:v>MetaFusion+metadata</c:v>
                </c:pt>
              </c:strCache>
            </c:strRef>
          </c:cat>
          <c:val>
            <c:numRef>
              <c:f>Arkusz1!$B$2:$B$6</c:f>
              <c:numCache>
                <c:formatCode>General</c:formatCode>
                <c:ptCount val="5"/>
                <c:pt idx="0">
                  <c:v>0.7</c:v>
                </c:pt>
                <c:pt idx="1">
                  <c:v>0.56999999999999995</c:v>
                </c:pt>
                <c:pt idx="2">
                  <c:v>0.81</c:v>
                </c:pt>
                <c:pt idx="3">
                  <c:v>0.84289999999999998</c:v>
                </c:pt>
                <c:pt idx="4">
                  <c:v>0.8619</c:v>
                </c:pt>
              </c:numCache>
            </c:numRef>
          </c:val>
          <c:extLst>
            <c:ext xmlns:c16="http://schemas.microsoft.com/office/drawing/2014/chart" uri="{C3380CC4-5D6E-409C-BE32-E72D297353CC}">
              <c16:uniqueId val="{00000000-DD62-FA45-8484-9F4817CBDFE3}"/>
            </c:ext>
          </c:extLst>
        </c:ser>
        <c:dLbls>
          <c:showLegendKey val="0"/>
          <c:showVal val="0"/>
          <c:showCatName val="0"/>
          <c:showSerName val="0"/>
          <c:showPercent val="0"/>
          <c:showBubbleSize val="0"/>
        </c:dLbls>
        <c:gapWidth val="182"/>
        <c:axId val="606792592"/>
        <c:axId val="606926096"/>
      </c:barChart>
      <c:catAx>
        <c:axId val="60679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606926096"/>
        <c:crosses val="autoZero"/>
        <c:auto val="1"/>
        <c:lblAlgn val="ctr"/>
        <c:lblOffset val="100"/>
        <c:noMultiLvlLbl val="0"/>
      </c:catAx>
      <c:valAx>
        <c:axId val="606926096"/>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6067925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pl-PL"/>
              <a:t>Kliknij, aby edytować styl</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F171A4C2-F8D6-4E49-BAF7-5CB67CAB5404}" type="datetimeFigureOut">
              <a:rPr lang="en-US" smtClean="0"/>
              <a:t>9/12/25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13136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171A4C2-F8D6-4E49-BAF7-5CB67CAB5404}" type="datetimeFigureOut">
              <a:rPr lang="en-US" smtClean="0"/>
              <a:t>9/12/25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143426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171A4C2-F8D6-4E49-BAF7-5CB67CAB5404}" type="datetimeFigureOut">
              <a:rPr lang="en-US" smtClean="0"/>
              <a:t>9/12/25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123694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F171A4C2-F8D6-4E49-BAF7-5CB67CAB5404}" type="datetimeFigureOut">
              <a:rPr lang="en-US" smtClean="0"/>
              <a:t>9/12/25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400301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pl-PL"/>
              <a:t>Kliknij, aby edytować styl</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F171A4C2-F8D6-4E49-BAF7-5CB67CAB5404}" type="datetimeFigureOut">
              <a:rPr lang="en-US" smtClean="0"/>
              <a:t>9/12/25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254080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F171A4C2-F8D6-4E49-BAF7-5CB67CAB5404}" type="datetimeFigureOut">
              <a:rPr lang="en-US" smtClean="0"/>
              <a:t>9/12/25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227708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pl-PL"/>
              <a:t>Kliknij, aby edytować styl</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l-PL"/>
              <a:t>Kliknij, aby edytować style wzorca tekstu</a:t>
            </a:r>
          </a:p>
        </p:txBody>
      </p:sp>
      <p:sp>
        <p:nvSpPr>
          <p:cNvPr id="4" name="Content Placeholder 3"/>
          <p:cNvSpPr>
            <a:spLocks noGrp="1"/>
          </p:cNvSpPr>
          <p:nvPr>
            <p:ph sz="half" idx="2"/>
          </p:nvPr>
        </p:nvSpPr>
        <p:spPr>
          <a:xfrm>
            <a:off x="2085368" y="15635264"/>
            <a:ext cx="12807832" cy="2299711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pl-PL"/>
              <a:t>Kliknij, aby edytować style wzorca tekstu</a:t>
            </a:r>
          </a:p>
        </p:txBody>
      </p:sp>
      <p:sp>
        <p:nvSpPr>
          <p:cNvPr id="6" name="Content Placeholder 5"/>
          <p:cNvSpPr>
            <a:spLocks noGrp="1"/>
          </p:cNvSpPr>
          <p:nvPr>
            <p:ph sz="quarter" idx="4"/>
          </p:nvPr>
        </p:nvSpPr>
        <p:spPr>
          <a:xfrm>
            <a:off x="15326828" y="15635264"/>
            <a:ext cx="12870909" cy="2299711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F171A4C2-F8D6-4E49-BAF7-5CB67CAB5404}" type="datetimeFigureOut">
              <a:rPr lang="en-US" smtClean="0"/>
              <a:t>9/12/25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66408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F171A4C2-F8D6-4E49-BAF7-5CB67CAB5404}" type="datetimeFigureOut">
              <a:rPr lang="en-US" smtClean="0"/>
              <a:t>9/12/25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126386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1A4C2-F8D6-4E49-BAF7-5CB67CAB5404}" type="datetimeFigureOut">
              <a:rPr lang="en-US" smtClean="0"/>
              <a:t>9/12/25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209432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l-PL"/>
              <a:t>Kliknij, aby edytować styl</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F171A4C2-F8D6-4E49-BAF7-5CB67CAB5404}" type="datetimeFigureOut">
              <a:rPr lang="en-US" smtClean="0"/>
              <a:t>9/12/25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16164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pl-PL"/>
              <a:t>Kliknij, aby edytować styl</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pl-PL"/>
              <a:t>Kliknij ikonę, aby dodać obraz</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F171A4C2-F8D6-4E49-BAF7-5CB67CAB5404}" type="datetimeFigureOut">
              <a:rPr lang="en-US" smtClean="0"/>
              <a:t>9/12/25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689B6-FFBA-E244-9DE5-1793DD392DB2}" type="slidenum">
              <a:rPr lang="en-US" smtClean="0"/>
              <a:t>‹#›</a:t>
            </a:fld>
            <a:endParaRPr lang="en-US"/>
          </a:p>
        </p:txBody>
      </p:sp>
    </p:spTree>
    <p:extLst>
      <p:ext uri="{BB962C8B-B14F-4D97-AF65-F5344CB8AC3E}">
        <p14:creationId xmlns:p14="http://schemas.microsoft.com/office/powerpoint/2010/main" val="123160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171A4C2-F8D6-4E49-BAF7-5CB67CAB5404}" type="datetimeFigureOut">
              <a:rPr lang="en-US" smtClean="0"/>
              <a:t>9/12/25</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990689B6-FFBA-E244-9DE5-1793DD392DB2}" type="slidenum">
              <a:rPr lang="en-US" smtClean="0"/>
              <a:t>‹#›</a:t>
            </a:fld>
            <a:endParaRPr lang="en-US"/>
          </a:p>
        </p:txBody>
      </p:sp>
    </p:spTree>
    <p:extLst>
      <p:ext uri="{BB962C8B-B14F-4D97-AF65-F5344CB8AC3E}">
        <p14:creationId xmlns:p14="http://schemas.microsoft.com/office/powerpoint/2010/main" val="3697772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nf-co.re/rnafusion/3.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rostokąt 45">
            <a:extLst>
              <a:ext uri="{FF2B5EF4-FFF2-40B4-BE49-F238E27FC236}">
                <a16:creationId xmlns:a16="http://schemas.microsoft.com/office/drawing/2014/main" id="{F5E6C05E-986A-ED77-4E1D-3EB890A01CC2}"/>
              </a:ext>
            </a:extLst>
          </p:cNvPr>
          <p:cNvSpPr/>
          <p:nvPr/>
        </p:nvSpPr>
        <p:spPr>
          <a:xfrm>
            <a:off x="1203016" y="19020750"/>
            <a:ext cx="27869179" cy="1584000"/>
          </a:xfrm>
          <a:prstGeom prst="rect">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wal 32">
            <a:extLst>
              <a:ext uri="{FF2B5EF4-FFF2-40B4-BE49-F238E27FC236}">
                <a16:creationId xmlns:a16="http://schemas.microsoft.com/office/drawing/2014/main" id="{12F7AD4B-2FA6-9727-C0EE-8F4E6DCD896E}"/>
              </a:ext>
            </a:extLst>
          </p:cNvPr>
          <p:cNvSpPr/>
          <p:nvPr/>
        </p:nvSpPr>
        <p:spPr>
          <a:xfrm>
            <a:off x="8477716" y="6319862"/>
            <a:ext cx="1584000" cy="1584000"/>
          </a:xfrm>
          <a:prstGeom prst="ellipse">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rostokąt 5">
            <a:extLst>
              <a:ext uri="{FF2B5EF4-FFF2-40B4-BE49-F238E27FC236}">
                <a16:creationId xmlns:a16="http://schemas.microsoft.com/office/drawing/2014/main" id="{48E8A9B0-C160-ADDF-4441-43ADE95D942C}"/>
              </a:ext>
            </a:extLst>
          </p:cNvPr>
          <p:cNvSpPr/>
          <p:nvPr/>
        </p:nvSpPr>
        <p:spPr>
          <a:xfrm>
            <a:off x="5246430" y="13112"/>
            <a:ext cx="25028783" cy="5400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D4A3531-8ADC-61B1-1597-2D9CDCE7C4DE}"/>
              </a:ext>
            </a:extLst>
          </p:cNvPr>
          <p:cNvSpPr>
            <a:spLocks noGrp="1"/>
          </p:cNvSpPr>
          <p:nvPr>
            <p:ph type="ctrTitle"/>
          </p:nvPr>
        </p:nvSpPr>
        <p:spPr>
          <a:xfrm>
            <a:off x="5818909" y="1"/>
            <a:ext cx="24435017" cy="4073236"/>
          </a:xfrm>
        </p:spPr>
        <p:txBody>
          <a:bodyPr>
            <a:noAutofit/>
          </a:bodyPr>
          <a:lstStyle/>
          <a:p>
            <a:r>
              <a:rPr lang="pl-PL" sz="10000" b="1" dirty="0">
                <a:solidFill>
                  <a:schemeClr val="bg1"/>
                </a:solidFill>
                <a:effectLst>
                  <a:outerShdw blurRad="50800" dist="38100" dir="2700000" algn="tl" rotWithShape="0">
                    <a:prstClr val="black">
                      <a:alpha val="40000"/>
                    </a:prstClr>
                  </a:outerShdw>
                </a:effectLst>
              </a:rPr>
              <a:t>Data-</a:t>
            </a:r>
            <a:r>
              <a:rPr lang="pl-PL" sz="10000" b="1" dirty="0" err="1">
                <a:solidFill>
                  <a:schemeClr val="bg1"/>
                </a:solidFill>
                <a:effectLst>
                  <a:outerShdw blurRad="50800" dist="38100" dir="2700000" algn="tl" rotWithShape="0">
                    <a:prstClr val="black">
                      <a:alpha val="40000"/>
                    </a:prstClr>
                  </a:outerShdw>
                </a:effectLst>
              </a:rPr>
              <a:t>aware</a:t>
            </a:r>
            <a:r>
              <a:rPr lang="pl-PL" sz="10000" b="1" dirty="0">
                <a:solidFill>
                  <a:schemeClr val="bg1"/>
                </a:solidFill>
                <a:effectLst>
                  <a:outerShdw blurRad="50800" dist="38100" dir="2700000" algn="tl" rotWithShape="0">
                    <a:prstClr val="black">
                      <a:alpha val="40000"/>
                    </a:prstClr>
                  </a:outerShdw>
                </a:effectLst>
              </a:rPr>
              <a:t> </a:t>
            </a:r>
            <a:r>
              <a:rPr lang="pl-PL" sz="10000" b="1" dirty="0" err="1">
                <a:solidFill>
                  <a:schemeClr val="bg1"/>
                </a:solidFill>
                <a:effectLst>
                  <a:outerShdw blurRad="50800" dist="38100" dir="2700000" algn="tl" rotWithShape="0">
                    <a:prstClr val="black">
                      <a:alpha val="40000"/>
                    </a:prstClr>
                  </a:outerShdw>
                </a:effectLst>
              </a:rPr>
              <a:t>metacaller</a:t>
            </a:r>
            <a:r>
              <a:rPr lang="pl-PL" sz="10000" b="1" dirty="0">
                <a:solidFill>
                  <a:schemeClr val="bg1"/>
                </a:solidFill>
                <a:effectLst>
                  <a:outerShdw blurRad="50800" dist="38100" dir="2700000" algn="tl" rotWithShape="0">
                    <a:prstClr val="black">
                      <a:alpha val="40000"/>
                    </a:prstClr>
                  </a:outerShdw>
                </a:effectLst>
              </a:rPr>
              <a:t> for </a:t>
            </a:r>
            <a:r>
              <a:rPr lang="pl-PL" sz="10000" b="1" dirty="0" err="1">
                <a:solidFill>
                  <a:schemeClr val="bg1"/>
                </a:solidFill>
                <a:effectLst>
                  <a:outerShdw blurRad="50800" dist="38100" dir="2700000" algn="tl" rotWithShape="0">
                    <a:prstClr val="black">
                      <a:alpha val="40000"/>
                    </a:prstClr>
                  </a:outerShdw>
                </a:effectLst>
              </a:rPr>
              <a:t>improved</a:t>
            </a:r>
            <a:r>
              <a:rPr lang="pl-PL" sz="10000" b="1" dirty="0">
                <a:solidFill>
                  <a:schemeClr val="bg1"/>
                </a:solidFill>
                <a:effectLst>
                  <a:outerShdw blurRad="50800" dist="38100" dir="2700000" algn="tl" rotWithShape="0">
                    <a:prstClr val="black">
                      <a:alpha val="40000"/>
                    </a:prstClr>
                  </a:outerShdw>
                </a:effectLst>
              </a:rPr>
              <a:t> </a:t>
            </a:r>
            <a:r>
              <a:rPr lang="pl-PL" sz="10000" b="1" dirty="0" err="1">
                <a:solidFill>
                  <a:schemeClr val="bg1"/>
                </a:solidFill>
                <a:effectLst>
                  <a:outerShdw blurRad="50800" dist="38100" dir="2700000" algn="tl" rotWithShape="0">
                    <a:prstClr val="black">
                      <a:alpha val="40000"/>
                    </a:prstClr>
                  </a:outerShdw>
                </a:effectLst>
              </a:rPr>
              <a:t>gene</a:t>
            </a:r>
            <a:r>
              <a:rPr lang="pl-PL" sz="10000" b="1" dirty="0">
                <a:solidFill>
                  <a:schemeClr val="bg1"/>
                </a:solidFill>
                <a:effectLst>
                  <a:outerShdw blurRad="50800" dist="38100" dir="2700000" algn="tl" rotWithShape="0">
                    <a:prstClr val="black">
                      <a:alpha val="40000"/>
                    </a:prstClr>
                  </a:outerShdw>
                </a:effectLst>
              </a:rPr>
              <a:t> </a:t>
            </a:r>
            <a:r>
              <a:rPr lang="pl-PL" sz="10000" b="1" dirty="0" err="1">
                <a:solidFill>
                  <a:schemeClr val="bg1"/>
                </a:solidFill>
                <a:effectLst>
                  <a:outerShdw blurRad="50800" dist="38100" dir="2700000" algn="tl" rotWithShape="0">
                    <a:prstClr val="black">
                      <a:alpha val="40000"/>
                    </a:prstClr>
                  </a:outerShdw>
                </a:effectLst>
              </a:rPr>
              <a:t>fusion</a:t>
            </a:r>
            <a:r>
              <a:rPr lang="pl-PL" sz="10000" b="1" dirty="0">
                <a:solidFill>
                  <a:schemeClr val="bg1"/>
                </a:solidFill>
                <a:effectLst>
                  <a:outerShdw blurRad="50800" dist="38100" dir="2700000" algn="tl" rotWithShape="0">
                    <a:prstClr val="black">
                      <a:alpha val="40000"/>
                    </a:prstClr>
                  </a:outerShdw>
                </a:effectLst>
              </a:rPr>
              <a:t> </a:t>
            </a:r>
            <a:r>
              <a:rPr lang="pl-PL" sz="10000" b="1" dirty="0" err="1">
                <a:solidFill>
                  <a:schemeClr val="bg1"/>
                </a:solidFill>
                <a:effectLst>
                  <a:outerShdw blurRad="50800" dist="38100" dir="2700000" algn="tl" rotWithShape="0">
                    <a:prstClr val="black">
                      <a:alpha val="40000"/>
                    </a:prstClr>
                  </a:outerShdw>
                </a:effectLst>
              </a:rPr>
              <a:t>detection</a:t>
            </a:r>
            <a:r>
              <a:rPr lang="pl-PL" sz="10000" b="1" dirty="0">
                <a:solidFill>
                  <a:schemeClr val="bg1"/>
                </a:solidFill>
                <a:effectLst>
                  <a:outerShdw blurRad="50800" dist="38100" dir="2700000" algn="tl" rotWithShape="0">
                    <a:prstClr val="black">
                      <a:alpha val="40000"/>
                    </a:prstClr>
                  </a:outerShdw>
                </a:effectLst>
              </a:rPr>
              <a:t> in RNA-</a:t>
            </a:r>
            <a:r>
              <a:rPr lang="pl-PL" sz="10000" b="1" dirty="0" err="1">
                <a:solidFill>
                  <a:schemeClr val="bg1"/>
                </a:solidFill>
                <a:effectLst>
                  <a:outerShdw blurRad="50800" dist="38100" dir="2700000" algn="tl" rotWithShape="0">
                    <a:prstClr val="black">
                      <a:alpha val="40000"/>
                    </a:prstClr>
                  </a:outerShdw>
                </a:effectLst>
              </a:rPr>
              <a:t>seq</a:t>
            </a:r>
            <a:endParaRPr lang="en-US" sz="10000" dirty="0">
              <a:solidFill>
                <a:schemeClr val="bg1"/>
              </a:solidFill>
              <a:effectLst>
                <a:outerShdw blurRad="50800" dist="38100" dir="2700000" algn="tl" rotWithShape="0">
                  <a:prstClr val="black">
                    <a:alpha val="40000"/>
                  </a:prstClr>
                </a:outerShdw>
              </a:effectLst>
            </a:endParaRPr>
          </a:p>
        </p:txBody>
      </p:sp>
      <p:sp>
        <p:nvSpPr>
          <p:cNvPr id="4" name="pole tekstowe 3">
            <a:extLst>
              <a:ext uri="{FF2B5EF4-FFF2-40B4-BE49-F238E27FC236}">
                <a16:creationId xmlns:a16="http://schemas.microsoft.com/office/drawing/2014/main" id="{B1609978-F68C-70B9-C1C1-63B42F04C44D}"/>
              </a:ext>
            </a:extLst>
          </p:cNvPr>
          <p:cNvSpPr txBox="1"/>
          <p:nvPr/>
        </p:nvSpPr>
        <p:spPr>
          <a:xfrm>
            <a:off x="6771003" y="4101167"/>
            <a:ext cx="22530827" cy="1323439"/>
          </a:xfrm>
          <a:prstGeom prst="rect">
            <a:avLst/>
          </a:prstGeom>
          <a:noFill/>
        </p:spPr>
        <p:txBody>
          <a:bodyPr wrap="square" rtlCol="0">
            <a:spAutoFit/>
          </a:bodyPr>
          <a:lstStyle/>
          <a:p>
            <a:r>
              <a:rPr lang="en-US" sz="4400" b="1" dirty="0">
                <a:solidFill>
                  <a:schemeClr val="bg1"/>
                </a:solidFill>
                <a:effectLst>
                  <a:outerShdw blurRad="50800" dist="38100" dir="2700000" algn="tl" rotWithShape="0">
                    <a:prstClr val="black">
                      <a:alpha val="40000"/>
                    </a:prstClr>
                  </a:outerShdw>
                </a:effectLst>
              </a:rPr>
              <a:t>Iga Ostrowska, Tomasz Gambin</a:t>
            </a:r>
          </a:p>
          <a:p>
            <a:r>
              <a:rPr lang="en-US" sz="3600" dirty="0">
                <a:solidFill>
                  <a:schemeClr val="bg1"/>
                </a:solidFill>
              </a:rPr>
              <a:t>Institute of Computer Science, Warsaw University of Technology</a:t>
            </a:r>
          </a:p>
        </p:txBody>
      </p:sp>
      <p:sp>
        <p:nvSpPr>
          <p:cNvPr id="5" name="Prostokąt 4">
            <a:extLst>
              <a:ext uri="{FF2B5EF4-FFF2-40B4-BE49-F238E27FC236}">
                <a16:creationId xmlns:a16="http://schemas.microsoft.com/office/drawing/2014/main" id="{8829A0CD-B298-62C3-12B7-A66544FC70A3}"/>
              </a:ext>
            </a:extLst>
          </p:cNvPr>
          <p:cNvSpPr/>
          <p:nvPr/>
        </p:nvSpPr>
        <p:spPr>
          <a:xfrm>
            <a:off x="21286" y="39203763"/>
            <a:ext cx="30253927" cy="3600000"/>
          </a:xfrm>
          <a:prstGeom prst="rect">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rostokąt 6">
            <a:extLst>
              <a:ext uri="{FF2B5EF4-FFF2-40B4-BE49-F238E27FC236}">
                <a16:creationId xmlns:a16="http://schemas.microsoft.com/office/drawing/2014/main" id="{54EE29C4-C4D1-10F9-9643-3A3B1FFAE320}"/>
              </a:ext>
            </a:extLst>
          </p:cNvPr>
          <p:cNvSpPr/>
          <p:nvPr/>
        </p:nvSpPr>
        <p:spPr>
          <a:xfrm>
            <a:off x="1271823" y="6319876"/>
            <a:ext cx="7971258" cy="1584000"/>
          </a:xfrm>
          <a:prstGeom prst="rect">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ole tekstowe 11">
            <a:extLst>
              <a:ext uri="{FF2B5EF4-FFF2-40B4-BE49-F238E27FC236}">
                <a16:creationId xmlns:a16="http://schemas.microsoft.com/office/drawing/2014/main" id="{B10AB942-6447-3776-9F95-133EF8765E06}"/>
              </a:ext>
            </a:extLst>
          </p:cNvPr>
          <p:cNvSpPr txBox="1"/>
          <p:nvPr/>
        </p:nvSpPr>
        <p:spPr>
          <a:xfrm>
            <a:off x="380826" y="8533611"/>
            <a:ext cx="9755517" cy="8402300"/>
          </a:xfrm>
          <a:prstGeom prst="rect">
            <a:avLst/>
          </a:prstGeom>
          <a:noFill/>
        </p:spPr>
        <p:txBody>
          <a:bodyPr wrap="square" rtlCol="0">
            <a:spAutoFit/>
          </a:bodyPr>
          <a:lstStyle/>
          <a:p>
            <a:pPr algn="just"/>
            <a:r>
              <a:rPr lang="en-US" sz="3600" dirty="0"/>
              <a:t>Gene fusions are critical drivers of tumorigenesis and serve as important diagnostic and therapeutic targets in oncology [1,2]. Detecting these events from RNA-seq data remains a complex bioinformatics task due to variable performance of existing tools and the influence of dataset-specific factors, such as sequencing protocol, read length, and cancer type [3, 4]. Current multi-caller and aggregation approaches improve robustness but do not account for dataset characteristics, resulting in suboptimal accuracy. To address this gap, we propose a </a:t>
            </a:r>
            <a:r>
              <a:rPr lang="en-US" sz="3600" b="1" dirty="0"/>
              <a:t>data-aware </a:t>
            </a:r>
            <a:r>
              <a:rPr lang="en-US" sz="3600" b="1" dirty="0" err="1"/>
              <a:t>metacaller</a:t>
            </a:r>
            <a:r>
              <a:rPr lang="en-US" sz="3600" dirty="0"/>
              <a:t> that dynamically adapts fusion detection to the properties of the input data.</a:t>
            </a:r>
          </a:p>
        </p:txBody>
      </p:sp>
      <p:sp>
        <p:nvSpPr>
          <p:cNvPr id="13" name="pole tekstowe 12">
            <a:extLst>
              <a:ext uri="{FF2B5EF4-FFF2-40B4-BE49-F238E27FC236}">
                <a16:creationId xmlns:a16="http://schemas.microsoft.com/office/drawing/2014/main" id="{62D4CD90-3140-8025-E5AB-57F851108F25}"/>
              </a:ext>
            </a:extLst>
          </p:cNvPr>
          <p:cNvSpPr txBox="1"/>
          <p:nvPr/>
        </p:nvSpPr>
        <p:spPr>
          <a:xfrm>
            <a:off x="1234895" y="6524862"/>
            <a:ext cx="8405749" cy="1200329"/>
          </a:xfrm>
          <a:prstGeom prst="rect">
            <a:avLst/>
          </a:prstGeom>
          <a:noFill/>
        </p:spPr>
        <p:txBody>
          <a:bodyPr wrap="square" rtlCol="0">
            <a:spAutoFit/>
          </a:bodyPr>
          <a:lstStyle/>
          <a:p>
            <a:pPr algn="ctr"/>
            <a:r>
              <a:rPr lang="en-US" sz="7200" b="1" dirty="0">
                <a:solidFill>
                  <a:schemeClr val="bg1"/>
                </a:solidFill>
                <a:effectLst>
                  <a:outerShdw blurRad="50800" dist="38100" dir="2700000" algn="tl" rotWithShape="0">
                    <a:prstClr val="black">
                      <a:alpha val="40000"/>
                    </a:prstClr>
                  </a:outerShdw>
                </a:effectLst>
              </a:rPr>
              <a:t>INTRODUCTION</a:t>
            </a:r>
            <a:endParaRPr lang="en-US" b="1" dirty="0">
              <a:solidFill>
                <a:schemeClr val="bg1"/>
              </a:solidFill>
              <a:effectLst>
                <a:outerShdw blurRad="50800" dist="38100" dir="2700000" algn="tl" rotWithShape="0">
                  <a:prstClr val="black">
                    <a:alpha val="40000"/>
                  </a:prstClr>
                </a:outerShdw>
              </a:effectLst>
            </a:endParaRPr>
          </a:p>
        </p:txBody>
      </p:sp>
      <p:sp>
        <p:nvSpPr>
          <p:cNvPr id="16" name="pole tekstowe 15">
            <a:extLst>
              <a:ext uri="{FF2B5EF4-FFF2-40B4-BE49-F238E27FC236}">
                <a16:creationId xmlns:a16="http://schemas.microsoft.com/office/drawing/2014/main" id="{0D063B80-0F47-2636-3D60-125B45799039}"/>
              </a:ext>
            </a:extLst>
          </p:cNvPr>
          <p:cNvSpPr txBox="1"/>
          <p:nvPr/>
        </p:nvSpPr>
        <p:spPr>
          <a:xfrm>
            <a:off x="10482785" y="8616825"/>
            <a:ext cx="19349221" cy="1754326"/>
          </a:xfrm>
          <a:prstGeom prst="rect">
            <a:avLst/>
          </a:prstGeom>
          <a:noFill/>
        </p:spPr>
        <p:txBody>
          <a:bodyPr wrap="square" rtlCol="0">
            <a:spAutoFit/>
          </a:bodyPr>
          <a:lstStyle/>
          <a:p>
            <a:pPr algn="just"/>
            <a:r>
              <a:rPr lang="en-US" sz="3600" dirty="0"/>
              <a:t>We conducted a meta-analysis of </a:t>
            </a:r>
            <a:r>
              <a:rPr lang="en-US" sz="3600" b="1" dirty="0"/>
              <a:t>10 independent benchmarking studies</a:t>
            </a:r>
            <a:r>
              <a:rPr lang="en-US" sz="3600" dirty="0"/>
              <a:t>, identifying dataset-level features that strongly impact fusion caller performance. Based on these insights, we designed a hybrid system combining two established frameworks:</a:t>
            </a:r>
          </a:p>
        </p:txBody>
      </p:sp>
      <p:sp>
        <p:nvSpPr>
          <p:cNvPr id="17" name="pole tekstowe 16">
            <a:extLst>
              <a:ext uri="{FF2B5EF4-FFF2-40B4-BE49-F238E27FC236}">
                <a16:creationId xmlns:a16="http://schemas.microsoft.com/office/drawing/2014/main" id="{294D05F3-4CDD-A35F-3568-09210A5E9359}"/>
              </a:ext>
            </a:extLst>
          </p:cNvPr>
          <p:cNvSpPr txBox="1"/>
          <p:nvPr/>
        </p:nvSpPr>
        <p:spPr>
          <a:xfrm>
            <a:off x="10624794" y="20876131"/>
            <a:ext cx="18482460" cy="4524315"/>
          </a:xfrm>
          <a:prstGeom prst="rect">
            <a:avLst/>
          </a:prstGeom>
          <a:noFill/>
        </p:spPr>
        <p:txBody>
          <a:bodyPr wrap="square" rtlCol="0">
            <a:spAutoFit/>
          </a:bodyPr>
          <a:lstStyle/>
          <a:p>
            <a:pPr algn="just"/>
            <a:r>
              <a:rPr lang="en-US" sz="3600" dirty="0"/>
              <a:t>Preliminary evaluations on benchmark datasets indicate that incorporating metadata into the aggregation process improves both precision and recall compared to existing uniform-weighted approaches. The dynamic weighting mechanism consistently favors callers that perform best under specific experimental conditions, reducing false positives while preserving sensitivity. Using the </a:t>
            </a:r>
            <a:r>
              <a:rPr lang="en-US" sz="3600" dirty="0" err="1"/>
              <a:t>PyCaret</a:t>
            </a:r>
            <a:r>
              <a:rPr lang="en-US" sz="3600" dirty="0"/>
              <a:t> library in a Python workflow further facilitated the selection of the most suitable machine learning algorithms, ensuring robust model performance and reproducibility. Moreover, the system remains fully compatible with existing RNA-seq fusion detection pipelines and scales efficiently across diverse cancer types.</a:t>
            </a:r>
          </a:p>
        </p:txBody>
      </p:sp>
      <p:sp>
        <p:nvSpPr>
          <p:cNvPr id="19" name="pole tekstowe 18">
            <a:extLst>
              <a:ext uri="{FF2B5EF4-FFF2-40B4-BE49-F238E27FC236}">
                <a16:creationId xmlns:a16="http://schemas.microsoft.com/office/drawing/2014/main" id="{F05FE166-3D10-81AA-C56B-32A06126C3C9}"/>
              </a:ext>
            </a:extLst>
          </p:cNvPr>
          <p:cNvSpPr txBox="1"/>
          <p:nvPr/>
        </p:nvSpPr>
        <p:spPr>
          <a:xfrm>
            <a:off x="699095" y="32382456"/>
            <a:ext cx="18800894" cy="5632311"/>
          </a:xfrm>
          <a:prstGeom prst="rect">
            <a:avLst/>
          </a:prstGeom>
          <a:noFill/>
        </p:spPr>
        <p:txBody>
          <a:bodyPr wrap="square" rtlCol="0">
            <a:spAutoFit/>
          </a:bodyPr>
          <a:lstStyle/>
          <a:p>
            <a:pPr algn="just"/>
            <a:r>
              <a:rPr lang="en-US" sz="3600" dirty="0"/>
              <a:t>Our findings demonstrate the importance of dataset-aware strategies in complex genomic analyses. By explicitly modeling the relationship between data characteristics and caller performance, the proposed framework overcomes limitations of current ensemble methods that treat all tools equally. Notably, incorporating cancer type and read-level features such as the number of split and junction reads led to encouraging improvements in F1-score, highlighting the value of feature-driven weighting. These results motivate further extensions of the system to include additional metadata, such as sequencing read length, sample size, or other specimen-specific parameters. Expanding the feature set may enable even greater adaptability across diverse experimental contexts and improve generalization to novel datasets.</a:t>
            </a:r>
          </a:p>
        </p:txBody>
      </p:sp>
      <p:sp>
        <p:nvSpPr>
          <p:cNvPr id="21" name="pole tekstowe 20">
            <a:extLst>
              <a:ext uri="{FF2B5EF4-FFF2-40B4-BE49-F238E27FC236}">
                <a16:creationId xmlns:a16="http://schemas.microsoft.com/office/drawing/2014/main" id="{2532D63A-3DB6-8151-4BDD-C33295E8D974}"/>
              </a:ext>
            </a:extLst>
          </p:cNvPr>
          <p:cNvSpPr txBox="1"/>
          <p:nvPr/>
        </p:nvSpPr>
        <p:spPr>
          <a:xfrm>
            <a:off x="20172887" y="32388854"/>
            <a:ext cx="9637190" cy="5632311"/>
          </a:xfrm>
          <a:prstGeom prst="rect">
            <a:avLst/>
          </a:prstGeom>
          <a:noFill/>
        </p:spPr>
        <p:txBody>
          <a:bodyPr wrap="square" rtlCol="0">
            <a:spAutoFit/>
          </a:bodyPr>
          <a:lstStyle/>
          <a:p>
            <a:pPr algn="just"/>
            <a:r>
              <a:rPr lang="en-US" sz="3600" dirty="0"/>
              <a:t>We present a </a:t>
            </a:r>
            <a:r>
              <a:rPr lang="en-US" sz="3600" b="1" dirty="0"/>
              <a:t>data-aware </a:t>
            </a:r>
            <a:r>
              <a:rPr lang="en-US" sz="3600" b="1" dirty="0" err="1"/>
              <a:t>metacaller</a:t>
            </a:r>
            <a:r>
              <a:rPr lang="en-US" sz="3600" dirty="0"/>
              <a:t> that leverages metadata-driven machine learning to optimize gene fusion detection from RNA-seq data. This adaptive framework improves robustness, interpretability, and applicability across research and clinical contexts. By bridging benchmarking insights with predictive modeling, our system sets the stage for more reliable and customizable bioinformatics pipelines.</a:t>
            </a:r>
          </a:p>
        </p:txBody>
      </p:sp>
      <p:sp>
        <p:nvSpPr>
          <p:cNvPr id="23" name="pole tekstowe 22">
            <a:extLst>
              <a:ext uri="{FF2B5EF4-FFF2-40B4-BE49-F238E27FC236}">
                <a16:creationId xmlns:a16="http://schemas.microsoft.com/office/drawing/2014/main" id="{9BEBE071-F012-4F4E-4B26-99B5E2C32121}"/>
              </a:ext>
            </a:extLst>
          </p:cNvPr>
          <p:cNvSpPr txBox="1"/>
          <p:nvPr/>
        </p:nvSpPr>
        <p:spPr>
          <a:xfrm>
            <a:off x="380822" y="39215812"/>
            <a:ext cx="19768531" cy="1200329"/>
          </a:xfrm>
          <a:prstGeom prst="rect">
            <a:avLst/>
          </a:prstGeom>
          <a:noFill/>
        </p:spPr>
        <p:txBody>
          <a:bodyPr wrap="square" rtlCol="0">
            <a:spAutoFit/>
          </a:bodyPr>
          <a:lstStyle/>
          <a:p>
            <a:r>
              <a:rPr lang="en-US" sz="7200" b="1" dirty="0">
                <a:solidFill>
                  <a:schemeClr val="bg1"/>
                </a:solidFill>
                <a:effectLst>
                  <a:outerShdw blurRad="50800" dist="38100" dir="2700000" algn="tl" rotWithShape="0">
                    <a:prstClr val="black">
                      <a:alpha val="40000"/>
                    </a:prstClr>
                  </a:outerShdw>
                </a:effectLst>
              </a:rPr>
              <a:t>REFERENCES</a:t>
            </a:r>
            <a:endParaRPr lang="en-US" sz="8800" b="1" dirty="0">
              <a:solidFill>
                <a:schemeClr val="bg1"/>
              </a:solidFill>
              <a:effectLst>
                <a:outerShdw blurRad="50800" dist="38100" dir="2700000" algn="tl" rotWithShape="0">
                  <a:prstClr val="black">
                    <a:alpha val="40000"/>
                  </a:prstClr>
                </a:outerShdw>
              </a:effectLst>
            </a:endParaRPr>
          </a:p>
        </p:txBody>
      </p:sp>
      <p:sp>
        <p:nvSpPr>
          <p:cNvPr id="26" name="Sześciokąt 25">
            <a:extLst>
              <a:ext uri="{FF2B5EF4-FFF2-40B4-BE49-F238E27FC236}">
                <a16:creationId xmlns:a16="http://schemas.microsoft.com/office/drawing/2014/main" id="{A53F963A-9FCB-2849-E346-EAE2206492F6}"/>
              </a:ext>
            </a:extLst>
          </p:cNvPr>
          <p:cNvSpPr/>
          <p:nvPr/>
        </p:nvSpPr>
        <p:spPr>
          <a:xfrm>
            <a:off x="775456" y="13094"/>
            <a:ext cx="6068786" cy="5409377"/>
          </a:xfrm>
          <a:prstGeom prst="hexag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Obraz 24" descr="Obraz zawierający logo, symbol, krąg, godło&#10;&#10;Zawartość wygenerowana przez AI może być niepoprawna.">
            <a:extLst>
              <a:ext uri="{FF2B5EF4-FFF2-40B4-BE49-F238E27FC236}">
                <a16:creationId xmlns:a16="http://schemas.microsoft.com/office/drawing/2014/main" id="{4042BAAC-F50A-40CE-0F4B-8DA012F8A8D9}"/>
              </a:ext>
            </a:extLst>
          </p:cNvPr>
          <p:cNvPicPr>
            <a:picLocks noChangeAspect="1"/>
          </p:cNvPicPr>
          <p:nvPr/>
        </p:nvPicPr>
        <p:blipFill>
          <a:blip r:embed="rId2"/>
          <a:stretch>
            <a:fillRect/>
          </a:stretch>
        </p:blipFill>
        <p:spPr>
          <a:xfrm>
            <a:off x="787549" y="278150"/>
            <a:ext cx="5031360" cy="5031360"/>
          </a:xfrm>
          <a:prstGeom prst="rect">
            <a:avLst/>
          </a:prstGeom>
        </p:spPr>
      </p:pic>
      <p:sp>
        <p:nvSpPr>
          <p:cNvPr id="30" name="Pierścień 29">
            <a:extLst>
              <a:ext uri="{FF2B5EF4-FFF2-40B4-BE49-F238E27FC236}">
                <a16:creationId xmlns:a16="http://schemas.microsoft.com/office/drawing/2014/main" id="{B96E9B92-E289-8C99-79BB-D3E9F648E8E6}"/>
              </a:ext>
            </a:extLst>
          </p:cNvPr>
          <p:cNvSpPr/>
          <p:nvPr/>
        </p:nvSpPr>
        <p:spPr>
          <a:xfrm>
            <a:off x="385123" y="6319863"/>
            <a:ext cx="1730828" cy="1584000"/>
          </a:xfrm>
          <a:prstGeom prst="donut">
            <a:avLst>
              <a:gd name="adj" fmla="val 11956"/>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wal 30">
            <a:extLst>
              <a:ext uri="{FF2B5EF4-FFF2-40B4-BE49-F238E27FC236}">
                <a16:creationId xmlns:a16="http://schemas.microsoft.com/office/drawing/2014/main" id="{26434E72-AE37-049C-2225-F500F8560EC7}"/>
              </a:ext>
            </a:extLst>
          </p:cNvPr>
          <p:cNvSpPr/>
          <p:nvPr/>
        </p:nvSpPr>
        <p:spPr>
          <a:xfrm>
            <a:off x="569837" y="6488508"/>
            <a:ext cx="1230159" cy="124893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ole tekstowe 31">
            <a:extLst>
              <a:ext uri="{FF2B5EF4-FFF2-40B4-BE49-F238E27FC236}">
                <a16:creationId xmlns:a16="http://schemas.microsoft.com/office/drawing/2014/main" id="{ED95697B-F088-BD22-7B85-18FC294C34A8}"/>
              </a:ext>
            </a:extLst>
          </p:cNvPr>
          <p:cNvSpPr txBox="1"/>
          <p:nvPr/>
        </p:nvSpPr>
        <p:spPr>
          <a:xfrm>
            <a:off x="841769" y="6604031"/>
            <a:ext cx="987335" cy="1015663"/>
          </a:xfrm>
          <a:prstGeom prst="rect">
            <a:avLst/>
          </a:prstGeom>
          <a:noFill/>
        </p:spPr>
        <p:txBody>
          <a:bodyPr wrap="square" rtlCol="0">
            <a:spAutoFit/>
          </a:bodyPr>
          <a:lstStyle/>
          <a:p>
            <a:r>
              <a:rPr lang="en-US" sz="6000" b="1" dirty="0">
                <a:solidFill>
                  <a:srgbClr val="46B1E1"/>
                </a:solidFill>
                <a:effectLst>
                  <a:outerShdw blurRad="50800" dist="38100" dir="2700000" algn="tl" rotWithShape="0">
                    <a:prstClr val="black">
                      <a:alpha val="40000"/>
                    </a:prstClr>
                  </a:outerShdw>
                </a:effectLst>
              </a:rPr>
              <a:t>1</a:t>
            </a:r>
          </a:p>
        </p:txBody>
      </p:sp>
      <p:sp>
        <p:nvSpPr>
          <p:cNvPr id="34" name="Owal 33">
            <a:extLst>
              <a:ext uri="{FF2B5EF4-FFF2-40B4-BE49-F238E27FC236}">
                <a16:creationId xmlns:a16="http://schemas.microsoft.com/office/drawing/2014/main" id="{C11DAEC6-ED7A-2830-4D31-BC49B742B5F3}"/>
              </a:ext>
            </a:extLst>
          </p:cNvPr>
          <p:cNvSpPr/>
          <p:nvPr/>
        </p:nvSpPr>
        <p:spPr>
          <a:xfrm>
            <a:off x="28248006" y="6284457"/>
            <a:ext cx="1584000" cy="1584000"/>
          </a:xfrm>
          <a:prstGeom prst="ellipse">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rostokąt 34">
            <a:extLst>
              <a:ext uri="{FF2B5EF4-FFF2-40B4-BE49-F238E27FC236}">
                <a16:creationId xmlns:a16="http://schemas.microsoft.com/office/drawing/2014/main" id="{C50B3965-776B-8963-4DF6-42E21EFDF6FF}"/>
              </a:ext>
            </a:extLst>
          </p:cNvPr>
          <p:cNvSpPr/>
          <p:nvPr/>
        </p:nvSpPr>
        <p:spPr>
          <a:xfrm>
            <a:off x="11369486" y="6284470"/>
            <a:ext cx="17633592" cy="1584000"/>
          </a:xfrm>
          <a:prstGeom prst="rect">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ole tekstowe 35">
            <a:extLst>
              <a:ext uri="{FF2B5EF4-FFF2-40B4-BE49-F238E27FC236}">
                <a16:creationId xmlns:a16="http://schemas.microsoft.com/office/drawing/2014/main" id="{38EF3CD2-6DDB-CB70-077B-5CB7EE6E9997}"/>
              </a:ext>
            </a:extLst>
          </p:cNvPr>
          <p:cNvSpPr txBox="1"/>
          <p:nvPr/>
        </p:nvSpPr>
        <p:spPr>
          <a:xfrm>
            <a:off x="11332558" y="6489456"/>
            <a:ext cx="17633592" cy="1200329"/>
          </a:xfrm>
          <a:prstGeom prst="rect">
            <a:avLst/>
          </a:prstGeom>
          <a:noFill/>
        </p:spPr>
        <p:txBody>
          <a:bodyPr wrap="square" rtlCol="0">
            <a:spAutoFit/>
          </a:bodyPr>
          <a:lstStyle/>
          <a:p>
            <a:pPr algn="ctr"/>
            <a:r>
              <a:rPr lang="en-US" sz="7200" b="1" dirty="0">
                <a:solidFill>
                  <a:schemeClr val="bg1"/>
                </a:solidFill>
                <a:effectLst>
                  <a:outerShdw blurRad="50800" dist="38100" dir="2700000" algn="tl" rotWithShape="0">
                    <a:prstClr val="black">
                      <a:alpha val="40000"/>
                    </a:prstClr>
                  </a:outerShdw>
                </a:effectLst>
              </a:rPr>
              <a:t>METHODS</a:t>
            </a:r>
            <a:endParaRPr lang="en-US" b="1" dirty="0">
              <a:solidFill>
                <a:schemeClr val="bg1"/>
              </a:solidFill>
              <a:effectLst>
                <a:outerShdw blurRad="50800" dist="38100" dir="2700000" algn="tl" rotWithShape="0">
                  <a:prstClr val="black">
                    <a:alpha val="40000"/>
                  </a:prstClr>
                </a:outerShdw>
              </a:effectLst>
            </a:endParaRPr>
          </a:p>
        </p:txBody>
      </p:sp>
      <p:sp>
        <p:nvSpPr>
          <p:cNvPr id="37" name="Pierścień 36">
            <a:extLst>
              <a:ext uri="{FF2B5EF4-FFF2-40B4-BE49-F238E27FC236}">
                <a16:creationId xmlns:a16="http://schemas.microsoft.com/office/drawing/2014/main" id="{7A4E593E-B010-BB66-D97C-B338BF8B52DD}"/>
              </a:ext>
            </a:extLst>
          </p:cNvPr>
          <p:cNvSpPr/>
          <p:nvPr/>
        </p:nvSpPr>
        <p:spPr>
          <a:xfrm>
            <a:off x="10482786" y="6284457"/>
            <a:ext cx="1730828" cy="1584000"/>
          </a:xfrm>
          <a:prstGeom prst="donut">
            <a:avLst>
              <a:gd name="adj" fmla="val 11956"/>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Owal 37">
            <a:extLst>
              <a:ext uri="{FF2B5EF4-FFF2-40B4-BE49-F238E27FC236}">
                <a16:creationId xmlns:a16="http://schemas.microsoft.com/office/drawing/2014/main" id="{75A1B9A1-A843-9857-8A28-C6AF8B947912}"/>
              </a:ext>
            </a:extLst>
          </p:cNvPr>
          <p:cNvSpPr/>
          <p:nvPr/>
        </p:nvSpPr>
        <p:spPr>
          <a:xfrm>
            <a:off x="10667500" y="6453102"/>
            <a:ext cx="1230159" cy="124893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ole tekstowe 38">
            <a:extLst>
              <a:ext uri="{FF2B5EF4-FFF2-40B4-BE49-F238E27FC236}">
                <a16:creationId xmlns:a16="http://schemas.microsoft.com/office/drawing/2014/main" id="{EAE421B4-16F2-A679-EB7D-C540C3BEF4A4}"/>
              </a:ext>
            </a:extLst>
          </p:cNvPr>
          <p:cNvSpPr txBox="1"/>
          <p:nvPr/>
        </p:nvSpPr>
        <p:spPr>
          <a:xfrm>
            <a:off x="10939432" y="6568625"/>
            <a:ext cx="987335" cy="1015663"/>
          </a:xfrm>
          <a:prstGeom prst="rect">
            <a:avLst/>
          </a:prstGeom>
          <a:noFill/>
        </p:spPr>
        <p:txBody>
          <a:bodyPr wrap="square" rtlCol="0">
            <a:spAutoFit/>
          </a:bodyPr>
          <a:lstStyle/>
          <a:p>
            <a:r>
              <a:rPr lang="en-US" sz="6000" b="1" dirty="0">
                <a:solidFill>
                  <a:srgbClr val="46B1E1"/>
                </a:solidFill>
                <a:effectLst>
                  <a:outerShdw blurRad="50800" dist="38100" dir="2700000" algn="tl" rotWithShape="0">
                    <a:prstClr val="black">
                      <a:alpha val="40000"/>
                    </a:prstClr>
                  </a:outerShdw>
                </a:effectLst>
              </a:rPr>
              <a:t>2</a:t>
            </a:r>
          </a:p>
        </p:txBody>
      </p:sp>
      <p:sp>
        <p:nvSpPr>
          <p:cNvPr id="45" name="Owal 44">
            <a:extLst>
              <a:ext uri="{FF2B5EF4-FFF2-40B4-BE49-F238E27FC236}">
                <a16:creationId xmlns:a16="http://schemas.microsoft.com/office/drawing/2014/main" id="{269CC558-63D8-6774-05AC-D31B2B259376}"/>
              </a:ext>
            </a:extLst>
          </p:cNvPr>
          <p:cNvSpPr/>
          <p:nvPr/>
        </p:nvSpPr>
        <p:spPr>
          <a:xfrm>
            <a:off x="28266374" y="19020695"/>
            <a:ext cx="1584000" cy="1584000"/>
          </a:xfrm>
          <a:prstGeom prst="ellipse">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ole tekstowe 46">
            <a:extLst>
              <a:ext uri="{FF2B5EF4-FFF2-40B4-BE49-F238E27FC236}">
                <a16:creationId xmlns:a16="http://schemas.microsoft.com/office/drawing/2014/main" id="{0E8131D1-92BA-EC2E-9923-AAA55199304F}"/>
              </a:ext>
            </a:extLst>
          </p:cNvPr>
          <p:cNvSpPr txBox="1"/>
          <p:nvPr/>
        </p:nvSpPr>
        <p:spPr>
          <a:xfrm>
            <a:off x="1216839" y="19275169"/>
            <a:ext cx="27223721" cy="1200329"/>
          </a:xfrm>
          <a:prstGeom prst="rect">
            <a:avLst/>
          </a:prstGeom>
          <a:noFill/>
        </p:spPr>
        <p:txBody>
          <a:bodyPr wrap="square" rtlCol="0">
            <a:spAutoFit/>
          </a:bodyPr>
          <a:lstStyle/>
          <a:p>
            <a:pPr algn="ctr"/>
            <a:r>
              <a:rPr lang="en-US" sz="7200" b="1" dirty="0">
                <a:solidFill>
                  <a:schemeClr val="bg1"/>
                </a:solidFill>
                <a:effectLst>
                  <a:outerShdw blurRad="50800" dist="38100" dir="2700000" algn="tl" rotWithShape="0">
                    <a:prstClr val="black">
                      <a:alpha val="40000"/>
                    </a:prstClr>
                  </a:outerShdw>
                </a:effectLst>
              </a:rPr>
              <a:t>RESULTS</a:t>
            </a:r>
            <a:endParaRPr lang="en-US" b="1" dirty="0">
              <a:solidFill>
                <a:schemeClr val="bg1"/>
              </a:solidFill>
              <a:effectLst>
                <a:outerShdw blurRad="50800" dist="38100" dir="2700000" algn="tl" rotWithShape="0">
                  <a:prstClr val="black">
                    <a:alpha val="40000"/>
                  </a:prstClr>
                </a:outerShdw>
              </a:effectLst>
            </a:endParaRPr>
          </a:p>
        </p:txBody>
      </p:sp>
      <p:sp>
        <p:nvSpPr>
          <p:cNvPr id="48" name="Pierścień 47">
            <a:extLst>
              <a:ext uri="{FF2B5EF4-FFF2-40B4-BE49-F238E27FC236}">
                <a16:creationId xmlns:a16="http://schemas.microsoft.com/office/drawing/2014/main" id="{318E87B1-F42F-3038-49FD-6D8BECAF3663}"/>
              </a:ext>
            </a:extLst>
          </p:cNvPr>
          <p:cNvSpPr/>
          <p:nvPr/>
        </p:nvSpPr>
        <p:spPr>
          <a:xfrm>
            <a:off x="449940" y="19020750"/>
            <a:ext cx="1584000" cy="1584000"/>
          </a:xfrm>
          <a:prstGeom prst="donut">
            <a:avLst>
              <a:gd name="adj" fmla="val 11956"/>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wal 48">
            <a:extLst>
              <a:ext uri="{FF2B5EF4-FFF2-40B4-BE49-F238E27FC236}">
                <a16:creationId xmlns:a16="http://schemas.microsoft.com/office/drawing/2014/main" id="{8B9038B5-95AC-1E97-2D4D-4A046E864600}"/>
              </a:ext>
            </a:extLst>
          </p:cNvPr>
          <p:cNvSpPr/>
          <p:nvPr/>
        </p:nvSpPr>
        <p:spPr>
          <a:xfrm>
            <a:off x="638953" y="19199453"/>
            <a:ext cx="1230159" cy="124893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wal 50">
            <a:extLst>
              <a:ext uri="{FF2B5EF4-FFF2-40B4-BE49-F238E27FC236}">
                <a16:creationId xmlns:a16="http://schemas.microsoft.com/office/drawing/2014/main" id="{751A7028-1FC9-7938-9E38-803D67DCE4CD}"/>
              </a:ext>
            </a:extLst>
          </p:cNvPr>
          <p:cNvSpPr/>
          <p:nvPr/>
        </p:nvSpPr>
        <p:spPr>
          <a:xfrm>
            <a:off x="17915989" y="30228013"/>
            <a:ext cx="1584000" cy="1584000"/>
          </a:xfrm>
          <a:prstGeom prst="ellipse">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ole tekstowe 49">
            <a:extLst>
              <a:ext uri="{FF2B5EF4-FFF2-40B4-BE49-F238E27FC236}">
                <a16:creationId xmlns:a16="http://schemas.microsoft.com/office/drawing/2014/main" id="{AEA02F44-B060-6D8D-2512-3D9CF98A9C3B}"/>
              </a:ext>
            </a:extLst>
          </p:cNvPr>
          <p:cNvSpPr txBox="1"/>
          <p:nvPr/>
        </p:nvSpPr>
        <p:spPr>
          <a:xfrm>
            <a:off x="906586" y="19304918"/>
            <a:ext cx="987335" cy="1015663"/>
          </a:xfrm>
          <a:prstGeom prst="rect">
            <a:avLst/>
          </a:prstGeom>
          <a:noFill/>
        </p:spPr>
        <p:txBody>
          <a:bodyPr wrap="square" rtlCol="0">
            <a:spAutoFit/>
          </a:bodyPr>
          <a:lstStyle/>
          <a:p>
            <a:r>
              <a:rPr lang="en-US" sz="6000" b="1" dirty="0">
                <a:solidFill>
                  <a:srgbClr val="46B1E1"/>
                </a:solidFill>
                <a:effectLst>
                  <a:outerShdw blurRad="50800" dist="38100" dir="2700000" algn="tl" rotWithShape="0">
                    <a:prstClr val="black">
                      <a:alpha val="40000"/>
                    </a:prstClr>
                  </a:outerShdw>
                </a:effectLst>
              </a:rPr>
              <a:t>3</a:t>
            </a:r>
          </a:p>
        </p:txBody>
      </p:sp>
      <p:sp>
        <p:nvSpPr>
          <p:cNvPr id="52" name="Prostokąt 51">
            <a:extLst>
              <a:ext uri="{FF2B5EF4-FFF2-40B4-BE49-F238E27FC236}">
                <a16:creationId xmlns:a16="http://schemas.microsoft.com/office/drawing/2014/main" id="{17B246AC-6C1A-A8A9-94D9-ED20F51AE349}"/>
              </a:ext>
            </a:extLst>
          </p:cNvPr>
          <p:cNvSpPr/>
          <p:nvPr/>
        </p:nvSpPr>
        <p:spPr>
          <a:xfrm>
            <a:off x="1482509" y="30227999"/>
            <a:ext cx="17188551" cy="1584000"/>
          </a:xfrm>
          <a:prstGeom prst="rect">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ole tekstowe 52">
            <a:extLst>
              <a:ext uri="{FF2B5EF4-FFF2-40B4-BE49-F238E27FC236}">
                <a16:creationId xmlns:a16="http://schemas.microsoft.com/office/drawing/2014/main" id="{DC755D09-25AD-8204-E6F8-F0845778CC0F}"/>
              </a:ext>
            </a:extLst>
          </p:cNvPr>
          <p:cNvSpPr txBox="1"/>
          <p:nvPr/>
        </p:nvSpPr>
        <p:spPr>
          <a:xfrm>
            <a:off x="1397385" y="30433012"/>
            <a:ext cx="17273676" cy="1200329"/>
          </a:xfrm>
          <a:prstGeom prst="rect">
            <a:avLst/>
          </a:prstGeom>
          <a:noFill/>
        </p:spPr>
        <p:txBody>
          <a:bodyPr wrap="square" rtlCol="0">
            <a:spAutoFit/>
          </a:bodyPr>
          <a:lstStyle/>
          <a:p>
            <a:pPr algn="ctr"/>
            <a:r>
              <a:rPr lang="en-US" sz="7200" b="1" dirty="0">
                <a:solidFill>
                  <a:schemeClr val="bg1"/>
                </a:solidFill>
                <a:effectLst>
                  <a:outerShdw blurRad="50800" dist="38100" dir="2700000" algn="tl" rotWithShape="0">
                    <a:prstClr val="black">
                      <a:alpha val="40000"/>
                    </a:prstClr>
                  </a:outerShdw>
                </a:effectLst>
              </a:rPr>
              <a:t>DISCUSSION</a:t>
            </a:r>
            <a:endParaRPr lang="en-US" b="1" dirty="0">
              <a:solidFill>
                <a:schemeClr val="bg1"/>
              </a:solidFill>
              <a:effectLst>
                <a:outerShdw blurRad="50800" dist="38100" dir="2700000" algn="tl" rotWithShape="0">
                  <a:prstClr val="black">
                    <a:alpha val="40000"/>
                  </a:prstClr>
                </a:outerShdw>
              </a:effectLst>
            </a:endParaRPr>
          </a:p>
        </p:txBody>
      </p:sp>
      <p:sp>
        <p:nvSpPr>
          <p:cNvPr id="54" name="Pierścień 53">
            <a:extLst>
              <a:ext uri="{FF2B5EF4-FFF2-40B4-BE49-F238E27FC236}">
                <a16:creationId xmlns:a16="http://schemas.microsoft.com/office/drawing/2014/main" id="{F2D0D707-5F08-88D4-B5B3-756B0EA934D3}"/>
              </a:ext>
            </a:extLst>
          </p:cNvPr>
          <p:cNvSpPr/>
          <p:nvPr/>
        </p:nvSpPr>
        <p:spPr>
          <a:xfrm>
            <a:off x="601246" y="30227999"/>
            <a:ext cx="1730828" cy="1584000"/>
          </a:xfrm>
          <a:prstGeom prst="donut">
            <a:avLst>
              <a:gd name="adj" fmla="val 11956"/>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Owal 54">
            <a:extLst>
              <a:ext uri="{FF2B5EF4-FFF2-40B4-BE49-F238E27FC236}">
                <a16:creationId xmlns:a16="http://schemas.microsoft.com/office/drawing/2014/main" id="{B7E79309-F2DF-0192-E1CF-2F59B4E187FF}"/>
              </a:ext>
            </a:extLst>
          </p:cNvPr>
          <p:cNvSpPr/>
          <p:nvPr/>
        </p:nvSpPr>
        <p:spPr>
          <a:xfrm>
            <a:off x="763569" y="30396618"/>
            <a:ext cx="1230159" cy="124893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ole tekstowe 55">
            <a:extLst>
              <a:ext uri="{FF2B5EF4-FFF2-40B4-BE49-F238E27FC236}">
                <a16:creationId xmlns:a16="http://schemas.microsoft.com/office/drawing/2014/main" id="{6DE0A810-B0FD-1854-B9FC-F20BFEDADFD7}"/>
              </a:ext>
            </a:extLst>
          </p:cNvPr>
          <p:cNvSpPr txBox="1"/>
          <p:nvPr/>
        </p:nvSpPr>
        <p:spPr>
          <a:xfrm>
            <a:off x="1057892" y="30512167"/>
            <a:ext cx="987335" cy="1015663"/>
          </a:xfrm>
          <a:prstGeom prst="rect">
            <a:avLst/>
          </a:prstGeom>
          <a:noFill/>
        </p:spPr>
        <p:txBody>
          <a:bodyPr wrap="square" rtlCol="0">
            <a:spAutoFit/>
          </a:bodyPr>
          <a:lstStyle/>
          <a:p>
            <a:r>
              <a:rPr lang="en-US" sz="6000" b="1" dirty="0">
                <a:solidFill>
                  <a:srgbClr val="46B1E1"/>
                </a:solidFill>
                <a:effectLst>
                  <a:outerShdw blurRad="50800" dist="38100" dir="2700000" algn="tl" rotWithShape="0">
                    <a:prstClr val="black">
                      <a:alpha val="40000"/>
                    </a:prstClr>
                  </a:outerShdw>
                </a:effectLst>
              </a:rPr>
              <a:t>4</a:t>
            </a:r>
          </a:p>
        </p:txBody>
      </p:sp>
      <p:sp>
        <p:nvSpPr>
          <p:cNvPr id="57" name="Owal 56">
            <a:extLst>
              <a:ext uri="{FF2B5EF4-FFF2-40B4-BE49-F238E27FC236}">
                <a16:creationId xmlns:a16="http://schemas.microsoft.com/office/drawing/2014/main" id="{6518F855-101A-C594-2A72-CC43766BBB6A}"/>
              </a:ext>
            </a:extLst>
          </p:cNvPr>
          <p:cNvSpPr/>
          <p:nvPr/>
        </p:nvSpPr>
        <p:spPr>
          <a:xfrm>
            <a:off x="28036549" y="30227999"/>
            <a:ext cx="1584000" cy="1584000"/>
          </a:xfrm>
          <a:prstGeom prst="ellipse">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rostokąt 57">
            <a:extLst>
              <a:ext uri="{FF2B5EF4-FFF2-40B4-BE49-F238E27FC236}">
                <a16:creationId xmlns:a16="http://schemas.microsoft.com/office/drawing/2014/main" id="{6B69696D-75BB-C5BF-F470-015F8BE99AE7}"/>
              </a:ext>
            </a:extLst>
          </p:cNvPr>
          <p:cNvSpPr/>
          <p:nvPr/>
        </p:nvSpPr>
        <p:spPr>
          <a:xfrm>
            <a:off x="20830656" y="30228013"/>
            <a:ext cx="7971258" cy="1584000"/>
          </a:xfrm>
          <a:prstGeom prst="rect">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pole tekstowe 58">
            <a:extLst>
              <a:ext uri="{FF2B5EF4-FFF2-40B4-BE49-F238E27FC236}">
                <a16:creationId xmlns:a16="http://schemas.microsoft.com/office/drawing/2014/main" id="{FB626534-CC14-76FF-08B2-E434BE8EB079}"/>
              </a:ext>
            </a:extLst>
          </p:cNvPr>
          <p:cNvSpPr txBox="1"/>
          <p:nvPr/>
        </p:nvSpPr>
        <p:spPr>
          <a:xfrm>
            <a:off x="20793728" y="30432999"/>
            <a:ext cx="8405749" cy="1200329"/>
          </a:xfrm>
          <a:prstGeom prst="rect">
            <a:avLst/>
          </a:prstGeom>
          <a:noFill/>
        </p:spPr>
        <p:txBody>
          <a:bodyPr wrap="square" rtlCol="0">
            <a:spAutoFit/>
          </a:bodyPr>
          <a:lstStyle/>
          <a:p>
            <a:pPr algn="ctr"/>
            <a:r>
              <a:rPr lang="en-US" sz="7200" b="1" dirty="0">
                <a:solidFill>
                  <a:schemeClr val="bg1"/>
                </a:solidFill>
                <a:effectLst>
                  <a:outerShdw blurRad="50800" dist="38100" dir="2700000" algn="tl" rotWithShape="0">
                    <a:prstClr val="black">
                      <a:alpha val="40000"/>
                    </a:prstClr>
                  </a:outerShdw>
                </a:effectLst>
              </a:rPr>
              <a:t>CONCLUSSION</a:t>
            </a:r>
            <a:endParaRPr lang="en-US" b="1" dirty="0">
              <a:solidFill>
                <a:schemeClr val="bg1"/>
              </a:solidFill>
              <a:effectLst>
                <a:outerShdw blurRad="50800" dist="38100" dir="2700000" algn="tl" rotWithShape="0">
                  <a:prstClr val="black">
                    <a:alpha val="40000"/>
                  </a:prstClr>
                </a:outerShdw>
              </a:effectLst>
            </a:endParaRPr>
          </a:p>
        </p:txBody>
      </p:sp>
      <p:sp>
        <p:nvSpPr>
          <p:cNvPr id="60" name="Pierścień 59">
            <a:extLst>
              <a:ext uri="{FF2B5EF4-FFF2-40B4-BE49-F238E27FC236}">
                <a16:creationId xmlns:a16="http://schemas.microsoft.com/office/drawing/2014/main" id="{32026DB0-DAA9-9ECF-9184-BA984A944234}"/>
              </a:ext>
            </a:extLst>
          </p:cNvPr>
          <p:cNvSpPr/>
          <p:nvPr/>
        </p:nvSpPr>
        <p:spPr>
          <a:xfrm>
            <a:off x="19943956" y="30228000"/>
            <a:ext cx="1730828" cy="1584000"/>
          </a:xfrm>
          <a:prstGeom prst="donut">
            <a:avLst>
              <a:gd name="adj" fmla="val 11956"/>
            </a:avLst>
          </a:prstGeom>
          <a:solidFill>
            <a:srgbClr val="46B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Owal 60">
            <a:extLst>
              <a:ext uri="{FF2B5EF4-FFF2-40B4-BE49-F238E27FC236}">
                <a16:creationId xmlns:a16="http://schemas.microsoft.com/office/drawing/2014/main" id="{9ADAB5B6-2666-5785-F8F7-9CB9FD8FE92C}"/>
              </a:ext>
            </a:extLst>
          </p:cNvPr>
          <p:cNvSpPr/>
          <p:nvPr/>
        </p:nvSpPr>
        <p:spPr>
          <a:xfrm>
            <a:off x="20128670" y="30396645"/>
            <a:ext cx="1230159" cy="124893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ole tekstowe 61">
            <a:extLst>
              <a:ext uri="{FF2B5EF4-FFF2-40B4-BE49-F238E27FC236}">
                <a16:creationId xmlns:a16="http://schemas.microsoft.com/office/drawing/2014/main" id="{D7A6B190-941D-627F-559A-D5349AE9719B}"/>
              </a:ext>
            </a:extLst>
          </p:cNvPr>
          <p:cNvSpPr txBox="1"/>
          <p:nvPr/>
        </p:nvSpPr>
        <p:spPr>
          <a:xfrm>
            <a:off x="20400602" y="30512168"/>
            <a:ext cx="987335" cy="1015663"/>
          </a:xfrm>
          <a:prstGeom prst="rect">
            <a:avLst/>
          </a:prstGeom>
          <a:noFill/>
        </p:spPr>
        <p:txBody>
          <a:bodyPr wrap="square" rtlCol="0">
            <a:spAutoFit/>
          </a:bodyPr>
          <a:lstStyle/>
          <a:p>
            <a:r>
              <a:rPr lang="en-US" sz="6000" b="1" dirty="0">
                <a:solidFill>
                  <a:srgbClr val="46B1E1"/>
                </a:solidFill>
                <a:effectLst>
                  <a:outerShdw blurRad="50800" dist="38100" dir="2700000" algn="tl" rotWithShape="0">
                    <a:prstClr val="black">
                      <a:alpha val="40000"/>
                    </a:prstClr>
                  </a:outerShdw>
                </a:effectLst>
              </a:rPr>
              <a:t>5</a:t>
            </a:r>
          </a:p>
        </p:txBody>
      </p:sp>
      <p:sp>
        <p:nvSpPr>
          <p:cNvPr id="14" name="pole tekstowe 13">
            <a:extLst>
              <a:ext uri="{FF2B5EF4-FFF2-40B4-BE49-F238E27FC236}">
                <a16:creationId xmlns:a16="http://schemas.microsoft.com/office/drawing/2014/main" id="{CD81E8F0-F53E-F87F-A471-B4E68CB89EBC}"/>
              </a:ext>
            </a:extLst>
          </p:cNvPr>
          <p:cNvSpPr txBox="1"/>
          <p:nvPr/>
        </p:nvSpPr>
        <p:spPr>
          <a:xfrm>
            <a:off x="10582311" y="10539295"/>
            <a:ext cx="10776518" cy="6740307"/>
          </a:xfrm>
          <a:prstGeom prst="rect">
            <a:avLst/>
          </a:prstGeom>
          <a:noFill/>
        </p:spPr>
        <p:txBody>
          <a:bodyPr wrap="square" rtlCol="0">
            <a:spAutoFit/>
          </a:bodyPr>
          <a:lstStyle/>
          <a:p>
            <a:pPr marL="571500" indent="-571500" algn="just">
              <a:buFont typeface="Arial" panose="020B0604020202020204" pitchFamily="34" charset="0"/>
              <a:buChar char="•"/>
            </a:pPr>
            <a:r>
              <a:rPr lang="en-US" sz="3600" b="1" dirty="0" err="1"/>
              <a:t>RNAfusion</a:t>
            </a:r>
            <a:r>
              <a:rPr lang="en-US" sz="3600" b="1" dirty="0"/>
              <a:t> [5] (</a:t>
            </a:r>
            <a:r>
              <a:rPr lang="en-US" sz="3600" b="1" dirty="0" err="1"/>
              <a:t>nf</a:t>
            </a:r>
            <a:r>
              <a:rPr lang="en-US" sz="3600" b="1" dirty="0"/>
              <a:t>-core/</a:t>
            </a:r>
            <a:r>
              <a:rPr lang="en-US" sz="3600" b="1" dirty="0" err="1"/>
              <a:t>rnafusion</a:t>
            </a:r>
            <a:r>
              <a:rPr lang="en-US" sz="3600" b="1" dirty="0"/>
              <a:t>)</a:t>
            </a:r>
            <a:r>
              <a:rPr lang="en-US" sz="3600" dirty="0"/>
              <a:t>, a reproducible multi-caller pipeline for detecting gene fusions</a:t>
            </a:r>
          </a:p>
          <a:p>
            <a:pPr marL="571500" indent="-571500" algn="just">
              <a:buFont typeface="Arial" panose="020B0604020202020204" pitchFamily="34" charset="0"/>
              <a:buChar char="•"/>
            </a:pPr>
            <a:r>
              <a:rPr lang="en-US" sz="3600" b="1" dirty="0" err="1"/>
              <a:t>MetaFusion</a:t>
            </a:r>
            <a:r>
              <a:rPr lang="en-US" sz="3600" b="1" dirty="0"/>
              <a:t> [6]</a:t>
            </a:r>
            <a:r>
              <a:rPr lang="en-US" sz="3600" dirty="0"/>
              <a:t>, a graph-based ensemble method for result aggregation.</a:t>
            </a:r>
          </a:p>
          <a:p>
            <a:pPr algn="just"/>
            <a:r>
              <a:rPr lang="en-US" sz="3600" dirty="0"/>
              <a:t>Our innovation introduces an additional metadata-aware layer that incorporates information such as sample type, sequencing characteristics, and quality metrics. We train a </a:t>
            </a:r>
            <a:r>
              <a:rPr lang="en-US" sz="3600" b="1" dirty="0"/>
              <a:t>machine learning model</a:t>
            </a:r>
            <a:r>
              <a:rPr lang="en-US" sz="3600" dirty="0"/>
              <a:t> on curated datasets from published studies to learn optimal weighting schemes for individual fusion callers, enabling adaptive prioritization according to dataset context. </a:t>
            </a:r>
          </a:p>
        </p:txBody>
      </p:sp>
      <p:sp>
        <p:nvSpPr>
          <p:cNvPr id="15" name="Prostokąt zaokrąglony 14">
            <a:extLst>
              <a:ext uri="{FF2B5EF4-FFF2-40B4-BE49-F238E27FC236}">
                <a16:creationId xmlns:a16="http://schemas.microsoft.com/office/drawing/2014/main" id="{8593EC84-3630-ABA1-972A-D0471531D3A5}"/>
              </a:ext>
            </a:extLst>
          </p:cNvPr>
          <p:cNvSpPr/>
          <p:nvPr/>
        </p:nvSpPr>
        <p:spPr>
          <a:xfrm>
            <a:off x="21674784" y="10980482"/>
            <a:ext cx="8128000" cy="1702258"/>
          </a:xfrm>
          <a:prstGeom prst="roundRect">
            <a:avLst/>
          </a:prstGeom>
          <a:solidFill>
            <a:srgbClr val="109ED5"/>
          </a:solidFill>
          <a:ln>
            <a:solidFill>
              <a:srgbClr val="00A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0" name="Prostokąt zaokrąglony 19">
            <a:extLst>
              <a:ext uri="{FF2B5EF4-FFF2-40B4-BE49-F238E27FC236}">
                <a16:creationId xmlns:a16="http://schemas.microsoft.com/office/drawing/2014/main" id="{75A99BE1-9486-16E7-E4B5-D64688AF5A85}"/>
              </a:ext>
            </a:extLst>
          </p:cNvPr>
          <p:cNvSpPr/>
          <p:nvPr/>
        </p:nvSpPr>
        <p:spPr>
          <a:xfrm>
            <a:off x="21674784" y="12860082"/>
            <a:ext cx="8128000" cy="1702258"/>
          </a:xfrm>
          <a:prstGeom prst="roundRect">
            <a:avLst/>
          </a:prstGeom>
          <a:solidFill>
            <a:srgbClr val="3C1DBB"/>
          </a:solidFill>
          <a:ln>
            <a:solidFill>
              <a:srgbClr val="441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rostokąt zaokrąglony 21">
            <a:extLst>
              <a:ext uri="{FF2B5EF4-FFF2-40B4-BE49-F238E27FC236}">
                <a16:creationId xmlns:a16="http://schemas.microsoft.com/office/drawing/2014/main" id="{10F97338-EC39-3FBF-A959-6F56E1918B96}"/>
              </a:ext>
            </a:extLst>
          </p:cNvPr>
          <p:cNvSpPr/>
          <p:nvPr/>
        </p:nvSpPr>
        <p:spPr>
          <a:xfrm>
            <a:off x="21674784" y="14739682"/>
            <a:ext cx="8128000" cy="1702258"/>
          </a:xfrm>
          <a:prstGeom prst="roundRect">
            <a:avLst/>
          </a:prstGeom>
          <a:solidFill>
            <a:srgbClr val="A02B93"/>
          </a:solidFill>
          <a:ln>
            <a:solidFill>
              <a:srgbClr val="8A26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ole tekstowe 23">
            <a:extLst>
              <a:ext uri="{FF2B5EF4-FFF2-40B4-BE49-F238E27FC236}">
                <a16:creationId xmlns:a16="http://schemas.microsoft.com/office/drawing/2014/main" id="{7890BFEB-4C02-29ED-A590-A7A1DBDE2CF0}"/>
              </a:ext>
            </a:extLst>
          </p:cNvPr>
          <p:cNvSpPr txBox="1"/>
          <p:nvPr/>
        </p:nvSpPr>
        <p:spPr>
          <a:xfrm>
            <a:off x="21674784" y="10980482"/>
            <a:ext cx="8128000" cy="461665"/>
          </a:xfrm>
          <a:prstGeom prst="rect">
            <a:avLst/>
          </a:prstGeom>
          <a:noFill/>
        </p:spPr>
        <p:txBody>
          <a:bodyPr wrap="square" rtlCol="0">
            <a:spAutoFit/>
          </a:bodyPr>
          <a:lstStyle/>
          <a:p>
            <a:pPr algn="ctr"/>
            <a:r>
              <a:rPr lang="en-US" sz="2400" b="1" dirty="0" err="1">
                <a:solidFill>
                  <a:schemeClr val="bg1"/>
                </a:solidFill>
                <a:effectLst>
                  <a:outerShdw blurRad="50800" dist="38100" dir="2700000" algn="tl" rotWithShape="0">
                    <a:prstClr val="black">
                      <a:alpha val="40000"/>
                    </a:prstClr>
                  </a:outerShdw>
                </a:effectLst>
              </a:rPr>
              <a:t>RNAfusion</a:t>
            </a:r>
            <a:endParaRPr lang="en-US" b="1" dirty="0">
              <a:solidFill>
                <a:schemeClr val="bg1"/>
              </a:solidFill>
              <a:effectLst>
                <a:outerShdw blurRad="50800" dist="38100" dir="2700000" algn="tl" rotWithShape="0">
                  <a:prstClr val="black">
                    <a:alpha val="40000"/>
                  </a:prstClr>
                </a:outerShdw>
              </a:effectLst>
            </a:endParaRPr>
          </a:p>
        </p:txBody>
      </p:sp>
      <p:sp>
        <p:nvSpPr>
          <p:cNvPr id="27" name="pole tekstowe 26">
            <a:extLst>
              <a:ext uri="{FF2B5EF4-FFF2-40B4-BE49-F238E27FC236}">
                <a16:creationId xmlns:a16="http://schemas.microsoft.com/office/drawing/2014/main" id="{A931D9B2-C9F6-1A26-3B05-248D8E2D146C}"/>
              </a:ext>
            </a:extLst>
          </p:cNvPr>
          <p:cNvSpPr txBox="1"/>
          <p:nvPr/>
        </p:nvSpPr>
        <p:spPr>
          <a:xfrm>
            <a:off x="21674784" y="11299986"/>
            <a:ext cx="8128000" cy="400110"/>
          </a:xfrm>
          <a:prstGeom prst="rect">
            <a:avLst/>
          </a:prstGeom>
          <a:noFill/>
        </p:spPr>
        <p:txBody>
          <a:bodyPr wrap="square" rtlCol="0">
            <a:spAutoFit/>
          </a:bodyPr>
          <a:lstStyle/>
          <a:p>
            <a:pPr algn="ctr"/>
            <a:r>
              <a:rPr lang="en-US" sz="2000" b="1" dirty="0" err="1">
                <a:solidFill>
                  <a:schemeClr val="bg1"/>
                </a:solidFill>
                <a:effectLst>
                  <a:outerShdw blurRad="50800" dist="38100" dir="2700000" algn="tl" rotWithShape="0">
                    <a:prstClr val="black">
                      <a:alpha val="40000"/>
                    </a:prstClr>
                  </a:outerShdw>
                </a:effectLst>
              </a:rPr>
              <a:t>fastq</a:t>
            </a:r>
            <a:endParaRPr lang="en-US" b="1" dirty="0">
              <a:solidFill>
                <a:schemeClr val="bg1"/>
              </a:solidFill>
              <a:effectLst>
                <a:outerShdw blurRad="50800" dist="38100" dir="2700000" algn="tl" rotWithShape="0">
                  <a:prstClr val="black">
                    <a:alpha val="40000"/>
                  </a:prstClr>
                </a:outerShdw>
              </a:effectLst>
            </a:endParaRPr>
          </a:p>
        </p:txBody>
      </p:sp>
      <p:sp>
        <p:nvSpPr>
          <p:cNvPr id="28" name="Prostokąt zaokrąglony 27">
            <a:extLst>
              <a:ext uri="{FF2B5EF4-FFF2-40B4-BE49-F238E27FC236}">
                <a16:creationId xmlns:a16="http://schemas.microsoft.com/office/drawing/2014/main" id="{C2EB59AE-8FE0-1E8F-CBCC-70592AEC9DDE}"/>
              </a:ext>
            </a:extLst>
          </p:cNvPr>
          <p:cNvSpPr/>
          <p:nvPr/>
        </p:nvSpPr>
        <p:spPr>
          <a:xfrm>
            <a:off x="21915164" y="12081155"/>
            <a:ext cx="1872000" cy="461935"/>
          </a:xfrm>
          <a:prstGeom prst="roundRect">
            <a:avLst/>
          </a:prstGeom>
          <a:solidFill>
            <a:srgbClr val="6FB5D4"/>
          </a:solidFill>
          <a:ln>
            <a:solidFill>
              <a:srgbClr val="10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bg1"/>
                </a:solidFill>
                <a:effectLst>
                  <a:outerShdw blurRad="50800" dist="38100" dir="2700000" algn="tl" rotWithShape="0">
                    <a:prstClr val="black">
                      <a:alpha val="40000"/>
                    </a:prstClr>
                  </a:outerShdw>
                </a:effectLst>
              </a:rPr>
              <a:t>Arriba</a:t>
            </a:r>
          </a:p>
        </p:txBody>
      </p:sp>
      <p:sp>
        <p:nvSpPr>
          <p:cNvPr id="29" name="Prostokąt zaokrąglony 28">
            <a:extLst>
              <a:ext uri="{FF2B5EF4-FFF2-40B4-BE49-F238E27FC236}">
                <a16:creationId xmlns:a16="http://schemas.microsoft.com/office/drawing/2014/main" id="{986A9441-D7BE-63AF-975A-01C48145B269}"/>
              </a:ext>
            </a:extLst>
          </p:cNvPr>
          <p:cNvSpPr/>
          <p:nvPr/>
        </p:nvSpPr>
        <p:spPr>
          <a:xfrm>
            <a:off x="23866784" y="12081155"/>
            <a:ext cx="1872000" cy="461935"/>
          </a:xfrm>
          <a:prstGeom prst="roundRect">
            <a:avLst/>
          </a:prstGeom>
          <a:solidFill>
            <a:srgbClr val="6FB5D4"/>
          </a:solidFill>
          <a:ln>
            <a:solidFill>
              <a:srgbClr val="10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ln>
                  <a:solidFill>
                    <a:schemeClr val="bg1"/>
                  </a:solidFill>
                </a:ln>
                <a:solidFill>
                  <a:schemeClr val="bg1"/>
                </a:solidFill>
                <a:effectLst>
                  <a:outerShdw blurRad="50800" dist="38100" dir="2700000" algn="tl" rotWithShape="0">
                    <a:prstClr val="black">
                      <a:alpha val="40000"/>
                    </a:prstClr>
                  </a:outerShdw>
                </a:effectLst>
              </a:rPr>
              <a:t>FusionCatcher</a:t>
            </a:r>
            <a:endParaRPr lang="en-US" b="1" dirty="0">
              <a:ln>
                <a:solidFill>
                  <a:schemeClr val="bg1"/>
                </a:solidFill>
              </a:ln>
              <a:solidFill>
                <a:schemeClr val="bg1"/>
              </a:solidFill>
              <a:effectLst>
                <a:outerShdw blurRad="50800" dist="38100" dir="2700000" algn="tl" rotWithShape="0">
                  <a:prstClr val="black">
                    <a:alpha val="40000"/>
                  </a:prstClr>
                </a:outerShdw>
              </a:effectLst>
            </a:endParaRPr>
          </a:p>
        </p:txBody>
      </p:sp>
      <p:cxnSp>
        <p:nvCxnSpPr>
          <p:cNvPr id="40" name="Łącznik prosty 39">
            <a:extLst>
              <a:ext uri="{FF2B5EF4-FFF2-40B4-BE49-F238E27FC236}">
                <a16:creationId xmlns:a16="http://schemas.microsoft.com/office/drawing/2014/main" id="{246E6D8D-0B13-967C-5A14-EC62182145CC}"/>
              </a:ext>
            </a:extLst>
          </p:cNvPr>
          <p:cNvCxnSpPr>
            <a:cxnSpLocks/>
          </p:cNvCxnSpPr>
          <p:nvPr/>
        </p:nvCxnSpPr>
        <p:spPr>
          <a:xfrm>
            <a:off x="25729640" y="11641142"/>
            <a:ext cx="0" cy="120508"/>
          </a:xfrm>
          <a:prstGeom prst="line">
            <a:avLst/>
          </a:prstGeom>
          <a:ln w="38100">
            <a:solidFill>
              <a:schemeClr val="bg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1" name="Prostokąt zaokrąglony 40">
            <a:extLst>
              <a:ext uri="{FF2B5EF4-FFF2-40B4-BE49-F238E27FC236}">
                <a16:creationId xmlns:a16="http://schemas.microsoft.com/office/drawing/2014/main" id="{7721B43E-518B-0578-AC8F-706685E9733C}"/>
              </a:ext>
            </a:extLst>
          </p:cNvPr>
          <p:cNvSpPr/>
          <p:nvPr/>
        </p:nvSpPr>
        <p:spPr>
          <a:xfrm>
            <a:off x="25818404" y="12081155"/>
            <a:ext cx="1872000" cy="461935"/>
          </a:xfrm>
          <a:prstGeom prst="roundRect">
            <a:avLst/>
          </a:prstGeom>
          <a:solidFill>
            <a:srgbClr val="6FB5D4"/>
          </a:solidFill>
          <a:ln>
            <a:solidFill>
              <a:srgbClr val="10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bg1"/>
                </a:solidFill>
                <a:effectLst>
                  <a:outerShdw blurRad="50800" dist="38100" dir="2700000" algn="tl" rotWithShape="0">
                    <a:prstClr val="black">
                      <a:alpha val="40000"/>
                    </a:prstClr>
                  </a:outerShdw>
                </a:effectLst>
              </a:rPr>
              <a:t>STAR-Fusion</a:t>
            </a:r>
          </a:p>
        </p:txBody>
      </p:sp>
      <p:sp>
        <p:nvSpPr>
          <p:cNvPr id="42" name="Prostokąt zaokrąglony 41">
            <a:extLst>
              <a:ext uri="{FF2B5EF4-FFF2-40B4-BE49-F238E27FC236}">
                <a16:creationId xmlns:a16="http://schemas.microsoft.com/office/drawing/2014/main" id="{B8D97191-498F-D4C7-69F1-14E90FC6656F}"/>
              </a:ext>
            </a:extLst>
          </p:cNvPr>
          <p:cNvSpPr/>
          <p:nvPr/>
        </p:nvSpPr>
        <p:spPr>
          <a:xfrm>
            <a:off x="27770024" y="12081155"/>
            <a:ext cx="1872000" cy="461935"/>
          </a:xfrm>
          <a:prstGeom prst="roundRect">
            <a:avLst/>
          </a:prstGeom>
          <a:solidFill>
            <a:srgbClr val="6FB5D4"/>
          </a:solidFill>
          <a:ln>
            <a:solidFill>
              <a:srgbClr val="109E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a:solidFill>
                    <a:schemeClr val="bg1"/>
                  </a:solidFill>
                </a:ln>
                <a:solidFill>
                  <a:schemeClr val="bg1"/>
                </a:solidFill>
                <a:effectLst>
                  <a:outerShdw blurRad="50800" dist="38100" dir="2700000" algn="tl" rotWithShape="0">
                    <a:prstClr val="black">
                      <a:alpha val="40000"/>
                    </a:prstClr>
                  </a:outerShdw>
                </a:effectLst>
              </a:rPr>
              <a:t>etc</a:t>
            </a:r>
            <a:r>
              <a:rPr lang="en-US" b="1" dirty="0"/>
              <a:t>.</a:t>
            </a:r>
          </a:p>
        </p:txBody>
      </p:sp>
      <p:cxnSp>
        <p:nvCxnSpPr>
          <p:cNvPr id="43" name="Łącznik prosty 42">
            <a:extLst>
              <a:ext uri="{FF2B5EF4-FFF2-40B4-BE49-F238E27FC236}">
                <a16:creationId xmlns:a16="http://schemas.microsoft.com/office/drawing/2014/main" id="{AC22EDF7-BF50-05B6-0422-0FE8D5E2BB1C}"/>
              </a:ext>
            </a:extLst>
          </p:cNvPr>
          <p:cNvCxnSpPr>
            <a:cxnSpLocks/>
          </p:cNvCxnSpPr>
          <p:nvPr/>
        </p:nvCxnSpPr>
        <p:spPr>
          <a:xfrm>
            <a:off x="22828938" y="11761651"/>
            <a:ext cx="5896800" cy="0"/>
          </a:xfrm>
          <a:prstGeom prst="line">
            <a:avLst/>
          </a:prstGeom>
          <a:ln w="38100">
            <a:solidFill>
              <a:schemeClr val="bg1"/>
            </a:solidFill>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44" name="Łącznik prosty ze strzałką 43">
            <a:extLst>
              <a:ext uri="{FF2B5EF4-FFF2-40B4-BE49-F238E27FC236}">
                <a16:creationId xmlns:a16="http://schemas.microsoft.com/office/drawing/2014/main" id="{3CB03334-44A3-E674-360A-E6B533461EA4}"/>
              </a:ext>
            </a:extLst>
          </p:cNvPr>
          <p:cNvCxnSpPr>
            <a:cxnSpLocks/>
          </p:cNvCxnSpPr>
          <p:nvPr/>
        </p:nvCxnSpPr>
        <p:spPr>
          <a:xfrm>
            <a:off x="22843911" y="11761651"/>
            <a:ext cx="0" cy="324000"/>
          </a:xfrm>
          <a:prstGeom prst="straightConnector1">
            <a:avLst/>
          </a:prstGeom>
          <a:ln w="38100">
            <a:solidFill>
              <a:schemeClr val="bg1"/>
            </a:solidFill>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3" name="Łącznik prosty ze strzałką 62">
            <a:extLst>
              <a:ext uri="{FF2B5EF4-FFF2-40B4-BE49-F238E27FC236}">
                <a16:creationId xmlns:a16="http://schemas.microsoft.com/office/drawing/2014/main" id="{EA64B656-279A-A2C7-5A14-BE84BBA5306C}"/>
              </a:ext>
            </a:extLst>
          </p:cNvPr>
          <p:cNvCxnSpPr>
            <a:cxnSpLocks/>
          </p:cNvCxnSpPr>
          <p:nvPr/>
        </p:nvCxnSpPr>
        <p:spPr>
          <a:xfrm>
            <a:off x="24789834" y="11761651"/>
            <a:ext cx="0" cy="319504"/>
          </a:xfrm>
          <a:prstGeom prst="straightConnector1">
            <a:avLst/>
          </a:prstGeom>
          <a:ln w="38100">
            <a:solidFill>
              <a:schemeClr val="bg1"/>
            </a:solidFill>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4" name="Łącznik prosty ze strzałką 63">
            <a:extLst>
              <a:ext uri="{FF2B5EF4-FFF2-40B4-BE49-F238E27FC236}">
                <a16:creationId xmlns:a16="http://schemas.microsoft.com/office/drawing/2014/main" id="{5FAAC56E-E806-E6F7-676A-90109B1995D8}"/>
              </a:ext>
            </a:extLst>
          </p:cNvPr>
          <p:cNvCxnSpPr>
            <a:cxnSpLocks/>
          </p:cNvCxnSpPr>
          <p:nvPr/>
        </p:nvCxnSpPr>
        <p:spPr>
          <a:xfrm>
            <a:off x="26746225" y="11761651"/>
            <a:ext cx="0" cy="319504"/>
          </a:xfrm>
          <a:prstGeom prst="straightConnector1">
            <a:avLst/>
          </a:prstGeom>
          <a:ln w="38100">
            <a:solidFill>
              <a:schemeClr val="bg1"/>
            </a:solidFill>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5" name="Łącznik prosty ze strzałką 64">
            <a:extLst>
              <a:ext uri="{FF2B5EF4-FFF2-40B4-BE49-F238E27FC236}">
                <a16:creationId xmlns:a16="http://schemas.microsoft.com/office/drawing/2014/main" id="{F0F3297C-5FA0-B643-DD7C-09B4EE3DC5ED}"/>
              </a:ext>
            </a:extLst>
          </p:cNvPr>
          <p:cNvCxnSpPr>
            <a:cxnSpLocks/>
          </p:cNvCxnSpPr>
          <p:nvPr/>
        </p:nvCxnSpPr>
        <p:spPr>
          <a:xfrm>
            <a:off x="28705761" y="11761651"/>
            <a:ext cx="0" cy="319504"/>
          </a:xfrm>
          <a:prstGeom prst="straightConnector1">
            <a:avLst/>
          </a:prstGeom>
          <a:ln w="38100">
            <a:solidFill>
              <a:schemeClr val="bg1"/>
            </a:solidFill>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6" name="pole tekstowe 65">
            <a:extLst>
              <a:ext uri="{FF2B5EF4-FFF2-40B4-BE49-F238E27FC236}">
                <a16:creationId xmlns:a16="http://schemas.microsoft.com/office/drawing/2014/main" id="{868A2F9C-5F9A-2C33-4056-140CCF905423}"/>
              </a:ext>
            </a:extLst>
          </p:cNvPr>
          <p:cNvSpPr txBox="1"/>
          <p:nvPr/>
        </p:nvSpPr>
        <p:spPr>
          <a:xfrm>
            <a:off x="21665640" y="12887538"/>
            <a:ext cx="8128000" cy="461665"/>
          </a:xfrm>
          <a:prstGeom prst="rect">
            <a:avLst/>
          </a:prstGeom>
          <a:noFill/>
        </p:spPr>
        <p:txBody>
          <a:bodyPr wrap="square" rtlCol="0">
            <a:spAutoFit/>
          </a:bodyPr>
          <a:lstStyle/>
          <a:p>
            <a:pPr algn="ctr"/>
            <a:r>
              <a:rPr lang="en-US" sz="2400" b="1" dirty="0">
                <a:solidFill>
                  <a:schemeClr val="bg1"/>
                </a:solidFill>
                <a:effectLst>
                  <a:outerShdw blurRad="50800" dist="38100" dir="2700000" algn="tl" rotWithShape="0">
                    <a:prstClr val="black">
                      <a:alpha val="40000"/>
                    </a:prstClr>
                  </a:outerShdw>
                </a:effectLst>
              </a:rPr>
              <a:t>Metadata ML unit</a:t>
            </a:r>
          </a:p>
        </p:txBody>
      </p:sp>
      <p:sp>
        <p:nvSpPr>
          <p:cNvPr id="67" name="pole tekstowe 66">
            <a:extLst>
              <a:ext uri="{FF2B5EF4-FFF2-40B4-BE49-F238E27FC236}">
                <a16:creationId xmlns:a16="http://schemas.microsoft.com/office/drawing/2014/main" id="{2AC11B72-2DA2-E5A7-6FEB-244C39804658}"/>
              </a:ext>
            </a:extLst>
          </p:cNvPr>
          <p:cNvSpPr txBox="1"/>
          <p:nvPr/>
        </p:nvSpPr>
        <p:spPr>
          <a:xfrm>
            <a:off x="21674784" y="13294631"/>
            <a:ext cx="8118856" cy="646331"/>
          </a:xfrm>
          <a:prstGeom prst="rect">
            <a:avLst/>
          </a:prstGeom>
          <a:noFill/>
        </p:spPr>
        <p:txBody>
          <a:bodyPr wrap="square" rtlCol="0">
            <a:spAutoFit/>
          </a:bodyPr>
          <a:lstStyle/>
          <a:p>
            <a:pPr algn="ctr"/>
            <a:r>
              <a:rPr lang="pl-PL" b="1" dirty="0" err="1">
                <a:solidFill>
                  <a:schemeClr val="bg1"/>
                </a:solidFill>
                <a:effectLst>
                  <a:outerShdw blurRad="50800" dist="38100" dir="2700000" algn="tl" rotWithShape="0">
                    <a:prstClr val="black">
                      <a:alpha val="40000"/>
                    </a:prstClr>
                  </a:outerShdw>
                </a:effectLst>
              </a:rPr>
              <a:t>incorporating</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metadata</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about</a:t>
            </a:r>
            <a:r>
              <a:rPr lang="pl-PL" b="1" dirty="0">
                <a:solidFill>
                  <a:schemeClr val="bg1"/>
                </a:solidFill>
                <a:effectLst>
                  <a:outerShdw blurRad="50800" dist="38100" dir="2700000" algn="tl" rotWithShape="0">
                    <a:prstClr val="black">
                      <a:alpha val="40000"/>
                    </a:prstClr>
                  </a:outerShdw>
                </a:effectLst>
              </a:rPr>
              <a:t> the </a:t>
            </a:r>
            <a:r>
              <a:rPr lang="pl-PL" b="1" dirty="0" err="1">
                <a:solidFill>
                  <a:schemeClr val="bg1"/>
                </a:solidFill>
                <a:effectLst>
                  <a:outerShdw blurRad="50800" dist="38100" dir="2700000" algn="tl" rotWithShape="0">
                    <a:prstClr val="black">
                      <a:alpha val="40000"/>
                    </a:prstClr>
                  </a:outerShdw>
                </a:effectLst>
              </a:rPr>
              <a:t>dataset</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itself</a:t>
            </a:r>
            <a:endParaRPr lang="pl-PL" b="1" dirty="0">
              <a:solidFill>
                <a:schemeClr val="bg1"/>
              </a:solidFill>
              <a:effectLst>
                <a:outerShdw blurRad="50800" dist="38100" dir="2700000" algn="tl" rotWithShape="0">
                  <a:prstClr val="black">
                    <a:alpha val="40000"/>
                  </a:prstClr>
                </a:outerShdw>
              </a:effectLst>
            </a:endParaRPr>
          </a:p>
          <a:p>
            <a:endParaRPr lang="en-US" dirty="0"/>
          </a:p>
        </p:txBody>
      </p:sp>
      <p:sp>
        <p:nvSpPr>
          <p:cNvPr id="68" name="pole tekstowe 67">
            <a:extLst>
              <a:ext uri="{FF2B5EF4-FFF2-40B4-BE49-F238E27FC236}">
                <a16:creationId xmlns:a16="http://schemas.microsoft.com/office/drawing/2014/main" id="{07F85865-DDBA-A61E-8BAD-9FB3E1E8D580}"/>
              </a:ext>
            </a:extLst>
          </p:cNvPr>
          <p:cNvSpPr txBox="1"/>
          <p:nvPr/>
        </p:nvSpPr>
        <p:spPr>
          <a:xfrm>
            <a:off x="21665640" y="13978723"/>
            <a:ext cx="8118856" cy="369332"/>
          </a:xfrm>
          <a:prstGeom prst="rect">
            <a:avLst/>
          </a:prstGeom>
          <a:noFill/>
        </p:spPr>
        <p:txBody>
          <a:bodyPr wrap="square" rtlCol="0">
            <a:spAutoFit/>
          </a:bodyPr>
          <a:lstStyle/>
          <a:p>
            <a:pPr lvl="0" algn="ctr"/>
            <a:r>
              <a:rPr lang="pl-PL" b="1" dirty="0" err="1">
                <a:solidFill>
                  <a:schemeClr val="bg1"/>
                </a:solidFill>
                <a:effectLst>
                  <a:outerShdw blurRad="50800" dist="38100" dir="2700000" algn="tl" rotWithShape="0">
                    <a:prstClr val="black">
                      <a:alpha val="40000"/>
                    </a:prstClr>
                  </a:outerShdw>
                </a:effectLst>
              </a:rPr>
              <a:t>dynamic</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weights</a:t>
            </a:r>
            <a:r>
              <a:rPr lang="pl-PL" b="1" dirty="0">
                <a:solidFill>
                  <a:schemeClr val="bg1"/>
                </a:solidFill>
                <a:effectLst>
                  <a:outerShdw blurRad="50800" dist="38100" dir="2700000" algn="tl" rotWithShape="0">
                    <a:prstClr val="black">
                      <a:alpha val="40000"/>
                    </a:prstClr>
                  </a:outerShdw>
                </a:effectLst>
              </a:rPr>
              <a:t> to </a:t>
            </a:r>
            <a:r>
              <a:rPr lang="pl-PL" b="1" dirty="0" err="1">
                <a:solidFill>
                  <a:schemeClr val="bg1"/>
                </a:solidFill>
                <a:effectLst>
                  <a:outerShdw blurRad="50800" dist="38100" dir="2700000" algn="tl" rotWithShape="0">
                    <a:prstClr val="black">
                      <a:alpha val="40000"/>
                    </a:prstClr>
                  </a:outerShdw>
                </a:effectLst>
              </a:rPr>
              <a:t>individual</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fusion</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callers</a:t>
            </a:r>
            <a:endParaRPr lang="pl-PL" b="1" dirty="0">
              <a:solidFill>
                <a:schemeClr val="bg1"/>
              </a:solidFill>
              <a:effectLst>
                <a:outerShdw blurRad="50800" dist="38100" dir="2700000" algn="tl" rotWithShape="0">
                  <a:prstClr val="black">
                    <a:alpha val="40000"/>
                  </a:prstClr>
                </a:outerShdw>
              </a:effectLst>
            </a:endParaRPr>
          </a:p>
        </p:txBody>
      </p:sp>
      <p:sp>
        <p:nvSpPr>
          <p:cNvPr id="69" name="pole tekstowe 68">
            <a:extLst>
              <a:ext uri="{FF2B5EF4-FFF2-40B4-BE49-F238E27FC236}">
                <a16:creationId xmlns:a16="http://schemas.microsoft.com/office/drawing/2014/main" id="{A3667397-7BB4-2238-62F4-3E36E10D2C56}"/>
              </a:ext>
            </a:extLst>
          </p:cNvPr>
          <p:cNvSpPr txBox="1"/>
          <p:nvPr/>
        </p:nvSpPr>
        <p:spPr>
          <a:xfrm>
            <a:off x="21652638" y="14767138"/>
            <a:ext cx="8128000" cy="461665"/>
          </a:xfrm>
          <a:prstGeom prst="rect">
            <a:avLst/>
          </a:prstGeom>
          <a:noFill/>
        </p:spPr>
        <p:txBody>
          <a:bodyPr wrap="square" rtlCol="0">
            <a:spAutoFit/>
          </a:bodyPr>
          <a:lstStyle/>
          <a:p>
            <a:pPr algn="ctr"/>
            <a:r>
              <a:rPr lang="en-US" sz="2400" b="1" dirty="0" err="1">
                <a:solidFill>
                  <a:schemeClr val="bg1"/>
                </a:solidFill>
                <a:effectLst>
                  <a:outerShdw blurRad="50800" dist="38100" dir="2700000" algn="tl" rotWithShape="0">
                    <a:prstClr val="black">
                      <a:alpha val="40000"/>
                    </a:prstClr>
                  </a:outerShdw>
                </a:effectLst>
              </a:rPr>
              <a:t>MetaFusion</a:t>
            </a:r>
            <a:endParaRPr lang="en-US" b="1" dirty="0">
              <a:solidFill>
                <a:schemeClr val="bg1"/>
              </a:solidFill>
              <a:effectLst>
                <a:outerShdw blurRad="50800" dist="38100" dir="2700000" algn="tl" rotWithShape="0">
                  <a:prstClr val="black">
                    <a:alpha val="40000"/>
                  </a:prstClr>
                </a:outerShdw>
              </a:effectLst>
            </a:endParaRPr>
          </a:p>
        </p:txBody>
      </p:sp>
      <p:sp>
        <p:nvSpPr>
          <p:cNvPr id="70" name="pole tekstowe 69">
            <a:extLst>
              <a:ext uri="{FF2B5EF4-FFF2-40B4-BE49-F238E27FC236}">
                <a16:creationId xmlns:a16="http://schemas.microsoft.com/office/drawing/2014/main" id="{51C34F99-EB10-2AF7-29B1-8915D3C2C985}"/>
              </a:ext>
            </a:extLst>
          </p:cNvPr>
          <p:cNvSpPr txBox="1"/>
          <p:nvPr/>
        </p:nvSpPr>
        <p:spPr>
          <a:xfrm>
            <a:off x="21661782" y="15266610"/>
            <a:ext cx="8118856" cy="369332"/>
          </a:xfrm>
          <a:prstGeom prst="rect">
            <a:avLst/>
          </a:prstGeom>
          <a:noFill/>
        </p:spPr>
        <p:txBody>
          <a:bodyPr wrap="square" rtlCol="0">
            <a:spAutoFit/>
          </a:bodyPr>
          <a:lstStyle/>
          <a:p>
            <a:pPr lvl="0" algn="ctr"/>
            <a:r>
              <a:rPr lang="pl-PL" b="1" dirty="0" err="1">
                <a:solidFill>
                  <a:schemeClr val="bg1"/>
                </a:solidFill>
                <a:effectLst>
                  <a:outerShdw blurRad="50800" dist="38100" dir="2700000" algn="tl" rotWithShape="0">
                    <a:prstClr val="black">
                      <a:alpha val="40000"/>
                    </a:prstClr>
                  </a:outerShdw>
                </a:effectLst>
              </a:rPr>
              <a:t>conversion</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into</a:t>
            </a:r>
            <a:r>
              <a:rPr lang="pl-PL" b="1" dirty="0">
                <a:solidFill>
                  <a:schemeClr val="bg1"/>
                </a:solidFill>
                <a:effectLst>
                  <a:outerShdw blurRad="50800" dist="38100" dir="2700000" algn="tl" rotWithShape="0">
                    <a:prstClr val="black">
                      <a:alpha val="40000"/>
                    </a:prstClr>
                  </a:outerShdw>
                </a:effectLst>
              </a:rPr>
              <a:t> the </a:t>
            </a:r>
            <a:r>
              <a:rPr lang="pl-PL" b="1" dirty="0" err="1">
                <a:solidFill>
                  <a:schemeClr val="bg1"/>
                </a:solidFill>
                <a:effectLst>
                  <a:outerShdw blurRad="50800" dist="38100" dir="2700000" algn="tl" rotWithShape="0">
                    <a:prstClr val="black">
                      <a:alpha val="40000"/>
                    </a:prstClr>
                  </a:outerShdw>
                </a:effectLst>
              </a:rPr>
              <a:t>new</a:t>
            </a:r>
            <a:r>
              <a:rPr lang="pl-PL" b="1" dirty="0">
                <a:solidFill>
                  <a:schemeClr val="bg1"/>
                </a:solidFill>
                <a:effectLst>
                  <a:outerShdw blurRad="50800" dist="38100" dir="2700000" algn="tl" rotWithShape="0">
                    <a:prstClr val="black">
                      <a:alpha val="40000"/>
                    </a:prstClr>
                  </a:outerShdw>
                </a:effectLst>
              </a:rPr>
              <a:t> file </a:t>
            </a:r>
            <a:r>
              <a:rPr lang="pl-PL" b="1" dirty="0" err="1">
                <a:solidFill>
                  <a:schemeClr val="bg1"/>
                </a:solidFill>
                <a:effectLst>
                  <a:outerShdw blurRad="50800" dist="38100" dir="2700000" algn="tl" rotWithShape="0">
                    <a:prstClr val="black">
                      <a:alpha val="40000"/>
                    </a:prstClr>
                  </a:outerShdw>
                </a:effectLst>
              </a:rPr>
              <a:t>type</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Common</a:t>
            </a:r>
            <a:r>
              <a:rPr lang="pl-PL" b="1" dirty="0">
                <a:solidFill>
                  <a:schemeClr val="bg1"/>
                </a:solidFill>
                <a:effectLst>
                  <a:outerShdw blurRad="50800" dist="38100" dir="2700000" algn="tl" rotWithShape="0">
                    <a:prstClr val="black">
                      <a:alpha val="40000"/>
                    </a:prstClr>
                  </a:outerShdw>
                </a:effectLst>
              </a:rPr>
              <a:t> Fusion Format</a:t>
            </a:r>
          </a:p>
        </p:txBody>
      </p:sp>
      <p:sp>
        <p:nvSpPr>
          <p:cNvPr id="71" name="pole tekstowe 70">
            <a:extLst>
              <a:ext uri="{FF2B5EF4-FFF2-40B4-BE49-F238E27FC236}">
                <a16:creationId xmlns:a16="http://schemas.microsoft.com/office/drawing/2014/main" id="{BCE29206-805F-8152-0CCF-A3A7C30E2409}"/>
              </a:ext>
            </a:extLst>
          </p:cNvPr>
          <p:cNvSpPr txBox="1"/>
          <p:nvPr/>
        </p:nvSpPr>
        <p:spPr>
          <a:xfrm>
            <a:off x="21665640" y="15887942"/>
            <a:ext cx="8118856" cy="369332"/>
          </a:xfrm>
          <a:prstGeom prst="rect">
            <a:avLst/>
          </a:prstGeom>
          <a:noFill/>
        </p:spPr>
        <p:txBody>
          <a:bodyPr wrap="square">
            <a:spAutoFit/>
          </a:bodyPr>
          <a:lstStyle/>
          <a:p>
            <a:pPr algn="ctr"/>
            <a:r>
              <a:rPr lang="pl-PL" b="1" dirty="0" err="1">
                <a:solidFill>
                  <a:schemeClr val="bg1"/>
                </a:solidFill>
                <a:effectLst>
                  <a:outerShdw blurRad="50800" dist="38100" dir="2700000" algn="tl" rotWithShape="0">
                    <a:prstClr val="black">
                      <a:alpha val="40000"/>
                    </a:prstClr>
                  </a:outerShdw>
                </a:effectLst>
              </a:rPr>
              <a:t>annotation</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merging</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using</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graph</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clustering</a:t>
            </a:r>
            <a:r>
              <a:rPr lang="pl-PL" b="1" dirty="0">
                <a:solidFill>
                  <a:schemeClr val="bg1"/>
                </a:solidFill>
                <a:effectLst>
                  <a:outerShdw blurRad="50800" dist="38100" dir="2700000" algn="tl" rotWithShape="0">
                    <a:prstClr val="black">
                      <a:alpha val="40000"/>
                    </a:prstClr>
                  </a:outerShdw>
                </a:effectLst>
              </a:rPr>
              <a:t>, </a:t>
            </a:r>
            <a:r>
              <a:rPr lang="pl-PL" b="1" dirty="0" err="1">
                <a:solidFill>
                  <a:schemeClr val="bg1"/>
                </a:solidFill>
                <a:effectLst>
                  <a:outerShdw blurRad="50800" dist="38100" dir="2700000" algn="tl" rotWithShape="0">
                    <a:prstClr val="black">
                      <a:alpha val="40000"/>
                    </a:prstClr>
                  </a:outerShdw>
                </a:effectLst>
              </a:rPr>
              <a:t>filtering</a:t>
            </a:r>
            <a:r>
              <a:rPr lang="pl-PL" b="1" dirty="0">
                <a:solidFill>
                  <a:schemeClr val="bg1"/>
                </a:solidFill>
                <a:effectLst>
                  <a:outerShdw blurRad="50800" dist="38100" dir="2700000" algn="tl" rotWithShape="0">
                    <a:prstClr val="black">
                      <a:alpha val="40000"/>
                    </a:prstClr>
                  </a:outerShdw>
                </a:effectLst>
              </a:rPr>
              <a:t> and </a:t>
            </a:r>
            <a:r>
              <a:rPr lang="pl-PL" b="1" dirty="0" err="1">
                <a:solidFill>
                  <a:schemeClr val="bg1"/>
                </a:solidFill>
                <a:effectLst>
                  <a:outerShdw blurRad="50800" dist="38100" dir="2700000" algn="tl" rotWithShape="0">
                    <a:prstClr val="black">
                      <a:alpha val="40000"/>
                    </a:prstClr>
                  </a:outerShdw>
                </a:effectLst>
              </a:rPr>
              <a:t>classification</a:t>
            </a:r>
            <a:endParaRPr lang="pl-PL" b="1" dirty="0">
              <a:solidFill>
                <a:schemeClr val="bg1"/>
              </a:solidFill>
              <a:effectLst>
                <a:outerShdw blurRad="50800" dist="38100" dir="2700000" algn="tl" rotWithShape="0">
                  <a:prstClr val="black">
                    <a:alpha val="40000"/>
                  </a:prstClr>
                </a:outerShdw>
              </a:effectLst>
            </a:endParaRPr>
          </a:p>
        </p:txBody>
      </p:sp>
      <p:cxnSp>
        <p:nvCxnSpPr>
          <p:cNvPr id="72" name="Łącznik prosty ze strzałką 71">
            <a:extLst>
              <a:ext uri="{FF2B5EF4-FFF2-40B4-BE49-F238E27FC236}">
                <a16:creationId xmlns:a16="http://schemas.microsoft.com/office/drawing/2014/main" id="{D4646A17-3506-89B8-F593-FABAD8355123}"/>
              </a:ext>
            </a:extLst>
          </p:cNvPr>
          <p:cNvCxnSpPr>
            <a:cxnSpLocks/>
          </p:cNvCxnSpPr>
          <p:nvPr/>
        </p:nvCxnSpPr>
        <p:spPr>
          <a:xfrm>
            <a:off x="25716638" y="13703452"/>
            <a:ext cx="0" cy="252000"/>
          </a:xfrm>
          <a:prstGeom prst="straightConnector1">
            <a:avLst/>
          </a:prstGeom>
          <a:ln w="38100">
            <a:solidFill>
              <a:schemeClr val="bg1"/>
            </a:solidFill>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3" name="Łącznik prosty ze strzałką 72">
            <a:extLst>
              <a:ext uri="{FF2B5EF4-FFF2-40B4-BE49-F238E27FC236}">
                <a16:creationId xmlns:a16="http://schemas.microsoft.com/office/drawing/2014/main" id="{4DD6BDC5-4962-E008-BD40-DB490008193B}"/>
              </a:ext>
            </a:extLst>
          </p:cNvPr>
          <p:cNvCxnSpPr>
            <a:cxnSpLocks/>
          </p:cNvCxnSpPr>
          <p:nvPr/>
        </p:nvCxnSpPr>
        <p:spPr>
          <a:xfrm>
            <a:off x="25716638" y="15635942"/>
            <a:ext cx="0" cy="252000"/>
          </a:xfrm>
          <a:prstGeom prst="straightConnector1">
            <a:avLst/>
          </a:prstGeom>
          <a:ln w="38100">
            <a:solidFill>
              <a:schemeClr val="bg1"/>
            </a:solidFill>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8" name="Tabela 7">
            <a:extLst>
              <a:ext uri="{FF2B5EF4-FFF2-40B4-BE49-F238E27FC236}">
                <a16:creationId xmlns:a16="http://schemas.microsoft.com/office/drawing/2014/main" id="{3C1CBAC0-793E-8D63-9FFB-CCE27AF837FF}"/>
              </a:ext>
            </a:extLst>
          </p:cNvPr>
          <p:cNvGraphicFramePr>
            <a:graphicFrameLocks noGrp="1"/>
          </p:cNvGraphicFramePr>
          <p:nvPr>
            <p:extLst>
              <p:ext uri="{D42A27DB-BD31-4B8C-83A1-F6EECF244321}">
                <p14:modId xmlns:p14="http://schemas.microsoft.com/office/powerpoint/2010/main" val="1155770442"/>
              </p:ext>
            </p:extLst>
          </p:nvPr>
        </p:nvGraphicFramePr>
        <p:xfrm>
          <a:off x="12390643" y="25687042"/>
          <a:ext cx="14950762" cy="3291840"/>
        </p:xfrm>
        <a:graphic>
          <a:graphicData uri="http://schemas.openxmlformats.org/drawingml/2006/table">
            <a:tbl>
              <a:tblPr firstRow="1" bandRow="1">
                <a:tableStyleId>{5C22544A-7EE6-4342-B048-85BDC9FD1C3A}</a:tableStyleId>
              </a:tblPr>
              <a:tblGrid>
                <a:gridCol w="7822762">
                  <a:extLst>
                    <a:ext uri="{9D8B030D-6E8A-4147-A177-3AD203B41FA5}">
                      <a16:colId xmlns:a16="http://schemas.microsoft.com/office/drawing/2014/main" val="1348004195"/>
                    </a:ext>
                  </a:extLst>
                </a:gridCol>
                <a:gridCol w="1800000">
                  <a:extLst>
                    <a:ext uri="{9D8B030D-6E8A-4147-A177-3AD203B41FA5}">
                      <a16:colId xmlns:a16="http://schemas.microsoft.com/office/drawing/2014/main" val="2011884546"/>
                    </a:ext>
                  </a:extLst>
                </a:gridCol>
                <a:gridCol w="1332000">
                  <a:extLst>
                    <a:ext uri="{9D8B030D-6E8A-4147-A177-3AD203B41FA5}">
                      <a16:colId xmlns:a16="http://schemas.microsoft.com/office/drawing/2014/main" val="2662997224"/>
                    </a:ext>
                  </a:extLst>
                </a:gridCol>
                <a:gridCol w="1332000">
                  <a:extLst>
                    <a:ext uri="{9D8B030D-6E8A-4147-A177-3AD203B41FA5}">
                      <a16:colId xmlns:a16="http://schemas.microsoft.com/office/drawing/2014/main" val="2136128669"/>
                    </a:ext>
                  </a:extLst>
                </a:gridCol>
                <a:gridCol w="1332000">
                  <a:extLst>
                    <a:ext uri="{9D8B030D-6E8A-4147-A177-3AD203B41FA5}">
                      <a16:colId xmlns:a16="http://schemas.microsoft.com/office/drawing/2014/main" val="1446263279"/>
                    </a:ext>
                  </a:extLst>
                </a:gridCol>
                <a:gridCol w="1332000">
                  <a:extLst>
                    <a:ext uri="{9D8B030D-6E8A-4147-A177-3AD203B41FA5}">
                      <a16:colId xmlns:a16="http://schemas.microsoft.com/office/drawing/2014/main" val="4025587876"/>
                    </a:ext>
                  </a:extLst>
                </a:gridCol>
              </a:tblGrid>
              <a:tr h="370840">
                <a:tc>
                  <a:txBody>
                    <a:bodyPr/>
                    <a:lstStyle/>
                    <a:p>
                      <a:r>
                        <a:rPr lang="en-US" sz="3000"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799E"/>
                    </a:solidFill>
                  </a:tcPr>
                </a:tc>
                <a:tc>
                  <a:txBody>
                    <a:bodyPr/>
                    <a:lstStyle/>
                    <a:p>
                      <a:r>
                        <a:rPr lang="en-US" sz="3000"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799E"/>
                    </a:solidFill>
                  </a:tcPr>
                </a:tc>
                <a:tc>
                  <a:txBody>
                    <a:bodyPr/>
                    <a:lstStyle/>
                    <a:p>
                      <a:r>
                        <a:rPr lang="en-US" sz="3000" dirty="0"/>
                        <a:t>AUC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799E"/>
                    </a:solidFill>
                  </a:tcPr>
                </a:tc>
                <a:tc>
                  <a:txBody>
                    <a:bodyPr/>
                    <a:lstStyle/>
                    <a:p>
                      <a:r>
                        <a:rPr lang="en-US" sz="3000" dirty="0"/>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799E"/>
                    </a:solidFill>
                  </a:tcPr>
                </a:tc>
                <a:tc>
                  <a:txBody>
                    <a:bodyPr/>
                    <a:lstStyle/>
                    <a:p>
                      <a:r>
                        <a:rPr lang="en-US" sz="3000" dirty="0"/>
                        <a:t>Prec.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799E"/>
                    </a:solidFill>
                  </a:tcPr>
                </a:tc>
                <a:tc>
                  <a:txBody>
                    <a:bodyPr/>
                    <a:lstStyle/>
                    <a:p>
                      <a:r>
                        <a:rPr lang="en-US" sz="3000" dirty="0"/>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C799E"/>
                    </a:solidFill>
                  </a:tcPr>
                </a:tc>
                <a:extLst>
                  <a:ext uri="{0D108BD9-81ED-4DB2-BD59-A6C34878D82A}">
                    <a16:rowId xmlns:a16="http://schemas.microsoft.com/office/drawing/2014/main" val="521610033"/>
                  </a:ext>
                </a:extLst>
              </a:tr>
              <a:tr h="370840">
                <a:tc>
                  <a:txBody>
                    <a:bodyPr/>
                    <a:lstStyle/>
                    <a:p>
                      <a:r>
                        <a:rPr lang="en-US" sz="3000" dirty="0">
                          <a:solidFill>
                            <a:sysClr val="windowText" lastClr="000000"/>
                          </a:solidFill>
                        </a:rPr>
                        <a:t>Random Forest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0,9985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0,9901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0,8690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4803279"/>
                  </a:ext>
                </a:extLst>
              </a:tr>
              <a:tr h="370840">
                <a:tc>
                  <a:txBody>
                    <a:bodyPr/>
                    <a:lstStyle/>
                    <a:p>
                      <a:r>
                        <a:rPr lang="en-US" sz="3000" dirty="0">
                          <a:solidFill>
                            <a:sysClr val="windowText" lastClr="000000"/>
                          </a:solidFill>
                        </a:rPr>
                        <a:t>Extra Trees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0,9985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0,9890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4705329"/>
                  </a:ext>
                </a:extLst>
              </a:tr>
              <a:tr h="370840">
                <a:tc>
                  <a:txBody>
                    <a:bodyPr/>
                    <a:lstStyle/>
                    <a:p>
                      <a:r>
                        <a:rPr lang="en-US" sz="3000" dirty="0">
                          <a:solidFill>
                            <a:sysClr val="windowText" lastClr="000000"/>
                          </a:solidFill>
                        </a:rPr>
                        <a:t>Light Gradient Boosting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0,9891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0,8751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0,8442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6992893"/>
                  </a:ext>
                </a:extLst>
              </a:tr>
              <a:tr h="370840">
                <a:tc>
                  <a:txBody>
                    <a:bodyPr/>
                    <a:lstStyle/>
                    <a:p>
                      <a:r>
                        <a:rPr lang="en-US" sz="3000" dirty="0">
                          <a:solidFill>
                            <a:sysClr val="windowText" lastClr="000000"/>
                          </a:solidFill>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0,9902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0,8358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0,8511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9300984"/>
                  </a:ext>
                </a:extLst>
              </a:tr>
              <a:tr h="370840">
                <a:tc>
                  <a:txBody>
                    <a:bodyPr/>
                    <a:lstStyle/>
                    <a:p>
                      <a:r>
                        <a:rPr lang="en-US" sz="3000" dirty="0">
                          <a:solidFill>
                            <a:sysClr val="windowText" lastClr="000000"/>
                          </a:solidFill>
                        </a:rPr>
                        <a:t>Linear Discriminant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0,9980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0,9842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0,7981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0,8606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000" dirty="0">
                          <a:solidFill>
                            <a:sysClr val="windowText" lastClr="000000"/>
                          </a:solidFill>
                        </a:rPr>
                        <a:t>0,8275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442128"/>
                  </a:ext>
                </a:extLst>
              </a:tr>
            </a:tbl>
          </a:graphicData>
        </a:graphic>
      </p:graphicFrame>
      <p:graphicFrame>
        <p:nvGraphicFramePr>
          <p:cNvPr id="9" name="Wykres 8">
            <a:extLst>
              <a:ext uri="{FF2B5EF4-FFF2-40B4-BE49-F238E27FC236}">
                <a16:creationId xmlns:a16="http://schemas.microsoft.com/office/drawing/2014/main" id="{18929783-A9F9-E5C0-36FF-DA58F49E7E17}"/>
              </a:ext>
            </a:extLst>
          </p:cNvPr>
          <p:cNvGraphicFramePr>
            <a:graphicFrameLocks/>
          </p:cNvGraphicFramePr>
          <p:nvPr>
            <p:extLst>
              <p:ext uri="{D42A27DB-BD31-4B8C-83A1-F6EECF244321}">
                <p14:modId xmlns:p14="http://schemas.microsoft.com/office/powerpoint/2010/main" val="2472314654"/>
              </p:ext>
            </p:extLst>
          </p:nvPr>
        </p:nvGraphicFramePr>
        <p:xfrm>
          <a:off x="1068909" y="21084056"/>
          <a:ext cx="9323040" cy="8039220"/>
        </p:xfrm>
        <a:graphic>
          <a:graphicData uri="http://schemas.openxmlformats.org/drawingml/2006/chart">
            <c:chart xmlns:c="http://schemas.openxmlformats.org/drawingml/2006/chart" xmlns:r="http://schemas.openxmlformats.org/officeDocument/2006/relationships" r:id="rId3"/>
          </a:graphicData>
        </a:graphic>
      </p:graphicFrame>
      <p:sp>
        <p:nvSpPr>
          <p:cNvPr id="10" name="pole tekstowe 9">
            <a:extLst>
              <a:ext uri="{FF2B5EF4-FFF2-40B4-BE49-F238E27FC236}">
                <a16:creationId xmlns:a16="http://schemas.microsoft.com/office/drawing/2014/main" id="{9B85D3BF-D0A3-8E67-0A4E-FE311905C65D}"/>
              </a:ext>
            </a:extLst>
          </p:cNvPr>
          <p:cNvSpPr txBox="1"/>
          <p:nvPr/>
        </p:nvSpPr>
        <p:spPr>
          <a:xfrm>
            <a:off x="380822" y="40115693"/>
            <a:ext cx="25437582" cy="2677656"/>
          </a:xfrm>
          <a:prstGeom prst="rect">
            <a:avLst/>
          </a:prstGeom>
          <a:noFill/>
        </p:spPr>
        <p:txBody>
          <a:bodyPr wrap="square" rtlCol="0">
            <a:spAutoFit/>
          </a:bodyPr>
          <a:lstStyle/>
          <a:p>
            <a:r>
              <a:rPr lang="en-US" sz="2300" dirty="0">
                <a:solidFill>
                  <a:schemeClr val="bg1"/>
                </a:solidFill>
              </a:rPr>
              <a:t>1. Dorney R, et al. </a:t>
            </a:r>
            <a:r>
              <a:rPr lang="en-US" sz="2300" i="1" dirty="0">
                <a:solidFill>
                  <a:schemeClr val="bg1"/>
                </a:solidFill>
              </a:rPr>
              <a:t>Recent advances in cancer fusion transcript detection.</a:t>
            </a:r>
            <a:r>
              <a:rPr lang="en-US" sz="2300" dirty="0">
                <a:solidFill>
                  <a:schemeClr val="bg1"/>
                </a:solidFill>
              </a:rPr>
              <a:t> Brief </a:t>
            </a:r>
            <a:r>
              <a:rPr lang="en-US" sz="2300" dirty="0" err="1">
                <a:solidFill>
                  <a:schemeClr val="bg1"/>
                </a:solidFill>
              </a:rPr>
              <a:t>Bioinform</a:t>
            </a:r>
            <a:r>
              <a:rPr lang="en-US" sz="2300" dirty="0">
                <a:solidFill>
                  <a:schemeClr val="bg1"/>
                </a:solidFill>
              </a:rPr>
              <a:t>. 2023.</a:t>
            </a:r>
          </a:p>
          <a:p>
            <a:r>
              <a:rPr lang="en-US" sz="2300" dirty="0">
                <a:solidFill>
                  <a:schemeClr val="bg1"/>
                </a:solidFill>
              </a:rPr>
              <a:t>2. Ahmed J, et al. </a:t>
            </a:r>
            <a:r>
              <a:rPr lang="en-US" sz="2300" i="1" dirty="0">
                <a:solidFill>
                  <a:schemeClr val="bg1"/>
                </a:solidFill>
              </a:rPr>
              <a:t>Fusion challenges in solid tumors: shaping the landscape of cancer care in precision medicine.</a:t>
            </a:r>
            <a:r>
              <a:rPr lang="en-US" sz="2300" dirty="0">
                <a:solidFill>
                  <a:schemeClr val="bg1"/>
                </a:solidFill>
              </a:rPr>
              <a:t> JCO Precis Oncol. 2024.</a:t>
            </a:r>
          </a:p>
          <a:p>
            <a:r>
              <a:rPr lang="en-US" sz="2300" dirty="0">
                <a:solidFill>
                  <a:schemeClr val="bg1"/>
                </a:solidFill>
              </a:rPr>
              <a:t>3. </a:t>
            </a:r>
            <a:r>
              <a:rPr lang="en-US" sz="2300" dirty="0" err="1">
                <a:solidFill>
                  <a:schemeClr val="bg1"/>
                </a:solidFill>
              </a:rPr>
              <a:t>Kerbs</a:t>
            </a:r>
            <a:r>
              <a:rPr lang="en-US" sz="2300" dirty="0">
                <a:solidFill>
                  <a:schemeClr val="bg1"/>
                </a:solidFill>
              </a:rPr>
              <a:t> P, et al. </a:t>
            </a:r>
            <a:r>
              <a:rPr lang="en-US" sz="2300" i="1" dirty="0">
                <a:solidFill>
                  <a:schemeClr val="bg1"/>
                </a:solidFill>
              </a:rPr>
              <a:t>Fusion gene detection by RNA-sequencing complements diagnostics of acute myeloid leukemia and identifies recurring NRIP1-MIR99AHG rearrangements.</a:t>
            </a:r>
            <a:r>
              <a:rPr lang="en-US" sz="2300" dirty="0">
                <a:solidFill>
                  <a:schemeClr val="bg1"/>
                </a:solidFill>
              </a:rPr>
              <a:t> </a:t>
            </a:r>
            <a:r>
              <a:rPr lang="en-US" sz="2300" dirty="0" err="1">
                <a:solidFill>
                  <a:schemeClr val="bg1"/>
                </a:solidFill>
              </a:rPr>
              <a:t>Haematologica</a:t>
            </a:r>
            <a:r>
              <a:rPr lang="en-US" sz="2300" dirty="0">
                <a:solidFill>
                  <a:schemeClr val="bg1"/>
                </a:solidFill>
              </a:rPr>
              <a:t>. 2021.</a:t>
            </a:r>
          </a:p>
          <a:p>
            <a:r>
              <a:rPr lang="en-US" sz="2300" dirty="0">
                <a:solidFill>
                  <a:schemeClr val="bg1"/>
                </a:solidFill>
              </a:rPr>
              <a:t>4. </a:t>
            </a:r>
            <a:r>
              <a:rPr lang="en-US" sz="2300" dirty="0" err="1">
                <a:solidFill>
                  <a:schemeClr val="bg1"/>
                </a:solidFill>
              </a:rPr>
              <a:t>Nikanjam</a:t>
            </a:r>
            <a:r>
              <a:rPr lang="en-US" sz="2300" dirty="0">
                <a:solidFill>
                  <a:schemeClr val="bg1"/>
                </a:solidFill>
              </a:rPr>
              <a:t> M, et al. </a:t>
            </a:r>
            <a:r>
              <a:rPr lang="en-US" sz="2300" i="1" dirty="0">
                <a:solidFill>
                  <a:schemeClr val="bg1"/>
                </a:solidFill>
              </a:rPr>
              <a:t>Targeting fusions for improved outcomes in oncology treatment.</a:t>
            </a:r>
            <a:r>
              <a:rPr lang="en-US" sz="2300" dirty="0">
                <a:solidFill>
                  <a:schemeClr val="bg1"/>
                </a:solidFill>
              </a:rPr>
              <a:t> Cancer. 2020.</a:t>
            </a:r>
          </a:p>
          <a:p>
            <a:r>
              <a:rPr lang="en-US" sz="2300" dirty="0">
                <a:solidFill>
                  <a:schemeClr val="bg1"/>
                </a:solidFill>
              </a:rPr>
              <a:t>5. </a:t>
            </a:r>
            <a:r>
              <a:rPr lang="pl-PL" sz="2300" dirty="0" err="1">
                <a:solidFill>
                  <a:schemeClr val="bg1"/>
                </a:solidFill>
              </a:rPr>
              <a:t>Apostolides</a:t>
            </a:r>
            <a:r>
              <a:rPr lang="pl-PL" sz="2300" dirty="0">
                <a:solidFill>
                  <a:schemeClr val="bg1"/>
                </a:solidFill>
              </a:rPr>
              <a:t> M, et al. </a:t>
            </a:r>
            <a:r>
              <a:rPr lang="pl-PL" sz="2300" i="1" dirty="0" err="1">
                <a:solidFill>
                  <a:schemeClr val="bg1"/>
                </a:solidFill>
              </a:rPr>
              <a:t>MetaFusion</a:t>
            </a:r>
            <a:r>
              <a:rPr lang="pl-PL" sz="2300" i="1" dirty="0">
                <a:solidFill>
                  <a:schemeClr val="bg1"/>
                </a:solidFill>
              </a:rPr>
              <a:t>: a high-</a:t>
            </a:r>
            <a:r>
              <a:rPr lang="pl-PL" sz="2300" i="1" dirty="0" err="1">
                <a:solidFill>
                  <a:schemeClr val="bg1"/>
                </a:solidFill>
              </a:rPr>
              <a:t>confidence</a:t>
            </a:r>
            <a:r>
              <a:rPr lang="pl-PL" sz="2300" i="1" dirty="0">
                <a:solidFill>
                  <a:schemeClr val="bg1"/>
                </a:solidFill>
              </a:rPr>
              <a:t> </a:t>
            </a:r>
            <a:r>
              <a:rPr lang="pl-PL" sz="2300" i="1" dirty="0" err="1">
                <a:solidFill>
                  <a:schemeClr val="bg1"/>
                </a:solidFill>
              </a:rPr>
              <a:t>metacaller</a:t>
            </a:r>
            <a:r>
              <a:rPr lang="pl-PL" sz="2300" i="1" dirty="0">
                <a:solidFill>
                  <a:schemeClr val="bg1"/>
                </a:solidFill>
              </a:rPr>
              <a:t> for </a:t>
            </a:r>
            <a:r>
              <a:rPr lang="pl-PL" sz="2300" i="1" dirty="0" err="1">
                <a:solidFill>
                  <a:schemeClr val="bg1"/>
                </a:solidFill>
              </a:rPr>
              <a:t>filtering</a:t>
            </a:r>
            <a:r>
              <a:rPr lang="pl-PL" sz="2300" i="1" dirty="0">
                <a:solidFill>
                  <a:schemeClr val="bg1"/>
                </a:solidFill>
              </a:rPr>
              <a:t> and </a:t>
            </a:r>
            <a:r>
              <a:rPr lang="pl-PL" sz="2300" i="1" dirty="0" err="1">
                <a:solidFill>
                  <a:schemeClr val="bg1"/>
                </a:solidFill>
              </a:rPr>
              <a:t>prioritizing</a:t>
            </a:r>
            <a:r>
              <a:rPr lang="pl-PL" sz="2300" i="1" dirty="0">
                <a:solidFill>
                  <a:schemeClr val="bg1"/>
                </a:solidFill>
              </a:rPr>
              <a:t> RNA-</a:t>
            </a:r>
            <a:r>
              <a:rPr lang="pl-PL" sz="2300" i="1" dirty="0" err="1">
                <a:solidFill>
                  <a:schemeClr val="bg1"/>
                </a:solidFill>
              </a:rPr>
              <a:t>seq</a:t>
            </a:r>
            <a:r>
              <a:rPr lang="pl-PL" sz="2300" i="1" dirty="0">
                <a:solidFill>
                  <a:schemeClr val="bg1"/>
                </a:solidFill>
              </a:rPr>
              <a:t> </a:t>
            </a:r>
            <a:r>
              <a:rPr lang="pl-PL" sz="2300" i="1" dirty="0" err="1">
                <a:solidFill>
                  <a:schemeClr val="bg1"/>
                </a:solidFill>
              </a:rPr>
              <a:t>gene</a:t>
            </a:r>
            <a:r>
              <a:rPr lang="pl-PL" sz="2300" i="1" dirty="0">
                <a:solidFill>
                  <a:schemeClr val="bg1"/>
                </a:solidFill>
              </a:rPr>
              <a:t> </a:t>
            </a:r>
            <a:r>
              <a:rPr lang="pl-PL" sz="2300" i="1" dirty="0" err="1">
                <a:solidFill>
                  <a:schemeClr val="bg1"/>
                </a:solidFill>
              </a:rPr>
              <a:t>fusion</a:t>
            </a:r>
            <a:r>
              <a:rPr lang="pl-PL" sz="2300" i="1" dirty="0">
                <a:solidFill>
                  <a:schemeClr val="bg1"/>
                </a:solidFill>
              </a:rPr>
              <a:t> </a:t>
            </a:r>
            <a:r>
              <a:rPr lang="pl-PL" sz="2300" i="1" dirty="0" err="1">
                <a:solidFill>
                  <a:schemeClr val="bg1"/>
                </a:solidFill>
              </a:rPr>
              <a:t>candidates</a:t>
            </a:r>
            <a:r>
              <a:rPr lang="pl-PL" sz="2300" i="1" dirty="0">
                <a:solidFill>
                  <a:schemeClr val="bg1"/>
                </a:solidFill>
              </a:rPr>
              <a:t>.</a:t>
            </a:r>
            <a:r>
              <a:rPr lang="pl-PL" sz="2300" dirty="0">
                <a:solidFill>
                  <a:schemeClr val="bg1"/>
                </a:solidFill>
              </a:rPr>
              <a:t> </a:t>
            </a:r>
            <a:r>
              <a:rPr lang="pl-PL" sz="2300" dirty="0" err="1">
                <a:solidFill>
                  <a:schemeClr val="bg1"/>
                </a:solidFill>
              </a:rPr>
              <a:t>Bioinformatics</a:t>
            </a:r>
            <a:r>
              <a:rPr lang="pl-PL" sz="2300" dirty="0">
                <a:solidFill>
                  <a:schemeClr val="bg1"/>
                </a:solidFill>
              </a:rPr>
              <a:t>. 2021.</a:t>
            </a:r>
          </a:p>
          <a:p>
            <a:r>
              <a:rPr lang="pl-PL" sz="2300" dirty="0">
                <a:solidFill>
                  <a:schemeClr val="bg1"/>
                </a:solidFill>
              </a:rPr>
              <a:t>6. </a:t>
            </a:r>
            <a:r>
              <a:rPr lang="pl-PL" sz="2300" dirty="0" err="1">
                <a:solidFill>
                  <a:schemeClr val="bg1"/>
                </a:solidFill>
              </a:rPr>
              <a:t>nf-core</a:t>
            </a:r>
            <a:r>
              <a:rPr lang="pl-PL" sz="2300" dirty="0">
                <a:solidFill>
                  <a:schemeClr val="bg1"/>
                </a:solidFill>
              </a:rPr>
              <a:t>/</a:t>
            </a:r>
            <a:r>
              <a:rPr lang="pl-PL" sz="2300" dirty="0" err="1">
                <a:solidFill>
                  <a:schemeClr val="bg1"/>
                </a:solidFill>
              </a:rPr>
              <a:t>rnafusion</a:t>
            </a:r>
            <a:r>
              <a:rPr lang="pl-PL" sz="2300" dirty="0">
                <a:solidFill>
                  <a:schemeClr val="bg1"/>
                </a:solidFill>
              </a:rPr>
              <a:t>. Version 3.0.2. </a:t>
            </a:r>
            <a:r>
              <a:rPr lang="pl-PL" sz="2300" dirty="0" err="1">
                <a:solidFill>
                  <a:schemeClr val="bg1"/>
                </a:solidFill>
              </a:rPr>
              <a:t>Available</a:t>
            </a:r>
            <a:r>
              <a:rPr lang="pl-PL" sz="2300" dirty="0">
                <a:solidFill>
                  <a:schemeClr val="bg1"/>
                </a:solidFill>
              </a:rPr>
              <a:t> </a:t>
            </a:r>
            <a:r>
              <a:rPr lang="pl-PL" sz="2300" dirty="0" err="1">
                <a:solidFill>
                  <a:schemeClr val="bg1"/>
                </a:solidFill>
              </a:rPr>
              <a:t>at</a:t>
            </a:r>
            <a:r>
              <a:rPr lang="pl-PL" sz="2300" dirty="0">
                <a:solidFill>
                  <a:schemeClr val="bg1"/>
                </a:solidFill>
              </a:rPr>
              <a:t>: </a:t>
            </a:r>
            <a:r>
              <a:rPr lang="pl-PL" sz="2300" dirty="0">
                <a:solidFill>
                  <a:schemeClr val="bg1"/>
                </a:solidFill>
                <a:hlinkClick r:id="rId4">
                  <a:extLst>
                    <a:ext uri="{A12FA001-AC4F-418D-AE19-62706E023703}">
                      <ahyp:hlinkClr xmlns:ahyp="http://schemas.microsoft.com/office/drawing/2018/hyperlinkcolor" val="tx"/>
                    </a:ext>
                  </a:extLst>
                </a:hlinkClick>
              </a:rPr>
              <a:t>https://nf-co.re/rnafusion/3.0.2</a:t>
            </a:r>
            <a:endParaRPr lang="en-US" sz="2300" dirty="0">
              <a:solidFill>
                <a:schemeClr val="bg1"/>
              </a:solidFill>
            </a:endParaRPr>
          </a:p>
          <a:p>
            <a:endParaRPr lang="pl-PL" sz="3000" dirty="0">
              <a:solidFill>
                <a:schemeClr val="bg1"/>
              </a:solidFill>
            </a:endParaRPr>
          </a:p>
        </p:txBody>
      </p:sp>
      <p:sp>
        <p:nvSpPr>
          <p:cNvPr id="11" name="pole tekstowe 10">
            <a:extLst>
              <a:ext uri="{FF2B5EF4-FFF2-40B4-BE49-F238E27FC236}">
                <a16:creationId xmlns:a16="http://schemas.microsoft.com/office/drawing/2014/main" id="{69427FA1-7545-CDD2-5573-E7820E4BCFA0}"/>
              </a:ext>
            </a:extLst>
          </p:cNvPr>
          <p:cNvSpPr txBox="1"/>
          <p:nvPr/>
        </p:nvSpPr>
        <p:spPr>
          <a:xfrm>
            <a:off x="10582311" y="17152310"/>
            <a:ext cx="19227766" cy="1200329"/>
          </a:xfrm>
          <a:prstGeom prst="rect">
            <a:avLst/>
          </a:prstGeom>
          <a:noFill/>
        </p:spPr>
        <p:txBody>
          <a:bodyPr wrap="square" rtlCol="0">
            <a:spAutoFit/>
          </a:bodyPr>
          <a:lstStyle/>
          <a:p>
            <a:pPr algn="just"/>
            <a:r>
              <a:rPr lang="en-US" sz="3600" dirty="0"/>
              <a:t>The model was trained on real-world data comprising </a:t>
            </a:r>
            <a:r>
              <a:rPr lang="en-US" sz="3600" b="1" dirty="0"/>
              <a:t>60 cell lines representing multiple cancer types</a:t>
            </a:r>
            <a:r>
              <a:rPr lang="en-US" sz="3600" dirty="0"/>
              <a:t>, ensuring biological diversity and robustness of the learned weighting strategies.</a:t>
            </a:r>
          </a:p>
        </p:txBody>
      </p:sp>
      <p:pic>
        <p:nvPicPr>
          <p:cNvPr id="18" name="Obraz 17">
            <a:extLst>
              <a:ext uri="{FF2B5EF4-FFF2-40B4-BE49-F238E27FC236}">
                <a16:creationId xmlns:a16="http://schemas.microsoft.com/office/drawing/2014/main" id="{7761AE0B-A7B3-7160-6DCC-2586C1BBF7B2}"/>
              </a:ext>
            </a:extLst>
          </p:cNvPr>
          <p:cNvPicPr>
            <a:picLocks noChangeAspect="1"/>
          </p:cNvPicPr>
          <p:nvPr/>
        </p:nvPicPr>
        <p:blipFill>
          <a:blip r:embed="rId5"/>
          <a:srcRect l="22038" t="10200" r="20496" b="44217"/>
          <a:stretch>
            <a:fillRect/>
          </a:stretch>
        </p:blipFill>
        <p:spPr>
          <a:xfrm>
            <a:off x="26585405" y="40311357"/>
            <a:ext cx="1512000" cy="1500310"/>
          </a:xfrm>
          <a:prstGeom prst="rect">
            <a:avLst/>
          </a:prstGeom>
        </p:spPr>
      </p:pic>
      <p:pic>
        <p:nvPicPr>
          <p:cNvPr id="75" name="Obraz 74" descr="Obraz zawierający Grafika, czarne, Czcionka, design&#10;&#10;Zawartość wygenerowana przez AI może być niepoprawna.">
            <a:extLst>
              <a:ext uri="{FF2B5EF4-FFF2-40B4-BE49-F238E27FC236}">
                <a16:creationId xmlns:a16="http://schemas.microsoft.com/office/drawing/2014/main" id="{463B3841-8B85-BA8A-5E47-ACC4EEFC31DD}"/>
              </a:ext>
            </a:extLst>
          </p:cNvPr>
          <p:cNvPicPr>
            <a:picLocks noChangeAspect="1"/>
          </p:cNvPicPr>
          <p:nvPr/>
        </p:nvPicPr>
        <p:blipFill>
          <a:blip r:embed="rId6"/>
          <a:stretch>
            <a:fillRect/>
          </a:stretch>
        </p:blipFill>
        <p:spPr>
          <a:xfrm>
            <a:off x="26154560" y="39168357"/>
            <a:ext cx="2286000" cy="1143000"/>
          </a:xfrm>
          <a:prstGeom prst="rect">
            <a:avLst/>
          </a:prstGeom>
        </p:spPr>
      </p:pic>
      <p:pic>
        <p:nvPicPr>
          <p:cNvPr id="78" name="Obraz 77" descr="Obraz zawierający szkic, clipart, sylwetka&#10;&#10;Zawartość wygenerowana przez AI może być niepoprawna.">
            <a:extLst>
              <a:ext uri="{FF2B5EF4-FFF2-40B4-BE49-F238E27FC236}">
                <a16:creationId xmlns:a16="http://schemas.microsoft.com/office/drawing/2014/main" id="{F85CE846-C758-337E-CA7D-4368A863E596}"/>
              </a:ext>
            </a:extLst>
          </p:cNvPr>
          <p:cNvPicPr>
            <a:picLocks noChangeAspect="1"/>
          </p:cNvPicPr>
          <p:nvPr/>
        </p:nvPicPr>
        <p:blipFill>
          <a:blip r:embed="rId7">
            <a:clrChange>
              <a:clrFrom>
                <a:srgbClr val="FFFFFF"/>
              </a:clrFrom>
              <a:clrTo>
                <a:srgbClr val="FFFFFF">
                  <a:alpha val="0"/>
                </a:srgbClr>
              </a:clrTo>
            </a:clrChange>
          </a:blip>
          <a:stretch>
            <a:fillRect/>
          </a:stretch>
        </p:blipFill>
        <p:spPr>
          <a:xfrm rot="4633488">
            <a:off x="25293053" y="41264042"/>
            <a:ext cx="1414931" cy="790156"/>
          </a:xfrm>
          <a:prstGeom prst="rect">
            <a:avLst/>
          </a:prstGeom>
        </p:spPr>
      </p:pic>
      <p:sp>
        <p:nvSpPr>
          <p:cNvPr id="79" name="pole tekstowe 78">
            <a:extLst>
              <a:ext uri="{FF2B5EF4-FFF2-40B4-BE49-F238E27FC236}">
                <a16:creationId xmlns:a16="http://schemas.microsoft.com/office/drawing/2014/main" id="{DAF47984-FE96-E265-1992-23C53DCBBBF0}"/>
              </a:ext>
            </a:extLst>
          </p:cNvPr>
          <p:cNvSpPr txBox="1"/>
          <p:nvPr/>
        </p:nvSpPr>
        <p:spPr>
          <a:xfrm>
            <a:off x="26356370" y="41972606"/>
            <a:ext cx="3264179" cy="769441"/>
          </a:xfrm>
          <a:prstGeom prst="rect">
            <a:avLst/>
          </a:prstGeom>
          <a:noFill/>
        </p:spPr>
        <p:txBody>
          <a:bodyPr wrap="square" rtlCol="0">
            <a:spAutoFit/>
          </a:bodyPr>
          <a:lstStyle/>
          <a:p>
            <a:r>
              <a:rPr lang="en-US" sz="4400" b="1" dirty="0">
                <a:latin typeface="Pristina" panose="03060402040406080204" pitchFamily="66" charset="0"/>
              </a:rPr>
              <a:t>Scan me!</a:t>
            </a:r>
          </a:p>
        </p:txBody>
      </p:sp>
    </p:spTree>
    <p:extLst>
      <p:ext uri="{BB962C8B-B14F-4D97-AF65-F5344CB8AC3E}">
        <p14:creationId xmlns:p14="http://schemas.microsoft.com/office/powerpoint/2010/main" val="3541194358"/>
      </p:ext>
    </p:extLst>
  </p:cSld>
  <p:clrMapOvr>
    <a:masterClrMapping/>
  </p:clrMapOvr>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Motyw pakietu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2411</TotalTime>
  <Words>789</Words>
  <Application>Microsoft Macintosh PowerPoint</Application>
  <PresentationFormat>Niestandardowy</PresentationFormat>
  <Paragraphs>78</Paragraphs>
  <Slides>1</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vt:i4>
      </vt:variant>
    </vt:vector>
  </HeadingPairs>
  <TitlesOfParts>
    <vt:vector size="6" baseType="lpstr">
      <vt:lpstr>Aptos</vt:lpstr>
      <vt:lpstr>Aptos Display</vt:lpstr>
      <vt:lpstr>Arial</vt:lpstr>
      <vt:lpstr>Pristina</vt:lpstr>
      <vt:lpstr>Motyw pakietu Office</vt:lpstr>
      <vt:lpstr>Data-aware metacaller for improved gene fusion detection in RNA-seq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Ostrowska Iga 2 (DOKT)</dc:creator>
  <cp:lastModifiedBy>Ostrowska Iga 2 (DOKT)</cp:lastModifiedBy>
  <cp:revision>30</cp:revision>
  <dcterms:created xsi:type="dcterms:W3CDTF">2025-08-27T07:33:35Z</dcterms:created>
  <dcterms:modified xsi:type="dcterms:W3CDTF">2025-09-12T08:42:12Z</dcterms:modified>
</cp:coreProperties>
</file>