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23D83-BA65-7849-94B9-3850BD6213B5}" v="7" dt="2020-07-30T13:26:43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946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n2100@outlook.com" userId="d089f48c1d85e715" providerId="LiveId" clId="{DBB23D83-BA65-7849-94B9-3850BD6213B5}"/>
    <pc:docChg chg="undo custSel modSld">
      <pc:chgData name="karan2100@outlook.com" userId="d089f48c1d85e715" providerId="LiveId" clId="{DBB23D83-BA65-7849-94B9-3850BD6213B5}" dt="2020-07-30T13:27:19.309" v="175" actId="20577"/>
      <pc:docMkLst>
        <pc:docMk/>
      </pc:docMkLst>
      <pc:sldChg chg="modSp">
        <pc:chgData name="karan2100@outlook.com" userId="d089f48c1d85e715" providerId="LiveId" clId="{DBB23D83-BA65-7849-94B9-3850BD6213B5}" dt="2020-07-30T13:27:19.309" v="175" actId="20577"/>
        <pc:sldMkLst>
          <pc:docMk/>
          <pc:sldMk cId="3790609351" sldId="256"/>
        </pc:sldMkLst>
        <pc:spChg chg="mod">
          <ac:chgData name="karan2100@outlook.com" userId="d089f48c1d85e715" providerId="LiveId" clId="{DBB23D83-BA65-7849-94B9-3850BD6213B5}" dt="2020-07-30T13:27:19.309" v="175" actId="20577"/>
          <ac:spMkLst>
            <pc:docMk/>
            <pc:sldMk cId="3790609351" sldId="256"/>
            <ac:spMk id="2" creationId="{42A6A463-279F-D946-A9BC-FCBE5F86123E}"/>
          </ac:spMkLst>
        </pc:spChg>
      </pc:sldChg>
      <pc:sldChg chg="modSp">
        <pc:chgData name="karan2100@outlook.com" userId="d089f48c1d85e715" providerId="LiveId" clId="{DBB23D83-BA65-7849-94B9-3850BD6213B5}" dt="2020-07-30T13:27:07.774" v="153" actId="20577"/>
        <pc:sldMkLst>
          <pc:docMk/>
          <pc:sldMk cId="610691374" sldId="257"/>
        </pc:sldMkLst>
        <pc:spChg chg="mod">
          <ac:chgData name="karan2100@outlook.com" userId="d089f48c1d85e715" providerId="LiveId" clId="{DBB23D83-BA65-7849-94B9-3850BD6213B5}" dt="2020-07-30T13:27:07.774" v="153" actId="20577"/>
          <ac:spMkLst>
            <pc:docMk/>
            <pc:sldMk cId="610691374" sldId="257"/>
            <ac:spMk id="3" creationId="{5BAB1331-47B8-4346-855F-C0257DA06B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5239-DCC4-FB45-917E-6525900AA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F3B64-B87A-E247-B976-6AA5F729B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9026B-6375-CD44-9C42-94A65A79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2B4-2712-C243-83D6-A7D0CAD93CAF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35A15-1D2C-0A43-A453-EAFCC5C9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F0E78-AB88-0F40-B694-8C3190C3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8F2-00A0-5145-8A73-41A0B52B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9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68B6-6E41-E84E-A720-D19C05AA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B774B-8A25-3A41-B852-C006AA664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9332-BAE8-484B-B6C0-61B7696D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2B4-2712-C243-83D6-A7D0CAD93CAF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08069-ED3D-5248-A40C-B21D4754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21F9-A6D9-7A43-8D7C-0A058A4B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8F2-00A0-5145-8A73-41A0B52B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12AD1-5079-2947-B3C1-C54EFF281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6FC09-AE29-6F43-8677-CC2951C3A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D04C4-8965-F142-9CDC-746838D7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2B4-2712-C243-83D6-A7D0CAD93CAF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B6B3-E823-B04C-9A62-A6A2B63C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3C158-E475-EA46-96BB-51CBD381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8F2-00A0-5145-8A73-41A0B52B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C0CD-94D4-8A49-8A8D-2EBA03F2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87C6-C216-144E-8E14-441065DC5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5FFFA-F0A1-6046-B450-B9EF3AF4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2B4-2712-C243-83D6-A7D0CAD93CAF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D7C78-F7C5-6546-9790-40D01147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6FE99-9DEA-5A48-9978-14E9873A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8F2-00A0-5145-8A73-41A0B52B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4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4339-B097-0C48-A7B5-FBE6B0BA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CCCB9-9396-9C4A-B288-EE5F9C40C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655F8-6EB7-9344-A7F5-2C6188B2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2B4-2712-C243-83D6-A7D0CAD93CAF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B713C-7B1B-5D49-AB1B-D557C729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4E015-17E0-054B-A766-767ECBD7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8F2-00A0-5145-8A73-41A0B52B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1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2F76-09BE-7A4A-A95A-63994AF6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BA6D2-57EE-274D-BF36-1266D68B7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8EDF4-A90D-A34E-A30F-F5DC9D861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4692E-2912-2F45-B1D1-DF0AFEC74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2B4-2712-C243-83D6-A7D0CAD93CAF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7F701-09E1-224B-9094-0FD47181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63D2F-0233-7243-A75A-638F8043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8F2-00A0-5145-8A73-41A0B52B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8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C249-6181-6846-8F91-97549D19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62C5C-5F9A-9D49-BC77-A53FA0FFE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15B56-9244-E640-B393-569C6DC1F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F3FED-30E3-5E4D-8B83-5692FD14D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FEBBB-BC45-E549-AE62-952D6AA92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47491-840A-5748-9CA2-6D2E36CB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2B4-2712-C243-83D6-A7D0CAD93CAF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3F8D9-A4D4-AF49-9D45-363EB0ED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271C8-D9CD-0B40-944D-BE9EB67F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8F2-00A0-5145-8A73-41A0B52B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6BE1-6E5C-1941-B445-1E08953F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DF67A-1098-9746-903C-5BC8B1A5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2B4-2712-C243-83D6-A7D0CAD93CAF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1A43F-2D74-5F4F-B1FE-949FAE2F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D6EEB-B9C0-1649-A78D-5BE1CD5F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8F2-00A0-5145-8A73-41A0B52B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3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F5762-69AE-7948-8898-543A0614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2B4-2712-C243-83D6-A7D0CAD93CAF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4D59D-DA02-6D45-8AA5-451F5F84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44925-1892-114D-8AB5-FF84F30A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8F2-00A0-5145-8A73-41A0B52B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326F-CB74-C44E-ABF0-9C40F1C9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1D68-47B7-754D-A645-4F2BC8932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6105D-EB7E-6841-986A-A1A642642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A3C40-5CA3-954A-B661-12E9CB4C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2B4-2712-C243-83D6-A7D0CAD93CAF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63A5D-316B-3B40-B3EE-9BA19E8D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37DD5-BA08-E24C-8267-5F258C6F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8F2-00A0-5145-8A73-41A0B52B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FB40-2F58-7541-882C-37C687AF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57DA6-1CED-F442-A86F-44B903D5E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0A841-6EB6-5D43-9E1F-2CA05CD32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577B1-3454-AC41-BF16-8766FA67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2B4-2712-C243-83D6-A7D0CAD93CAF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28D5D-2394-A048-9CAE-49BA362C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52D2-83E6-5644-A929-8EDD3FC3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8F2-00A0-5145-8A73-41A0B52B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3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0A98D-CFAD-A14A-AFDA-37077391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94C43-E647-AB40-B0FD-52F4A66B3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1CBFA-5807-A047-88DA-337320DE6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F12B4-2712-C243-83D6-A7D0CAD93CAF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27F67-6328-5E45-AC7B-D16ECA87C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FE31B-C5C0-1249-90C9-6887F3148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C08F2-00A0-5145-8A73-41A0B52B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5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ome.org/download/current/ChEBI2Reactome_PE_All_Levels.txt" TargetMode="External"/><Relationship Id="rId2" Type="http://schemas.openxmlformats.org/officeDocument/2006/relationships/hyperlink" Target="https://reactome.org/download/current/NCBI2Reactome_PE_All_Levels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ome.org/download/current/UniProt2Reactome_PE_All_Levels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A463-279F-D946-A9BC-FCBE5F861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Metabolite-pathway ID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22BC1-632A-5344-9E68-231B6107B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08/06/2020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0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A781-6B10-D943-99DF-B10EA984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Method/workflow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B1331-47B8-4346-855F-C0257DA06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813"/>
            <a:ext cx="10609162" cy="481115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R packages used: </a:t>
            </a:r>
            <a:r>
              <a:rPr lang="en-US" dirty="0" err="1"/>
              <a:t>webchem</a:t>
            </a:r>
            <a:r>
              <a:rPr lang="en-US" dirty="0"/>
              <a:t>, KEGGREST, RJSONLITE</a:t>
            </a:r>
          </a:p>
          <a:p>
            <a:r>
              <a:rPr lang="en-US" dirty="0"/>
              <a:t>Online sources: PUG (PubChem) REST, KEGG REST, Chemical Translation Service</a:t>
            </a:r>
          </a:p>
          <a:p>
            <a:r>
              <a:rPr lang="en-US" dirty="0"/>
              <a:t>Convert PubChem CID to KEGG</a:t>
            </a:r>
          </a:p>
          <a:p>
            <a:pPr lvl="1"/>
            <a:r>
              <a:rPr lang="en-US" dirty="0"/>
              <a:t>Convert PubChem CID to PubChem SID using PUG REST</a:t>
            </a:r>
          </a:p>
          <a:p>
            <a:pPr lvl="1"/>
            <a:r>
              <a:rPr lang="en-US" dirty="0"/>
              <a:t>Convert PubChem SID to KEGG ID using </a:t>
            </a:r>
            <a:r>
              <a:rPr lang="en-US" dirty="0" err="1"/>
              <a:t>keggConv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If no matches, then</a:t>
            </a:r>
          </a:p>
          <a:p>
            <a:pPr lvl="2"/>
            <a:r>
              <a:rPr lang="en-US" dirty="0"/>
              <a:t>Get </a:t>
            </a:r>
            <a:r>
              <a:rPr lang="en-US" dirty="0" err="1"/>
              <a:t>InChiI</a:t>
            </a:r>
            <a:r>
              <a:rPr lang="en-US" dirty="0"/>
              <a:t> keys using </a:t>
            </a:r>
            <a:r>
              <a:rPr lang="en-US" dirty="0" err="1"/>
              <a:t>cts_convert</a:t>
            </a:r>
            <a:r>
              <a:rPr lang="en-US" dirty="0"/>
              <a:t> function in R package </a:t>
            </a:r>
            <a:r>
              <a:rPr lang="en-US" dirty="0" err="1"/>
              <a:t>webchem</a:t>
            </a:r>
            <a:endParaRPr lang="en-US" dirty="0"/>
          </a:p>
          <a:p>
            <a:pPr lvl="2"/>
            <a:r>
              <a:rPr lang="en-US" dirty="0"/>
              <a:t>Get </a:t>
            </a:r>
            <a:r>
              <a:rPr lang="en-US" dirty="0" err="1"/>
              <a:t>ChEBI</a:t>
            </a:r>
            <a:r>
              <a:rPr lang="en-US" dirty="0"/>
              <a:t> ID using </a:t>
            </a:r>
            <a:r>
              <a:rPr lang="en-US" dirty="0" err="1"/>
              <a:t>get_chebiid</a:t>
            </a:r>
            <a:r>
              <a:rPr lang="en-US" dirty="0"/>
              <a:t> function using </a:t>
            </a:r>
            <a:r>
              <a:rPr lang="en-US" dirty="0" err="1"/>
              <a:t>InChi</a:t>
            </a:r>
            <a:r>
              <a:rPr lang="en-US" dirty="0"/>
              <a:t> keys</a:t>
            </a:r>
          </a:p>
          <a:p>
            <a:pPr lvl="2"/>
            <a:r>
              <a:rPr lang="en-US" dirty="0"/>
              <a:t>Convert </a:t>
            </a:r>
            <a:r>
              <a:rPr lang="en-US" dirty="0" err="1"/>
              <a:t>ChEBI</a:t>
            </a:r>
            <a:r>
              <a:rPr lang="en-US" dirty="0"/>
              <a:t> ID to KEGG ID using </a:t>
            </a:r>
            <a:r>
              <a:rPr lang="en-US" dirty="0" err="1"/>
              <a:t>keggConv</a:t>
            </a:r>
            <a:r>
              <a:rPr lang="en-US" dirty="0"/>
              <a:t> function</a:t>
            </a:r>
          </a:p>
          <a:p>
            <a:r>
              <a:rPr lang="en-US" dirty="0"/>
              <a:t>Convert PubChem CID to </a:t>
            </a:r>
            <a:r>
              <a:rPr lang="en-US" dirty="0" err="1"/>
              <a:t>ChEBI</a:t>
            </a:r>
            <a:r>
              <a:rPr lang="en-US" dirty="0"/>
              <a:t> ID</a:t>
            </a:r>
          </a:p>
          <a:p>
            <a:pPr lvl="1"/>
            <a:r>
              <a:rPr lang="en-US" dirty="0"/>
              <a:t>Get </a:t>
            </a:r>
            <a:r>
              <a:rPr lang="en-US" dirty="0" err="1"/>
              <a:t>InChiI</a:t>
            </a:r>
            <a:r>
              <a:rPr lang="en-US" dirty="0"/>
              <a:t> keys using </a:t>
            </a:r>
            <a:r>
              <a:rPr lang="en-US" dirty="0" err="1"/>
              <a:t>cts_convert</a:t>
            </a:r>
            <a:r>
              <a:rPr lang="en-US" dirty="0"/>
              <a:t> function in R package </a:t>
            </a:r>
            <a:r>
              <a:rPr lang="en-US" dirty="0" err="1"/>
              <a:t>webchem</a:t>
            </a:r>
            <a:endParaRPr lang="en-US" dirty="0"/>
          </a:p>
          <a:p>
            <a:pPr lvl="1"/>
            <a:r>
              <a:rPr lang="en-US" dirty="0"/>
              <a:t>Get </a:t>
            </a:r>
            <a:r>
              <a:rPr lang="en-US" dirty="0" err="1"/>
              <a:t>ChEBI</a:t>
            </a:r>
            <a:r>
              <a:rPr lang="en-US" dirty="0"/>
              <a:t> ID using </a:t>
            </a:r>
            <a:r>
              <a:rPr lang="en-US" dirty="0" err="1"/>
              <a:t>get_chebiid</a:t>
            </a:r>
            <a:r>
              <a:rPr lang="en-US" dirty="0"/>
              <a:t> function using </a:t>
            </a:r>
            <a:r>
              <a:rPr lang="en-US" dirty="0" err="1"/>
              <a:t>InChi</a:t>
            </a:r>
            <a:r>
              <a:rPr lang="en-US" dirty="0"/>
              <a:t> keys</a:t>
            </a:r>
          </a:p>
          <a:p>
            <a:r>
              <a:rPr lang="en-US" dirty="0"/>
              <a:t>Download KEGG pathway molecular atlas 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keggList</a:t>
            </a:r>
            <a:r>
              <a:rPr lang="en-US" dirty="0"/>
              <a:t> function to get pathway IDs for input species code (e.g. has”)</a:t>
            </a:r>
          </a:p>
          <a:p>
            <a:pPr lvl="1"/>
            <a:r>
              <a:rPr lang="en-US" dirty="0"/>
              <a:t>For each pathway ID, use the </a:t>
            </a:r>
            <a:r>
              <a:rPr lang="en-US" dirty="0" err="1"/>
              <a:t>keggGet</a:t>
            </a:r>
            <a:r>
              <a:rPr lang="en-US" dirty="0"/>
              <a:t> function to get genes and compounds associated with that pathway</a:t>
            </a:r>
          </a:p>
          <a:p>
            <a:pPr lvl="1"/>
            <a:r>
              <a:rPr lang="en-US" dirty="0"/>
              <a:t>Map the KEGG gene IDs to NCBI Gene IDs and NCBI Protein IDs using the </a:t>
            </a:r>
            <a:r>
              <a:rPr lang="en-US" dirty="0" err="1"/>
              <a:t>keggConv</a:t>
            </a:r>
            <a:r>
              <a:rPr lang="en-US" dirty="0"/>
              <a:t> function</a:t>
            </a:r>
          </a:p>
          <a:p>
            <a:r>
              <a:rPr lang="en-US" dirty="0"/>
              <a:t>Download </a:t>
            </a:r>
            <a:r>
              <a:rPr lang="en-US" dirty="0" err="1"/>
              <a:t>Reactome</a:t>
            </a:r>
            <a:r>
              <a:rPr lang="en-US" dirty="0"/>
              <a:t> pathway molecular atlas </a:t>
            </a:r>
          </a:p>
          <a:p>
            <a:pPr lvl="1"/>
            <a:r>
              <a:rPr lang="en-US" dirty="0"/>
              <a:t>Download and merge the following files:</a:t>
            </a:r>
          </a:p>
          <a:p>
            <a:pPr lvl="2"/>
            <a:r>
              <a:rPr lang="en-US" dirty="0">
                <a:hlinkClick r:id="rId2"/>
              </a:rPr>
              <a:t>https://reactome.org/download/current/NCBI2Reactome_PE_All_Levels.txt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https://reactome.org/download/current/ChEBI2Reactome_PE_All_Levels.txt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https://reactome.org/download/current/UniProt2Reactome_PE_All_Levels.txt</a:t>
            </a:r>
            <a:endParaRPr lang="en-US" dirty="0"/>
          </a:p>
          <a:p>
            <a:pPr lvl="2"/>
            <a:r>
              <a:rPr lang="en-US" dirty="0"/>
              <a:t>Filter by species code (e.g. ”Homo sapiens”)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9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261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Metabolite-pathway ID mapping</vt:lpstr>
      <vt:lpstr>Method/workflow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PubChem ID mapping</dc:title>
  <dc:creator>Uppal, Karan</dc:creator>
  <cp:lastModifiedBy>Uppal, Karan</cp:lastModifiedBy>
  <cp:revision>3</cp:revision>
  <dcterms:created xsi:type="dcterms:W3CDTF">2020-07-29T23:26:54Z</dcterms:created>
  <dcterms:modified xsi:type="dcterms:W3CDTF">2020-08-06T18:27:51Z</dcterms:modified>
</cp:coreProperties>
</file>