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Gomez" userId="0eed3235cb7cad86" providerId="LiveId" clId="{99C24B4E-5245-48D0-BB8C-539BCDCE138F}"/>
    <pc:docChg chg="modSld">
      <pc:chgData name="Camila Gomez" userId="0eed3235cb7cad86" providerId="LiveId" clId="{99C24B4E-5245-48D0-BB8C-539BCDCE138F}" dt="2023-01-18T14:37:22.670" v="4" actId="20577"/>
      <pc:docMkLst>
        <pc:docMk/>
      </pc:docMkLst>
      <pc:sldChg chg="modSp mod">
        <pc:chgData name="Camila Gomez" userId="0eed3235cb7cad86" providerId="LiveId" clId="{99C24B4E-5245-48D0-BB8C-539BCDCE138F}" dt="2023-01-18T14:37:22.670" v="4" actId="20577"/>
        <pc:sldMkLst>
          <pc:docMk/>
          <pc:sldMk cId="0" sldId="256"/>
        </pc:sldMkLst>
        <pc:spChg chg="mod">
          <ac:chgData name="Camila Gomez" userId="0eed3235cb7cad86" providerId="LiveId" clId="{99C24B4E-5245-48D0-BB8C-539BCDCE138F}" dt="2023-01-18T14:37:22.670" v="4" actId="20577"/>
          <ac:spMkLst>
            <pc:docMk/>
            <pc:sldMk cId="0" sldId="256"/>
            <ac:spMk id="85" creationId="{00000000-0000-0000-0000-000000000000}"/>
          </ac:spMkLst>
        </pc:spChg>
        <pc:grpChg chg="mod">
          <ac:chgData name="Camila Gomez" userId="0eed3235cb7cad86" providerId="LiveId" clId="{99C24B4E-5245-48D0-BB8C-539BCDCE138F}" dt="2023-01-18T14:03:37.361" v="0" actId="14100"/>
          <ac:grpSpMkLst>
            <pc:docMk/>
            <pc:sldMk cId="0" sldId="256"/>
            <ac:grpSpMk id="41" creationId="{00000000-0000-0000-0000-000000000000}"/>
          </ac:grpSpMkLst>
        </pc:grpChg>
        <pc:grpChg chg="mod">
          <ac:chgData name="Camila Gomez" userId="0eed3235cb7cad86" providerId="LiveId" clId="{99C24B4E-5245-48D0-BB8C-539BCDCE138F}" dt="2023-01-18T14:03:48.269" v="2" actId="14100"/>
          <ac:grpSpMkLst>
            <pc:docMk/>
            <pc:sldMk cId="0" sldId="256"/>
            <ac:grpSpMk id="47" creationId="{00000000-0000-0000-0000-000000000000}"/>
          </ac:grpSpMkLst>
        </pc:grpChg>
        <pc:grpChg chg="mod">
          <ac:chgData name="Camila Gomez" userId="0eed3235cb7cad86" providerId="LiveId" clId="{99C24B4E-5245-48D0-BB8C-539BCDCE138F}" dt="2023-01-18T14:03:41.534" v="1" actId="14100"/>
          <ac:grpSpMkLst>
            <pc:docMk/>
            <pc:sldMk cId="0" sldId="256"/>
            <ac:grpSpMk id="83" creationId="{00000000-0000-0000-0000-000000000000}"/>
          </ac:grpSpMkLst>
        </pc:grpChg>
        <pc:grpChg chg="mod">
          <ac:chgData name="Camila Gomez" userId="0eed3235cb7cad86" providerId="LiveId" clId="{99C24B4E-5245-48D0-BB8C-539BCDCE138F}" dt="2023-01-18T14:03:57.360" v="3" actId="14100"/>
          <ac:grpSpMkLst>
            <pc:docMk/>
            <pc:sldMk cId="0" sldId="256"/>
            <ac:grpSpMk id="86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371FA3-BAA2-42B8-9C4F-9D4D110C152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F76A9E1-CFF2-4EA6-B22A-0623C7055B2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9E14C1-FA03-4B34-BDD0-12991765511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364030-B490-4ED7-BE9D-2E618E998D67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ABAA47-7E8B-48EE-8DB6-5D0F3927FD6E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F6541A-EF4D-4502-8135-885A25EA077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ED8D71-9F24-428F-8CBF-9B9AB217034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3145AA-B24F-4FEF-BA49-72FC0706411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FA4CF8-ADDB-42DA-9598-C9DF91BFF5B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9AA57B-8249-4439-9015-2A61E0AFB5C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F820AA-FB44-4C46-A05B-4B89F00E806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EED831-496D-49AB-BF24-F24F18B6811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B6E8C1BB-3BEA-4A48-BD64-0F0CA38A854A}" type="slidenum">
              <a:rPr lang="en-GB" sz="1400" b="0" strike="noStrike" spc="-1"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216000" y="1979999"/>
            <a:ext cx="1980000" cy="719995"/>
            <a:chOff x="216000" y="1980000"/>
            <a:chExt cx="1980000" cy="540000"/>
          </a:xfrm>
        </p:grpSpPr>
        <p:sp>
          <p:nvSpPr>
            <p:cNvPr id="42" name="Forma libre: forma 41"/>
            <p:cNvSpPr/>
            <p:nvPr/>
          </p:nvSpPr>
          <p:spPr>
            <a:xfrm>
              <a:off x="216000" y="1980000"/>
              <a:ext cx="1980000" cy="540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901" y="0"/>
                  </a:moveTo>
                  <a:lnTo>
                    <a:pt x="21600" y="0"/>
                  </a:lnTo>
                  <a:lnTo>
                    <a:pt x="196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adroTexto 42"/>
            <p:cNvSpPr txBox="1"/>
            <p:nvPr/>
          </p:nvSpPr>
          <p:spPr>
            <a:xfrm>
              <a:off x="396000" y="19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Intact Forest Landscapes</a:t>
              </a:r>
            </a:p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Ifl_2020 pix 30m=100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252000" y="3780000"/>
            <a:ext cx="1980000" cy="540000"/>
            <a:chOff x="252000" y="3780000"/>
            <a:chExt cx="1980000" cy="540000"/>
          </a:xfrm>
        </p:grpSpPr>
        <p:sp>
          <p:nvSpPr>
            <p:cNvPr id="45" name="Forma libre: forma 44"/>
            <p:cNvSpPr/>
            <p:nvPr/>
          </p:nvSpPr>
          <p:spPr>
            <a:xfrm>
              <a:off x="252000" y="3780000"/>
              <a:ext cx="1980000" cy="540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901" y="0"/>
                  </a:moveTo>
                  <a:lnTo>
                    <a:pt x="21600" y="0"/>
                  </a:lnTo>
                  <a:lnTo>
                    <a:pt x="196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adroTexto 45"/>
            <p:cNvSpPr txBox="1"/>
            <p:nvPr/>
          </p:nvSpPr>
          <p:spPr>
            <a:xfrm>
              <a:off x="432000" y="37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Criterios id fragmentos no protegidos</a:t>
              </a: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2700000" y="1079999"/>
            <a:ext cx="1800000" cy="692999"/>
            <a:chOff x="2700000" y="1080000"/>
            <a:chExt cx="1800000" cy="540000"/>
          </a:xfrm>
        </p:grpSpPr>
        <p:sp>
          <p:nvSpPr>
            <p:cNvPr id="48" name="Rectángulo 47"/>
            <p:cNvSpPr/>
            <p:nvPr/>
          </p:nvSpPr>
          <p:spPr>
            <a:xfrm>
              <a:off x="2700000" y="1080000"/>
              <a:ext cx="1800000" cy="540000"/>
            </a:xfrm>
            <a:prstGeom prst="rect">
              <a:avLst/>
            </a:pr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adroTexto 48"/>
            <p:cNvSpPr txBox="1"/>
            <p:nvPr/>
          </p:nvSpPr>
          <p:spPr>
            <a:xfrm>
              <a:off x="2700000" y="10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 dirty="0" err="1">
                  <a:solidFill>
                    <a:srgbClr val="000000"/>
                  </a:solidFill>
                  <a:latin typeface="Fira Sans Compressed"/>
                </a:rPr>
                <a:t>Extraer</a:t>
              </a:r>
              <a:r>
                <a:rPr lang="en-GB" sz="1200" b="0" strike="noStrike" spc="-1" dirty="0">
                  <a:solidFill>
                    <a:srgbClr val="000000"/>
                  </a:solidFill>
                  <a:latin typeface="Fira Sans Compressed"/>
                </a:rPr>
                <a:t> </a:t>
              </a:r>
              <a:r>
                <a:rPr lang="en-GB" sz="1200" b="0" strike="noStrike" spc="-1" dirty="0" err="1">
                  <a:solidFill>
                    <a:srgbClr val="000000"/>
                  </a:solidFill>
                  <a:latin typeface="Fira Sans Compressed"/>
                </a:rPr>
                <a:t>franja</a:t>
              </a:r>
              <a:r>
                <a:rPr lang="en-GB" sz="1200" b="0" strike="noStrike" spc="-1" dirty="0">
                  <a:solidFill>
                    <a:srgbClr val="000000"/>
                  </a:solidFill>
                  <a:latin typeface="Fira Sans Compressed"/>
                </a:rPr>
                <a:t> </a:t>
              </a:r>
              <a:r>
                <a:rPr lang="en-GB" sz="1200" b="0" strike="noStrike" spc="-1" dirty="0" err="1">
                  <a:solidFill>
                    <a:srgbClr val="000000"/>
                  </a:solidFill>
                  <a:latin typeface="Fira Sans Compressed"/>
                </a:rPr>
                <a:t>rango</a:t>
              </a:r>
              <a:r>
                <a:rPr lang="en-GB" sz="1200" b="0" strike="noStrike" spc="-1" dirty="0">
                  <a:solidFill>
                    <a:srgbClr val="000000"/>
                  </a:solidFill>
                  <a:latin typeface="Fira Sans Compressed"/>
                </a:rPr>
                <a:t>  con </a:t>
              </a:r>
              <a:r>
                <a:rPr lang="en-GB" sz="1200" b="0" strike="noStrike" spc="-1" dirty="0" err="1">
                  <a:solidFill>
                    <a:srgbClr val="000000"/>
                  </a:solidFill>
                  <a:latin typeface="Fira Sans Compressed"/>
                </a:rPr>
                <a:t>cobertura</a:t>
              </a:r>
              <a:r>
                <a:rPr lang="en-GB" sz="1200" b="0" strike="noStrike" spc="-1" dirty="0">
                  <a:solidFill>
                    <a:srgbClr val="000000"/>
                  </a:solidFill>
                  <a:latin typeface="Fira Sans Compressed"/>
                </a:rPr>
                <a:t> &gt;60% [h&gt;15m]</a:t>
              </a: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2673000" y="180000"/>
            <a:ext cx="1980000" cy="540000"/>
            <a:chOff x="2673000" y="180000"/>
            <a:chExt cx="1980000" cy="540000"/>
          </a:xfrm>
        </p:grpSpPr>
        <p:sp>
          <p:nvSpPr>
            <p:cNvPr id="51" name="Forma libre: forma 50"/>
            <p:cNvSpPr/>
            <p:nvPr/>
          </p:nvSpPr>
          <p:spPr>
            <a:xfrm>
              <a:off x="2673000" y="180000"/>
              <a:ext cx="1980000" cy="540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901" y="0"/>
                  </a:moveTo>
                  <a:lnTo>
                    <a:pt x="21600" y="0"/>
                  </a:lnTo>
                  <a:lnTo>
                    <a:pt x="196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adroTexto 51"/>
            <p:cNvSpPr txBox="1"/>
            <p:nvPr/>
          </p:nvSpPr>
          <p:spPr>
            <a:xfrm>
              <a:off x="2853000" y="1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GLAD Forest Change</a:t>
              </a:r>
            </a:p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treecover2010</a:t>
              </a: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2700000" y="2880000"/>
            <a:ext cx="1800000" cy="540000"/>
            <a:chOff x="2700000" y="2880000"/>
            <a:chExt cx="1800000" cy="540000"/>
          </a:xfrm>
        </p:grpSpPr>
        <p:sp>
          <p:nvSpPr>
            <p:cNvPr id="54" name="Rectángulo 53"/>
            <p:cNvSpPr/>
            <p:nvPr/>
          </p:nvSpPr>
          <p:spPr>
            <a:xfrm>
              <a:off x="2700000" y="2880000"/>
              <a:ext cx="1800000" cy="540000"/>
            </a:xfrm>
            <a:prstGeom prst="rect">
              <a:avLst/>
            </a:pr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adroTexto 54"/>
            <p:cNvSpPr txBox="1"/>
            <p:nvPr/>
          </p:nvSpPr>
          <p:spPr>
            <a:xfrm>
              <a:off x="2700000" y="28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Intersectar áreas protectedplanet </a:t>
              </a: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7773120" y="1095840"/>
            <a:ext cx="1980000" cy="540000"/>
            <a:chOff x="7773120" y="1095840"/>
            <a:chExt cx="1980000" cy="540000"/>
          </a:xfrm>
        </p:grpSpPr>
        <p:sp>
          <p:nvSpPr>
            <p:cNvPr id="57" name="Forma libre: forma 56"/>
            <p:cNvSpPr/>
            <p:nvPr/>
          </p:nvSpPr>
          <p:spPr>
            <a:xfrm>
              <a:off x="7773120" y="1095840"/>
              <a:ext cx="1980000" cy="540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901" y="0"/>
                  </a:moveTo>
                  <a:lnTo>
                    <a:pt x="21600" y="0"/>
                  </a:lnTo>
                  <a:lnTo>
                    <a:pt x="196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adroTexto 57"/>
            <p:cNvSpPr txBox="1"/>
            <p:nvPr/>
          </p:nvSpPr>
          <p:spPr>
            <a:xfrm>
              <a:off x="7953120" y="109584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ALOS Digital Surface Model DSM 30m</a:t>
              </a: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5220000" y="180000"/>
            <a:ext cx="1980000" cy="540000"/>
            <a:chOff x="5220000" y="180000"/>
            <a:chExt cx="1980000" cy="540000"/>
          </a:xfrm>
        </p:grpSpPr>
        <p:sp>
          <p:nvSpPr>
            <p:cNvPr id="60" name="Forma libre: forma 59"/>
            <p:cNvSpPr/>
            <p:nvPr/>
          </p:nvSpPr>
          <p:spPr>
            <a:xfrm>
              <a:off x="5220000" y="180000"/>
              <a:ext cx="1980000" cy="540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901" y="0"/>
                  </a:moveTo>
                  <a:lnTo>
                    <a:pt x="21600" y="0"/>
                  </a:lnTo>
                  <a:lnTo>
                    <a:pt x="196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adroTexto 60"/>
            <p:cNvSpPr txBox="1"/>
            <p:nvPr/>
          </p:nvSpPr>
          <p:spPr>
            <a:xfrm>
              <a:off x="5400000" y="1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Rango altitudinal de especies focales</a:t>
              </a: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7844400" y="3780000"/>
            <a:ext cx="1980000" cy="540000"/>
            <a:chOff x="7844400" y="3780000"/>
            <a:chExt cx="1980000" cy="540000"/>
          </a:xfrm>
        </p:grpSpPr>
        <p:sp>
          <p:nvSpPr>
            <p:cNvPr id="63" name="Forma libre: forma 62"/>
            <p:cNvSpPr/>
            <p:nvPr/>
          </p:nvSpPr>
          <p:spPr>
            <a:xfrm>
              <a:off x="7844400" y="3780000"/>
              <a:ext cx="1980000" cy="540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901" y="0"/>
                  </a:moveTo>
                  <a:lnTo>
                    <a:pt x="21600" y="0"/>
                  </a:lnTo>
                  <a:lnTo>
                    <a:pt x="196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adroTexto 63"/>
            <p:cNvSpPr txBox="1"/>
            <p:nvPr/>
          </p:nvSpPr>
          <p:spPr>
            <a:xfrm>
              <a:off x="8024400" y="37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Rasters especies focales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5378760" y="1080000"/>
            <a:ext cx="1800000" cy="540000"/>
            <a:chOff x="5378760" y="1080000"/>
            <a:chExt cx="1800000" cy="540000"/>
          </a:xfrm>
        </p:grpSpPr>
        <p:sp>
          <p:nvSpPr>
            <p:cNvPr id="66" name="Rectángulo 65"/>
            <p:cNvSpPr/>
            <p:nvPr/>
          </p:nvSpPr>
          <p:spPr>
            <a:xfrm>
              <a:off x="5378760" y="1080000"/>
              <a:ext cx="1800000" cy="540000"/>
            </a:xfrm>
            <a:prstGeom prst="rect">
              <a:avLst/>
            </a:pr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adroTexto 66"/>
            <p:cNvSpPr txBox="1"/>
            <p:nvPr/>
          </p:nvSpPr>
          <p:spPr>
            <a:xfrm>
              <a:off x="5378760" y="1080000"/>
              <a:ext cx="1620000" cy="2746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Extraer franja altitudinal</a:t>
              </a: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216000" y="2880000"/>
            <a:ext cx="1980000" cy="540000"/>
            <a:chOff x="216000" y="2880000"/>
            <a:chExt cx="1980000" cy="540000"/>
          </a:xfrm>
        </p:grpSpPr>
        <p:sp>
          <p:nvSpPr>
            <p:cNvPr id="69" name="Forma libre: forma 68"/>
            <p:cNvSpPr/>
            <p:nvPr/>
          </p:nvSpPr>
          <p:spPr>
            <a:xfrm>
              <a:off x="216000" y="2880000"/>
              <a:ext cx="1980000" cy="540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901" y="0"/>
                  </a:moveTo>
                  <a:lnTo>
                    <a:pt x="21600" y="0"/>
                  </a:lnTo>
                  <a:lnTo>
                    <a:pt x="196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adroTexto 69"/>
            <p:cNvSpPr txBox="1"/>
            <p:nvPr/>
          </p:nvSpPr>
          <p:spPr>
            <a:xfrm>
              <a:off x="396000" y="28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Capas nacionales protectedplanet.net</a:t>
              </a: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216000" y="1080000"/>
            <a:ext cx="1980000" cy="540000"/>
            <a:chOff x="216000" y="1080000"/>
            <a:chExt cx="1980000" cy="540000"/>
          </a:xfrm>
        </p:grpSpPr>
        <p:sp>
          <p:nvSpPr>
            <p:cNvPr id="72" name="Forma libre: forma 71"/>
            <p:cNvSpPr/>
            <p:nvPr/>
          </p:nvSpPr>
          <p:spPr>
            <a:xfrm>
              <a:off x="216000" y="1080000"/>
              <a:ext cx="1980000" cy="540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901" y="0"/>
                  </a:moveTo>
                  <a:lnTo>
                    <a:pt x="21600" y="0"/>
                  </a:lnTo>
                  <a:lnTo>
                    <a:pt x="196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adroTexto 72"/>
            <p:cNvSpPr txBox="1"/>
            <p:nvPr/>
          </p:nvSpPr>
          <p:spPr>
            <a:xfrm>
              <a:off x="396000" y="10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[Global Canopy Height 2020 pix 10m]</a:t>
              </a: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2700000" y="1980000"/>
            <a:ext cx="1800000" cy="540000"/>
            <a:chOff x="2700000" y="1980000"/>
            <a:chExt cx="1800000" cy="540000"/>
          </a:xfrm>
        </p:grpSpPr>
        <p:sp>
          <p:nvSpPr>
            <p:cNvPr id="75" name="Rectángulo 74"/>
            <p:cNvSpPr/>
            <p:nvPr/>
          </p:nvSpPr>
          <p:spPr>
            <a:xfrm>
              <a:off x="2700000" y="1980000"/>
              <a:ext cx="1800000" cy="540000"/>
            </a:xfrm>
            <a:prstGeom prst="rect">
              <a:avLst/>
            </a:pr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adroTexto 75"/>
            <p:cNvSpPr txBox="1"/>
            <p:nvPr/>
          </p:nvSpPr>
          <p:spPr>
            <a:xfrm>
              <a:off x="2700000" y="19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Intersectar IFL traslapados con franja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216000" y="4680000"/>
            <a:ext cx="1980000" cy="540000"/>
            <a:chOff x="216000" y="4680000"/>
            <a:chExt cx="1980000" cy="540000"/>
          </a:xfrm>
        </p:grpSpPr>
        <p:sp>
          <p:nvSpPr>
            <p:cNvPr id="78" name="Forma libre: forma 77"/>
            <p:cNvSpPr/>
            <p:nvPr/>
          </p:nvSpPr>
          <p:spPr>
            <a:xfrm>
              <a:off x="216000" y="4680000"/>
              <a:ext cx="1980000" cy="540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901" y="0"/>
                  </a:moveTo>
                  <a:lnTo>
                    <a:pt x="21600" y="0"/>
                  </a:lnTo>
                  <a:lnTo>
                    <a:pt x="196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adroTexto 78"/>
            <p:cNvSpPr txBox="1"/>
            <p:nvPr/>
          </p:nvSpPr>
          <p:spPr>
            <a:xfrm>
              <a:off x="396000" y="46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Capas nacionales LULC o clasificación EE</a:t>
              </a: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7800120" y="4676760"/>
            <a:ext cx="1980000" cy="540000"/>
            <a:chOff x="7800120" y="4676760"/>
            <a:chExt cx="1980000" cy="540000"/>
          </a:xfrm>
        </p:grpSpPr>
        <p:sp>
          <p:nvSpPr>
            <p:cNvPr id="81" name="Forma libre: forma 80"/>
            <p:cNvSpPr/>
            <p:nvPr/>
          </p:nvSpPr>
          <p:spPr>
            <a:xfrm>
              <a:off x="7800120" y="4676760"/>
              <a:ext cx="1980000" cy="540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901" y="0"/>
                  </a:moveTo>
                  <a:lnTo>
                    <a:pt x="21600" y="0"/>
                  </a:lnTo>
                  <a:lnTo>
                    <a:pt x="196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adroTexto 81"/>
            <p:cNvSpPr txBox="1"/>
            <p:nvPr/>
          </p:nvSpPr>
          <p:spPr>
            <a:xfrm>
              <a:off x="7980120" y="467676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GLAD Forest Change </a:t>
              </a:r>
            </a:p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Lossyear 2011-2021</a:t>
              </a: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2700000" y="3780000"/>
            <a:ext cx="1800000" cy="693000"/>
            <a:chOff x="2700000" y="3780000"/>
            <a:chExt cx="1800000" cy="540000"/>
          </a:xfrm>
        </p:grpSpPr>
        <p:sp>
          <p:nvSpPr>
            <p:cNvPr id="84" name="Rectángulo 83"/>
            <p:cNvSpPr/>
            <p:nvPr/>
          </p:nvSpPr>
          <p:spPr>
            <a:xfrm>
              <a:off x="2700000" y="3780000"/>
              <a:ext cx="1800000" cy="540000"/>
            </a:xfrm>
            <a:prstGeom prst="rect">
              <a:avLst/>
            </a:pr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adroTexto 84"/>
            <p:cNvSpPr txBox="1"/>
            <p:nvPr/>
          </p:nvSpPr>
          <p:spPr>
            <a:xfrm>
              <a:off x="2700000" y="37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 dirty="0" err="1">
                  <a:solidFill>
                    <a:srgbClr val="000000"/>
                  </a:solidFill>
                  <a:latin typeface="Fira Sans Compressed"/>
                </a:rPr>
                <a:t>Traslape</a:t>
              </a:r>
              <a:r>
                <a:rPr lang="en-GB" sz="1200" b="0" strike="noStrike" spc="-1" dirty="0">
                  <a:solidFill>
                    <a:srgbClr val="000000"/>
                  </a:solidFill>
                  <a:latin typeface="Fira Sans Compressed"/>
                </a:rPr>
                <a:t> </a:t>
              </a:r>
              <a:r>
                <a:rPr lang="en-GB" sz="1200" b="0" strike="noStrike" spc="-1" dirty="0" err="1">
                  <a:solidFill>
                    <a:srgbClr val="000000"/>
                  </a:solidFill>
                  <a:latin typeface="Fira Sans Compressed"/>
                </a:rPr>
                <a:t>spp</a:t>
              </a:r>
              <a:r>
                <a:rPr lang="en-GB" sz="1200" b="0" strike="noStrike" spc="-1" dirty="0">
                  <a:solidFill>
                    <a:srgbClr val="000000"/>
                  </a:solidFill>
                  <a:latin typeface="Fira Sans Compressed"/>
                </a:rPr>
                <a:t> </a:t>
              </a:r>
              <a:r>
                <a:rPr lang="en-GB" sz="1200" b="0" strike="noStrike" spc="-1" dirty="0" err="1">
                  <a:solidFill>
                    <a:srgbClr val="000000"/>
                  </a:solidFill>
                  <a:latin typeface="Fira Sans Compressed"/>
                </a:rPr>
                <a:t>focales</a:t>
              </a:r>
              <a:r>
                <a:rPr lang="en-GB" sz="1200" b="0" strike="noStrike" spc="-1" dirty="0">
                  <a:solidFill>
                    <a:srgbClr val="000000"/>
                  </a:solidFill>
                  <a:latin typeface="Fira Sans Compressed"/>
                </a:rPr>
                <a:t> con cob </a:t>
              </a:r>
              <a:r>
                <a:rPr lang="en-GB" sz="1200" b="0" strike="noStrike" spc="-1" dirty="0" err="1">
                  <a:solidFill>
                    <a:srgbClr val="000000"/>
                  </a:solidFill>
                  <a:latin typeface="Fira Sans Compressed"/>
                </a:rPr>
                <a:t>árb</a:t>
              </a:r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. </a:t>
              </a:r>
              <a:r>
                <a:rPr lang="en-GB" sz="1200" b="0" strike="noStrike" spc="-1" dirty="0" err="1">
                  <a:solidFill>
                    <a:srgbClr val="000000"/>
                  </a:solidFill>
                  <a:latin typeface="Fira Sans Compressed"/>
                </a:rPr>
                <a:t>en</a:t>
              </a:r>
              <a:r>
                <a:rPr lang="en-GB" sz="1200" b="0" strike="noStrike" spc="-1" dirty="0">
                  <a:solidFill>
                    <a:srgbClr val="000000"/>
                  </a:solidFill>
                  <a:latin typeface="Fira Sans Compressed"/>
                </a:rPr>
                <a:t> APs y frag NP</a:t>
              </a:r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2700000" y="4679999"/>
            <a:ext cx="1800000" cy="769677"/>
            <a:chOff x="2700000" y="4680000"/>
            <a:chExt cx="1800000" cy="540000"/>
          </a:xfrm>
        </p:grpSpPr>
        <p:sp>
          <p:nvSpPr>
            <p:cNvPr id="87" name="Rectángulo 86"/>
            <p:cNvSpPr/>
            <p:nvPr/>
          </p:nvSpPr>
          <p:spPr>
            <a:xfrm>
              <a:off x="2700000" y="4680000"/>
              <a:ext cx="1800000" cy="540000"/>
            </a:xfrm>
            <a:prstGeom prst="rect">
              <a:avLst/>
            </a:pr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adroTexto 87"/>
            <p:cNvSpPr txBox="1"/>
            <p:nvPr/>
          </p:nvSpPr>
          <p:spPr>
            <a:xfrm>
              <a:off x="2700000" y="46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Clasificar bosques y otras coberturas sis_pro</a:t>
              </a:r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5400000" y="4680000"/>
            <a:ext cx="1800000" cy="540000"/>
            <a:chOff x="5400000" y="4680000"/>
            <a:chExt cx="1800000" cy="540000"/>
          </a:xfrm>
        </p:grpSpPr>
        <p:sp>
          <p:nvSpPr>
            <p:cNvPr id="90" name="Rectángulo 89"/>
            <p:cNvSpPr/>
            <p:nvPr/>
          </p:nvSpPr>
          <p:spPr>
            <a:xfrm>
              <a:off x="5400000" y="4680000"/>
              <a:ext cx="1800000" cy="540000"/>
            </a:xfrm>
            <a:prstGeom prst="rect">
              <a:avLst/>
            </a:pr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adroTexto 90"/>
            <p:cNvSpPr txBox="1"/>
            <p:nvPr/>
          </p:nvSpPr>
          <p:spPr>
            <a:xfrm>
              <a:off x="5400000" y="46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Estimar métricas pérdidas anuales </a:t>
              </a:r>
            </a:p>
          </p:txBody>
        </p:sp>
      </p:grpSp>
      <p:sp>
        <p:nvSpPr>
          <p:cNvPr id="92" name="Conector recto 91"/>
          <p:cNvSpPr/>
          <p:nvPr/>
        </p:nvSpPr>
        <p:spPr>
          <a:xfrm>
            <a:off x="3600000" y="72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onector recto 92"/>
          <p:cNvSpPr/>
          <p:nvPr/>
        </p:nvSpPr>
        <p:spPr>
          <a:xfrm>
            <a:off x="3600000" y="162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onector recto 93"/>
          <p:cNvSpPr/>
          <p:nvPr/>
        </p:nvSpPr>
        <p:spPr>
          <a:xfrm>
            <a:off x="3600000" y="252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onector recto 94"/>
          <p:cNvSpPr/>
          <p:nvPr/>
        </p:nvSpPr>
        <p:spPr>
          <a:xfrm>
            <a:off x="3600000" y="342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onector recto 95"/>
          <p:cNvSpPr/>
          <p:nvPr/>
        </p:nvSpPr>
        <p:spPr>
          <a:xfrm>
            <a:off x="3600000" y="432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onector recto 96"/>
          <p:cNvSpPr/>
          <p:nvPr/>
        </p:nvSpPr>
        <p:spPr>
          <a:xfrm>
            <a:off x="2160000" y="126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onector recto 97"/>
          <p:cNvSpPr/>
          <p:nvPr/>
        </p:nvSpPr>
        <p:spPr>
          <a:xfrm>
            <a:off x="2160000" y="486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onector recto 98"/>
          <p:cNvSpPr/>
          <p:nvPr/>
        </p:nvSpPr>
        <p:spPr>
          <a:xfrm>
            <a:off x="2186640" y="403668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onector recto 99"/>
          <p:cNvSpPr/>
          <p:nvPr/>
        </p:nvSpPr>
        <p:spPr>
          <a:xfrm>
            <a:off x="2160000" y="306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onector recto 100"/>
          <p:cNvSpPr/>
          <p:nvPr/>
        </p:nvSpPr>
        <p:spPr>
          <a:xfrm>
            <a:off x="2160000" y="216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onector recto 101"/>
          <p:cNvSpPr/>
          <p:nvPr/>
        </p:nvSpPr>
        <p:spPr>
          <a:xfrm>
            <a:off x="6300000" y="72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onector recto 102"/>
          <p:cNvSpPr/>
          <p:nvPr/>
        </p:nvSpPr>
        <p:spPr>
          <a:xfrm flipH="1">
            <a:off x="7166520" y="1285560"/>
            <a:ext cx="72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onector recto 103"/>
          <p:cNvSpPr/>
          <p:nvPr/>
        </p:nvSpPr>
        <p:spPr>
          <a:xfrm>
            <a:off x="4500000" y="4932000"/>
            <a:ext cx="90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onector recto 104"/>
          <p:cNvSpPr/>
          <p:nvPr/>
        </p:nvSpPr>
        <p:spPr>
          <a:xfrm flipH="1">
            <a:off x="7200000" y="4896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onector recto 105"/>
          <p:cNvSpPr/>
          <p:nvPr/>
        </p:nvSpPr>
        <p:spPr>
          <a:xfrm flipH="1">
            <a:off x="4500000" y="1285560"/>
            <a:ext cx="86688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onector recto 106"/>
          <p:cNvSpPr/>
          <p:nvPr/>
        </p:nvSpPr>
        <p:spPr>
          <a:xfrm flipH="1">
            <a:off x="4500360" y="4021560"/>
            <a:ext cx="86688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onector recto 107"/>
          <p:cNvSpPr/>
          <p:nvPr/>
        </p:nvSpPr>
        <p:spPr>
          <a:xfrm>
            <a:off x="6300000" y="1620000"/>
            <a:ext cx="0" cy="21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9" name="Grupo 108"/>
          <p:cNvGrpSpPr/>
          <p:nvPr/>
        </p:nvGrpSpPr>
        <p:grpSpPr>
          <a:xfrm>
            <a:off x="5378760" y="3780000"/>
            <a:ext cx="1800000" cy="540000"/>
            <a:chOff x="5378760" y="3780000"/>
            <a:chExt cx="1800000" cy="540000"/>
          </a:xfrm>
        </p:grpSpPr>
        <p:sp>
          <p:nvSpPr>
            <p:cNvPr id="110" name="Rectángulo 109"/>
            <p:cNvSpPr/>
            <p:nvPr/>
          </p:nvSpPr>
          <p:spPr>
            <a:xfrm>
              <a:off x="5378760" y="3780000"/>
              <a:ext cx="1800000" cy="540000"/>
            </a:xfrm>
            <a:prstGeom prst="rect">
              <a:avLst/>
            </a:prstGeom>
            <a:noFill/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adroTexto 110"/>
            <p:cNvSpPr txBox="1"/>
            <p:nvPr/>
          </p:nvSpPr>
          <p:spPr>
            <a:xfrm>
              <a:off x="5378760" y="3780000"/>
              <a:ext cx="16200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GB" sz="1200" b="0" strike="noStrike" spc="-1">
                  <a:solidFill>
                    <a:srgbClr val="000000"/>
                  </a:solidFill>
                  <a:latin typeface="Fira Sans Compressed"/>
                </a:rPr>
                <a:t>Extraer spp focales en franja altitudinal</a:t>
              </a:r>
            </a:p>
          </p:txBody>
        </p:sp>
      </p:grpSp>
      <p:sp>
        <p:nvSpPr>
          <p:cNvPr id="112" name="Conector recto 111"/>
          <p:cNvSpPr/>
          <p:nvPr/>
        </p:nvSpPr>
        <p:spPr>
          <a:xfrm flipH="1">
            <a:off x="7200360" y="4032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111</Words>
  <Application>Microsoft Office PowerPoint</Application>
  <PresentationFormat>Personalizado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Fira Sans Compressed</vt:lpstr>
      <vt:lpstr>Symbol</vt:lpstr>
      <vt:lpstr>Times New Roman</vt:lpstr>
      <vt:lpstr>Wingdings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Camila Gomez</cp:lastModifiedBy>
  <cp:revision>4</cp:revision>
  <dcterms:created xsi:type="dcterms:W3CDTF">2023-01-18T00:49:20Z</dcterms:created>
  <dcterms:modified xsi:type="dcterms:W3CDTF">2023-01-18T14:37:33Z</dcterms:modified>
  <dc:language>en-GB</dc:language>
</cp:coreProperties>
</file>