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39826-A02C-1144-9BE3-F850A00841DF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D014A-DD91-714D-A4D4-CFC1157EA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4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0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1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6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9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1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3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9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8589D-2017-224E-835A-E3FF99E324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9FB0-BA92-5749-BCB3-A328A5983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22" y="1122363"/>
            <a:ext cx="110179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1A4DF-D4FC-7046-9357-4B87D97A8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021" y="3602038"/>
            <a:ext cx="1101795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3BA-D281-3A41-B3C9-3D8941FD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7E6E1-CDB2-AE46-893E-F4E16AD6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0533-CF34-6C4D-8059-22B686CD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257D-5F19-8142-A34A-70C4D823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1E3D2-019E-B549-8E1F-4AC0190C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84CE-2D5D-4349-B154-C3CA574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10D4-6ED6-5F4C-86D2-BBEFB2B7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BE1B-0FE6-5548-A820-CF0D3BCC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0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89BBF-A045-9249-A922-7090603D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FDCE2-C4D7-7B45-96FA-EDB5AFB6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09CA-7321-A14D-B2F7-73D026C8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5554-FD15-1E4F-9168-AB19FEF2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6F98-F6A9-EB4C-89AD-B1690441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7000-51EB-4149-AA2A-0518A23F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E11A-3641-8D44-AA4F-F84D68A4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63C5-CADE-4841-9E61-6AFD3F1D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3DE6-7CDE-B74C-B02E-BEC6D414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15FB-53F6-5C46-BC36-C5BD75EE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FE40-7B24-EB4F-AE6C-6984E326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3F051-C9D6-4D47-B05E-9DA1AF6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2013-452D-F946-AA91-4CAE6C53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8BAD-F99A-6F40-A9C6-418DDCA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219C-C295-C545-9238-505C000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527B-88A1-9A48-9B6F-B87AE3D8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8C83-90F4-2144-BFF4-3EFA51D5A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133" y="1195387"/>
            <a:ext cx="5545667" cy="498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1A496-7420-D14D-A6CB-15C3598F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5387"/>
            <a:ext cx="5545666" cy="498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38BE-E681-3C4B-999D-853ECA0A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E7D9-9BCF-A948-B194-B10D1B9A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BDE3-C13F-034E-BC9C-918CEBE4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EE23-1201-9B45-8719-8D260A47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266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AA5D6-4DC3-8F49-B3BA-79DF70FE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8649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48298-E760-3549-BE4E-41DF0097C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856B0-7A73-AA4F-B4E6-42D89058A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6BC9B-6198-914F-A466-ADE02C16E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48FDD-E5D6-9F42-AC7F-166E112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31D3-27E3-B145-81EA-8F2CE524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87C30-1BCA-6F4C-918E-08ADDF6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6FAC-9DCD-C345-8C27-8DADA52F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B1166-1E0D-E64C-92DB-D6C1C73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A267-E4E7-A24D-A63D-C5B12DCB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ED17D-F1D2-DC4A-836D-78C3568E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26F64-676F-FC43-9F27-EC07B029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D79E7-CB01-1E40-B018-CBA09D20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8E383-8F10-AE4C-9FCC-3AB2F2EC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EE72-2A92-C74E-AE3E-8202FC9F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FAD1-F180-7140-9DA6-F07F90A4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F87D2-E898-2E44-9358-F608AF66C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F1293-5F89-DC44-8489-0CD50DC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E7BF1-D22B-6C4B-BF7D-2DB0FD35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400B-BFB6-4340-9FAC-FD325422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C57-494C-0D4A-B152-C23BFFF4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BCDD7-14D1-6E42-BCAA-C8D8AE5BC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E8052-AB8C-5F4B-9D18-2D8DCFA56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695E-E28E-9A4F-BBD9-76D10678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A182-B876-3D42-A0C9-02916061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A612-8C6C-C84F-B408-FC50DCF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0B3C8-70C1-3547-9234-A0F31237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365125"/>
            <a:ext cx="11243734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BBB5E-A7F6-A047-B3E3-112468D3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133" y="1151467"/>
            <a:ext cx="11243734" cy="50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E8B7-BD44-AF47-A3C0-7E0B971A9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413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C895E3-ABAF-DF4F-B807-E6E05445FA63}" type="datetimeFigureOut">
              <a:rPr lang="en-US" smtClean="0"/>
              <a:pPr/>
              <a:t>3/1/22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743C-E07F-3045-81BF-27FAA6A7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26EF-3F14-7A48-881F-58B1943ED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4667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7F3FED-C498-CE4D-A96B-41AC4B0C86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03D9-69BC-FA43-B22A-D46EFDF77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DD9CD-2361-F444-A553-6B7CA340E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7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2424"/>
            <a:ext cx="10170696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Exploratory Data Analysis with Linear Regression</a:t>
            </a:r>
            <a:endParaRPr lang="en-US" sz="3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625" y="948690"/>
            <a:ext cx="1145406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000000"/>
                </a:solidFill>
                <a:latin typeface="Courier" charset="0"/>
              </a:rPr>
              <a:t>fitlm(hospital, </a:t>
            </a:r>
            <a:r>
              <a:rPr lang="is-IS" dirty="0">
                <a:solidFill>
                  <a:srgbClr val="B245F3"/>
                </a:solidFill>
                <a:latin typeface="Courier" charset="0"/>
              </a:rPr>
              <a:t>'meanBP ~ Sex + Age + Weight + Smoker'</a:t>
            </a:r>
            <a:r>
              <a:rPr lang="is-IS" dirty="0">
                <a:solidFill>
                  <a:srgbClr val="000000"/>
                </a:solidFill>
                <a:latin typeface="Courier" charset="0"/>
              </a:rPr>
              <a:t>)</a:t>
            </a:r>
            <a:endParaRPr lang="is-IS" dirty="0">
              <a:solidFill>
                <a:srgbClr val="B245F3"/>
              </a:solidFill>
              <a:latin typeface="Courier" charset="0"/>
            </a:endParaRPr>
          </a:p>
          <a:p>
            <a:r>
              <a:rPr lang="is-IS" dirty="0">
                <a:solidFill>
                  <a:srgbClr val="515151"/>
                </a:solidFill>
                <a:latin typeface="Courier" charset="0"/>
              </a:rPr>
              <a:t>ans = </a:t>
            </a:r>
          </a:p>
          <a:p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Linear regression model: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meanBP ~ 1 + Sex + Age + Weight + Smoker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Estimated Coefficients: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               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 Estimate        SE         tStat        pValue  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              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__________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(Intercept)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         97.09      5.4093       17.949    2.7832e-32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Sex_Male   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       0.51095      2.0897      0.24451       0.80737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Age        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  0.058337    0.047726       1.2224        0.2246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Weight     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-0.0008026    0.039503    -0.020317       0.98383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Smoker_1   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    10.088     0.73786       13.672    3.6239e-24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Number of observations: 100, Error degrees of freedom: 95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Root Mean Squared Error: 3.41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R-squared: 0.683,  Adjusted R-Squared 0.67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F-statistic vs. constant model: 51.2, p-value = 6.55e-23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78F0B-1D9B-A745-B27B-E551D18E123D}"/>
              </a:ext>
            </a:extLst>
          </p:cNvPr>
          <p:cNvSpPr txBox="1"/>
          <p:nvPr/>
        </p:nvSpPr>
        <p:spPr>
          <a:xfrm>
            <a:off x="619626" y="5273458"/>
            <a:ext cx="997739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 30 year old, 100 pound female nonsmoker:</a:t>
            </a:r>
          </a:p>
          <a:p>
            <a:r>
              <a:rPr lang="en-US" b="1" dirty="0"/>
              <a:t>	</a:t>
            </a:r>
            <a:r>
              <a:rPr lang="en-US" i="1" dirty="0" err="1"/>
              <a:t>meanBP</a:t>
            </a:r>
            <a:r>
              <a:rPr lang="en-US" dirty="0"/>
              <a:t> = 97.1 + 0.51(0) + 0.058(30) – 0.00080(100) + 10.1(0) = 98.8</a:t>
            </a:r>
          </a:p>
          <a:p>
            <a:endParaRPr lang="en-US" b="1" dirty="0"/>
          </a:p>
          <a:p>
            <a:r>
              <a:rPr lang="en-US" b="1" dirty="0"/>
              <a:t>A 50 year old, 260 pound male smoker:</a:t>
            </a:r>
          </a:p>
          <a:p>
            <a:r>
              <a:rPr lang="en-US" b="1" dirty="0"/>
              <a:t>	</a:t>
            </a:r>
            <a:r>
              <a:rPr lang="en-US" i="1" dirty="0" err="1"/>
              <a:t>meanBP</a:t>
            </a:r>
            <a:r>
              <a:rPr lang="en-US" dirty="0"/>
              <a:t> = 97.1 + 0.51(1) + 0.058(50) – 0.00080(260) + 10.1(1) = 110.4</a:t>
            </a:r>
          </a:p>
        </p:txBody>
      </p:sp>
    </p:spTree>
    <p:extLst>
      <p:ext uri="{BB962C8B-B14F-4D97-AF65-F5344CB8AC3E}">
        <p14:creationId xmlns:p14="http://schemas.microsoft.com/office/powerpoint/2010/main" val="13709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42754229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Testing for drug super-additivity (synergy)</a:t>
            </a: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6" y="1299411"/>
            <a:ext cx="4786563" cy="5221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95" y="1678072"/>
            <a:ext cx="711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42754229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The data (log[concentration] reported)</a:t>
            </a: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1547" y="1063625"/>
            <a:ext cx="719087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effectLst/>
                <a:latin typeface="Courier" charset="0"/>
              </a:rPr>
              <a:t>drug = table(response, conc_A, conc_B)</a:t>
            </a:r>
          </a:p>
          <a:p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drug = 15×3 table</a:t>
            </a:r>
          </a:p>
          <a:p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effectLst/>
                <a:latin typeface="Courier" charset="0"/>
              </a:rPr>
              <a:t>response     conc_A      conc_B 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effectLst/>
                <a:latin typeface="Courier" charset="0"/>
              </a:rPr>
              <a:t>________</a:t>
            </a: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effectLst/>
                <a:latin typeface="Courier" charset="0"/>
              </a:rPr>
              <a:t>________</a:t>
            </a: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effectLst/>
                <a:latin typeface="Courier" charset="0"/>
              </a:rPr>
              <a:t>________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2.9375       0.78812    0.056482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6.9199       0.48957     0.51783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2.6542       0.53637    0.075296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9.3316       0.32535     0.88539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8.567       0.82917     0.34905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16.306       0.98211     0.80744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1.6428       0.63671    0.017543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5.6819      0.070839     0.93119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2.5009       0.54116    0.079158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3.9707       0.89685    0.029386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2.2057       0.62384    0.043192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13.62       0.60518     0.98991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14.015         0.892     0.74739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4.924       0.37901     0.39126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4.993       0.15946      0.6222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  <a:p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  <a:p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8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42754229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Linear model</a:t>
            </a: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399" y="1063625"/>
            <a:ext cx="10668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0000"/>
                </a:solidFill>
                <a:effectLst/>
                <a:latin typeface="Courier" charset="0"/>
              </a:rPr>
              <a:t>model_lin = fitlm(drug, </a:t>
            </a:r>
            <a:r>
              <a:rPr lang="is-IS" sz="1400" dirty="0">
                <a:solidFill>
                  <a:srgbClr val="B245F3"/>
                </a:solidFill>
                <a:effectLst/>
                <a:latin typeface="Courier" charset="0"/>
              </a:rPr>
              <a:t>'response ~ conc_A + conc_B'</a:t>
            </a:r>
            <a:r>
              <a:rPr lang="is-IS" sz="1400" dirty="0">
                <a:solidFill>
                  <a:srgbClr val="000000"/>
                </a:solidFill>
                <a:effectLst/>
                <a:latin typeface="Courier" charset="0"/>
              </a:rPr>
              <a:t>)</a:t>
            </a:r>
            <a:endParaRPr lang="is-IS" sz="1400" dirty="0">
              <a:solidFill>
                <a:srgbClr val="B245F3"/>
              </a:solidFill>
              <a:effectLst/>
              <a:latin typeface="Courier" charset="0"/>
            </a:endParaRPr>
          </a:p>
          <a:p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model_lin = </a:t>
            </a:r>
          </a:p>
          <a:p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Linear regression model: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response ~ 1 + conc_A + conc_B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Estimated Coefficients: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              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Estimate      SE        tStat       pValue  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              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________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_______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_______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__________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(Intercept)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-5.0689     0.69951    -7.2464    1.0197e-05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conc_A     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     10.887     0.89216     12.202    4.0126e-08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conc_B     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     12.378     0.64862     19.083    2.4105e-10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Number of observations: 15, Error degrees of freedom: 12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Root Mean Squared Error: 0.861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R-squared: 0.972,  Adjusted R-Squared 0.967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F-statistic vs. constant model: 205, p-value = 5.28e-10</a:t>
            </a:r>
          </a:p>
          <a:p>
            <a:endParaRPr lang="is-IS" sz="1400" dirty="0">
              <a:effectLst/>
              <a:latin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63" y="2947735"/>
            <a:ext cx="4903537" cy="36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42754229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Interaction terms in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Matlab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516" y="1311442"/>
            <a:ext cx="11285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Monaco" charset="0"/>
                <a:ea typeface="Monaco" charset="0"/>
                <a:cs typeface="Monaco" charset="0"/>
              </a:rPr>
              <a:t>Linear terms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response ~ x1 + x2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b="1" u="sng" dirty="0">
                <a:latin typeface="Monaco" charset="0"/>
                <a:ea typeface="Monaco" charset="0"/>
                <a:cs typeface="Monaco" charset="0"/>
              </a:rPr>
              <a:t>Interaction terms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response ~ x1 + x2 + x1:x2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b="1" u="sng" dirty="0">
                <a:latin typeface="Monaco" charset="0"/>
                <a:ea typeface="Monaco" charset="0"/>
                <a:cs typeface="Monaco" charset="0"/>
              </a:rPr>
              <a:t>Equivalently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response ~ x1 * x2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2211" y="5618747"/>
            <a:ext cx="10467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Note than an intercept term is added by default. To disable this use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fitlm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(..., ‘Intercept’, false)</a:t>
            </a:r>
          </a:p>
        </p:txBody>
      </p:sp>
    </p:spTree>
    <p:extLst>
      <p:ext uri="{BB962C8B-B14F-4D97-AF65-F5344CB8AC3E}">
        <p14:creationId xmlns:p14="http://schemas.microsoft.com/office/powerpoint/2010/main" val="285130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42754229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Model with interaction terms</a:t>
            </a: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8705" y="1152630"/>
            <a:ext cx="1048752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0000"/>
                </a:solidFill>
                <a:effectLst/>
                <a:latin typeface="Courier" charset="0"/>
              </a:rPr>
              <a:t>model_int = fitlm(drug, </a:t>
            </a:r>
            <a:r>
              <a:rPr lang="is-IS" sz="1400" dirty="0">
                <a:solidFill>
                  <a:srgbClr val="B245F3"/>
                </a:solidFill>
                <a:effectLst/>
                <a:latin typeface="Courier" charset="0"/>
              </a:rPr>
              <a:t>'response ~ conc_A * conc_B'</a:t>
            </a:r>
            <a:r>
              <a:rPr lang="is-IS" sz="1400" dirty="0">
                <a:solidFill>
                  <a:srgbClr val="000000"/>
                </a:solidFill>
                <a:effectLst/>
                <a:latin typeface="Courier" charset="0"/>
              </a:rPr>
              <a:t>)</a:t>
            </a:r>
            <a:endParaRPr lang="is-IS" sz="1400" dirty="0">
              <a:solidFill>
                <a:srgbClr val="B245F3"/>
              </a:solidFill>
              <a:effectLst/>
              <a:latin typeface="Courier" charset="0"/>
            </a:endParaRPr>
          </a:p>
          <a:p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model_int = </a:t>
            </a:r>
          </a:p>
          <a:p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Linear regression model: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response ~ 1 + conc_A*conc_B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Estimated Coefficients: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                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Estimate      SE       tStat       pValue  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                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________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_______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______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__________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(Intercept)  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-0.94009    0.71872    -1.308       0.21755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conc_A       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  4.5727     1.0626    4.3034     0.0012489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conc_B       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    6.44    0.96668     6.662    3.5531e-05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effectLst/>
                <a:latin typeface="Courier" charset="0"/>
              </a:rPr>
              <a:t>conc_A:conc_B</a:t>
            </a: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      9.4829     1.4631    6.4815    4.5414e-05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Number of observations: 15, Error degrees of freedom: 11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Root Mean Squared Error: 0.409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R-squared: 0.994,  Adjusted R-Squared 0.992</a:t>
            </a:r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  <a:t>F-statistic vs. constant model: 618, p-value = 1.55e-12</a:t>
            </a:r>
          </a:p>
          <a:p>
            <a:br>
              <a:rPr lang="is-IS" sz="1400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sz="1400" dirty="0">
              <a:solidFill>
                <a:srgbClr val="515151"/>
              </a:solidFill>
              <a:effectLst/>
              <a:latin typeface="Courier" charset="0"/>
            </a:endParaRPr>
          </a:p>
          <a:p>
            <a:r>
              <a:rPr lang="is-IS" sz="1400" dirty="0">
                <a:effectLst/>
                <a:latin typeface="Courier" charset="0"/>
              </a:rPr>
              <a:t>plot(model_int)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568" y="2923672"/>
            <a:ext cx="5047916" cy="3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9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42754229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Model comparison: linear vs. interactions.</a:t>
            </a: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09" y="1965157"/>
            <a:ext cx="6523791" cy="4892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7265" y="1965157"/>
            <a:ext cx="6523791" cy="489284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239252" y="1165141"/>
            <a:ext cx="42754229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       Linear terms only		                 Linear + interaction terms</a:t>
            </a:r>
          </a:p>
        </p:txBody>
      </p:sp>
    </p:spTree>
    <p:extLst>
      <p:ext uri="{BB962C8B-B14F-4D97-AF65-F5344CB8AC3E}">
        <p14:creationId xmlns:p14="http://schemas.microsoft.com/office/powerpoint/2010/main" val="36122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Which models can be fit with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linear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regression?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1784350"/>
            <a:ext cx="45339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50" y="2946400"/>
            <a:ext cx="92075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400" y="4159250"/>
            <a:ext cx="37592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000" y="5372100"/>
            <a:ext cx="5588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4294084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Simple linear regression in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Matlab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658978"/>
            <a:ext cx="48246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X = rand(3,3)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X =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   0.0467    0.5188    0.5317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   0.6587    0.3323    0.5070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   0.7573    0.0428    0.2532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y = rand(3,1)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y =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   0.0820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   0.6530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   0.2190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4495" y="265897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b = pinv(X) * y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b =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  14.3966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  50.9428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 -50.8102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b = X \ y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b =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  14.3966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  50.9428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  -50.8102</a:t>
            </a:r>
            <a:br>
              <a:rPr lang="is-IS" dirty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055" y="1196139"/>
            <a:ext cx="5778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0696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Easier modeling with </a:t>
            </a:r>
            <a:r>
              <a:rPr lang="en-US" sz="3200" dirty="0" err="1">
                <a:latin typeface="Monaco" charset="0"/>
                <a:ea typeface="Monaco" charset="0"/>
                <a:cs typeface="Monaco" charset="0"/>
              </a:rPr>
              <a:t>fitlm</a:t>
            </a:r>
            <a:endParaRPr lang="en-US" sz="3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1528178"/>
            <a:ext cx="10170696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1. Create a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Matlab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table</a:t>
            </a:r>
            <a:endParaRPr lang="en-US" sz="3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6715" y="232109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>
                <a:latin typeface="Courier" charset="0"/>
              </a:rPr>
              <a:t>tbl = table(x,y)</a:t>
            </a:r>
          </a:p>
          <a:p>
            <a:r>
              <a:rPr lang="is-IS" dirty="0">
                <a:solidFill>
                  <a:srgbClr val="515151"/>
                </a:solidFill>
                <a:latin typeface="Courier" charset="0"/>
              </a:rPr>
              <a:t>tbl = 100×2 table</a:t>
            </a:r>
          </a:p>
          <a:p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  x          y    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        1     0.07747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1.1414      10.604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1.2828     0.24382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1.4242    0.066588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1.5657      2.3857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1.7071       9.643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1.8485      1.2993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1.9899      6.4243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2.1313      6.2049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52" y="1862906"/>
            <a:ext cx="348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names are taken from the names of the variables in the call to table. To use other names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1" y="310592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1400" dirty="0">
                <a:latin typeface="Courier" charset="0"/>
              </a:rPr>
              <a:t>tbl.Properties.VariableNames = {</a:t>
            </a:r>
            <a:r>
              <a:rPr lang="is-IS" sz="1400" dirty="0">
                <a:solidFill>
                  <a:srgbClr val="B245F3"/>
                </a:solidFill>
                <a:latin typeface="Courier" charset="0"/>
              </a:rPr>
              <a:t>'name1'</a:t>
            </a:r>
            <a:r>
              <a:rPr lang="is-IS" sz="1400" dirty="0">
                <a:latin typeface="Courier" charset="0"/>
              </a:rPr>
              <a:t>, </a:t>
            </a:r>
            <a:r>
              <a:rPr lang="is-IS" sz="1400" dirty="0">
                <a:solidFill>
                  <a:srgbClr val="B245F3"/>
                </a:solidFill>
                <a:latin typeface="Courier" charset="0"/>
              </a:rPr>
              <a:t>'name2'</a:t>
            </a:r>
            <a:r>
              <a:rPr lang="is-IS" sz="1400" dirty="0">
                <a:latin typeface="Courier" charset="0"/>
              </a:rPr>
              <a:t>}</a:t>
            </a:r>
          </a:p>
          <a:p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tbl = 100×2 table</a:t>
            </a:r>
          </a:p>
          <a:p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latin typeface="Courier" charset="0"/>
              </a:rPr>
              <a:t>name1      name2  </a:t>
            </a:r>
            <a:br>
              <a:rPr lang="is-IS" sz="1400" dirty="0">
                <a:solidFill>
                  <a:srgbClr val="515151"/>
                </a:solidFill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latin typeface="Courier" charset="0"/>
              </a:rPr>
              <a:t>______</a:t>
            </a:r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sz="1400" b="1" dirty="0">
                <a:solidFill>
                  <a:srgbClr val="515151"/>
                </a:solidFill>
                <a:latin typeface="Courier" charset="0"/>
              </a:rPr>
              <a:t>________</a:t>
            </a:r>
            <a:br>
              <a:rPr lang="is-IS" sz="1400" dirty="0">
                <a:solidFill>
                  <a:srgbClr val="515151"/>
                </a:solidFill>
                <a:latin typeface="Courier" charset="0"/>
              </a:rPr>
            </a:br>
            <a:br>
              <a:rPr lang="is-IS" sz="1400" dirty="0">
                <a:solidFill>
                  <a:srgbClr val="515151"/>
                </a:solidFill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         1     0.07747</a:t>
            </a:r>
            <a:br>
              <a:rPr lang="is-IS" sz="1400" dirty="0">
                <a:solidFill>
                  <a:srgbClr val="515151"/>
                </a:solidFill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    1.1414      10.604</a:t>
            </a:r>
            <a:br>
              <a:rPr lang="is-IS" sz="1400" dirty="0">
                <a:solidFill>
                  <a:srgbClr val="515151"/>
                </a:solidFill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    1.2828     0.24382</a:t>
            </a:r>
            <a:br>
              <a:rPr lang="is-IS" sz="1400" dirty="0">
                <a:solidFill>
                  <a:srgbClr val="515151"/>
                </a:solidFill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    1.4242    0.066588</a:t>
            </a:r>
            <a:br>
              <a:rPr lang="is-IS" sz="1400" dirty="0">
                <a:solidFill>
                  <a:srgbClr val="515151"/>
                </a:solidFill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    1.5657      2.3857</a:t>
            </a:r>
            <a:br>
              <a:rPr lang="is-IS" sz="1400" dirty="0">
                <a:solidFill>
                  <a:srgbClr val="515151"/>
                </a:solidFill>
                <a:latin typeface="Courier" charset="0"/>
              </a:rPr>
            </a:br>
            <a:r>
              <a:rPr lang="is-IS" sz="1400" dirty="0">
                <a:solidFill>
                  <a:srgbClr val="515151"/>
                </a:solidFill>
                <a:latin typeface="Courier" charset="0"/>
              </a:rPr>
              <a:t>    1.7071       9.643</a:t>
            </a:r>
            <a:br>
              <a:rPr lang="is-IS" sz="1400" dirty="0">
                <a:solidFill>
                  <a:srgbClr val="515151"/>
                </a:solidFill>
                <a:latin typeface="Courier" charset="0"/>
              </a:rPr>
            </a:br>
            <a:endParaRPr lang="is-IS" sz="1400" dirty="0">
              <a:solidFill>
                <a:srgbClr val="515151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0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0696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Easier modeling with </a:t>
            </a:r>
            <a:r>
              <a:rPr lang="en-US" sz="3200" dirty="0" err="1">
                <a:latin typeface="Monaco" charset="0"/>
                <a:ea typeface="Monaco" charset="0"/>
                <a:cs typeface="Monaco" charset="0"/>
              </a:rPr>
              <a:t>fitlm</a:t>
            </a:r>
            <a:endParaRPr lang="en-US" sz="3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9252" y="1225365"/>
            <a:ext cx="101506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Courier" charset="0"/>
              </a:rPr>
              <a:t>fitlm(tbl, </a:t>
            </a:r>
            <a:r>
              <a:rPr lang="is-IS" dirty="0">
                <a:solidFill>
                  <a:srgbClr val="B245F3"/>
                </a:solidFill>
                <a:latin typeface="Courier" charset="0"/>
              </a:rPr>
              <a:t>'y~x'</a:t>
            </a:r>
            <a:r>
              <a:rPr lang="is-IS" dirty="0">
                <a:latin typeface="Courier" charset="0"/>
              </a:rPr>
              <a:t>)</a:t>
            </a:r>
          </a:p>
          <a:p>
            <a:r>
              <a:rPr lang="is-IS" dirty="0">
                <a:solidFill>
                  <a:srgbClr val="515151"/>
                </a:solidFill>
                <a:latin typeface="Courier" charset="0"/>
              </a:rPr>
              <a:t>model = </a:t>
            </a:r>
          </a:p>
          <a:p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Linear regression model: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y ~ 1 + x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Estimated Coefficients: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              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Estimate      SE        tStat       pValue  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              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__________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(Intercept)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-42.178      4.4325    -9.5157    1.3623e-15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x          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     15.561     0.49352     31.531    4.1479e-53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Number of observations: 100, Error degrees of freedom: 98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Root Mean Squared Error: 20.1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R-squared: 0.91,  Adjusted R-Squared 0.909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F-statistic vs. constant model: 994, p-value = 4.15e-53</a:t>
            </a:r>
          </a:p>
          <a:p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endParaRPr lang="is-IS" dirty="0">
              <a:solidFill>
                <a:srgbClr val="515151"/>
              </a:solidFill>
              <a:latin typeface="Courier" charset="0"/>
            </a:endParaRPr>
          </a:p>
          <a:p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0696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Easier modeling with </a:t>
            </a:r>
            <a:r>
              <a:rPr lang="en-US" sz="3200" dirty="0" err="1">
                <a:latin typeface="Monaco" charset="0"/>
                <a:ea typeface="Monaco" charset="0"/>
                <a:cs typeface="Monaco" charset="0"/>
              </a:rPr>
              <a:t>fitlm</a:t>
            </a:r>
            <a:endParaRPr lang="en-US" sz="3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39252" y="13788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</a:rPr>
              <a:t>plot(model)</a:t>
            </a:r>
          </a:p>
          <a:p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br>
              <a:rPr lang="en-US" dirty="0">
                <a:latin typeface="Courier" charset="0"/>
              </a:rPr>
            </a:br>
            <a:endParaRPr lang="en-US" dirty="0">
              <a:effectLst/>
              <a:latin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48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2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0696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Easier modeling with </a:t>
            </a:r>
            <a:r>
              <a:rPr lang="en-US" sz="3200" dirty="0" err="1">
                <a:latin typeface="Monaco" charset="0"/>
                <a:ea typeface="Monaco" charset="0"/>
                <a:cs typeface="Monaco" charset="0"/>
              </a:rPr>
              <a:t>fitlm</a:t>
            </a:r>
            <a:endParaRPr lang="en-US" sz="3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6243" y="1237994"/>
            <a:ext cx="939265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Courier" charset="0"/>
              </a:rPr>
              <a:t>model2 = fitlm(tbl, </a:t>
            </a:r>
            <a:r>
              <a:rPr lang="is-IS" dirty="0">
                <a:solidFill>
                  <a:srgbClr val="B245F3"/>
                </a:solidFill>
                <a:latin typeface="Courier" charset="0"/>
              </a:rPr>
              <a:t>'y~x^2'</a:t>
            </a:r>
            <a:r>
              <a:rPr lang="is-IS" dirty="0">
                <a:latin typeface="Courier" charset="0"/>
              </a:rPr>
              <a:t>)</a:t>
            </a:r>
          </a:p>
          <a:p>
            <a:r>
              <a:rPr lang="is-IS" dirty="0">
                <a:solidFill>
                  <a:srgbClr val="515151"/>
                </a:solidFill>
                <a:latin typeface="Courier" charset="0"/>
              </a:rPr>
              <a:t>model2 = </a:t>
            </a:r>
          </a:p>
          <a:p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Linear regression model: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y ~ 1 + x + x^2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Estimated Coefficients: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              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Estimate      SE        tStat       pValue  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              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_________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(Intercept)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    -2.6376      6.1135    -0.43145       0.6671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x          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     2.1967      1.7424      1.2608      0.21042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    </a:t>
            </a:r>
            <a:r>
              <a:rPr lang="is-IS" b="1" dirty="0">
                <a:solidFill>
                  <a:srgbClr val="515151"/>
                </a:solidFill>
                <a:latin typeface="Courier" charset="0"/>
              </a:rPr>
              <a:t>x^2        </a:t>
            </a:r>
            <a:r>
              <a:rPr lang="is-IS" dirty="0">
                <a:solidFill>
                  <a:srgbClr val="515151"/>
                </a:solidFill>
                <a:latin typeface="Courier" charset="0"/>
              </a:rPr>
              <a:t>     0.8353     0.10617      7.8676    5.123e-12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Number of observations: 100, Error degrees of freedom: 97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Root Mean Squared Error: 15.8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R-squared: 0.945,  Adjusted R-Squared 0.944</a:t>
            </a:r>
            <a:br>
              <a:rPr lang="is-IS" dirty="0">
                <a:solidFill>
                  <a:srgbClr val="515151"/>
                </a:solidFill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latin typeface="Courier" charset="0"/>
              </a:rPr>
              <a:t>F-statistic vs. constant model: 837, p-value = 6.61e-62</a:t>
            </a:r>
          </a:p>
        </p:txBody>
      </p:sp>
    </p:spTree>
    <p:extLst>
      <p:ext uri="{BB962C8B-B14F-4D97-AF65-F5344CB8AC3E}">
        <p14:creationId xmlns:p14="http://schemas.microsoft.com/office/powerpoint/2010/main" val="284552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0696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Easier modeling with </a:t>
            </a:r>
            <a:r>
              <a:rPr lang="en-US" sz="3200" dirty="0" err="1">
                <a:latin typeface="Monaco" charset="0"/>
                <a:ea typeface="Monaco" charset="0"/>
                <a:cs typeface="Monaco" charset="0"/>
              </a:rPr>
              <a:t>fitlm</a:t>
            </a:r>
            <a:endParaRPr lang="en-US" sz="3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39252" y="13788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</a:rPr>
              <a:t>plot(model2)</a:t>
            </a:r>
          </a:p>
          <a:p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br>
              <a:rPr lang="en-US" dirty="0">
                <a:latin typeface="Courier" charset="0"/>
              </a:rPr>
            </a:br>
            <a:endParaRPr lang="en-US" dirty="0">
              <a:effectLst/>
              <a:latin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95" y="137889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1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0696" cy="638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Exploratory Data Analysis with Linear Regression</a:t>
            </a:r>
            <a:endParaRPr lang="en-US" sz="3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AutoShape 1" descr="/private/var/folders/lt/_gdwcd215sz2bc_wyzsqm7ch0000gn/T/ConnectorClipboard5819844760241044809/image15190632398870.png"/>
          <p:cNvSpPr>
            <a:spLocks noChangeAspect="1" noChangeArrowheads="1"/>
          </p:cNvSpPr>
          <p:nvPr/>
        </p:nvSpPr>
        <p:spPr bwMode="auto">
          <a:xfrm>
            <a:off x="-1" y="0"/>
            <a:ext cx="123925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625" y="1063625"/>
            <a:ext cx="1196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200" dirty="0">
                <a:solidFill>
                  <a:srgbClr val="000000"/>
                </a:solidFill>
                <a:latin typeface="Courier" charset="0"/>
              </a:rPr>
              <a:t>load </a:t>
            </a:r>
            <a:r>
              <a:rPr lang="is-IS" sz="1200" dirty="0">
                <a:solidFill>
                  <a:srgbClr val="B245F3"/>
                </a:solidFill>
                <a:latin typeface="Courier" charset="0"/>
              </a:rPr>
              <a:t>hospital</a:t>
            </a:r>
          </a:p>
          <a:p>
            <a:endParaRPr lang="is-IS" sz="1200" dirty="0">
              <a:solidFill>
                <a:srgbClr val="B245F3"/>
              </a:solidFill>
              <a:latin typeface="Courier" charset="0"/>
            </a:endParaRPr>
          </a:p>
          <a:p>
            <a:r>
              <a:rPr lang="is-IS" sz="1200" dirty="0">
                <a:latin typeface="Courier" charset="0"/>
              </a:rPr>
              <a:t>hospital(1:10,:)</a:t>
            </a:r>
          </a:p>
          <a:p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ans = </a:t>
            </a:r>
          </a:p>
          <a:p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              LastName          Sex       Age    Weight    Smoker    BloodPressure      Trials      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YPL-320    'SMITH'           Male      38     176       true      124          93    [        18]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GLI-532    'JOHNSON'         Male      43     163       false     109          77    [1×3 double]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PNI-258    'WILLIAMS'        Female    38     131       false     125          83    [1×0 double]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MIJ-579    'JONES'           Female    40     133       false     117          75    [1×2 double]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XLK-030    'BROWN'           Female    49     119       false     122          80    [1×2 double]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TFP-518    'DAVIS'           Female    46     142       false     121          70    [        19]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LPD-746    'MILLER'          Female    33     142       true      130          88    [        13]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ATA-945    'WILSON'          Male      40     180       false     115          82    [1×0 double]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VNL-702    'MOORE'           Male      28     183       false     115          78    [         2]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LQW-768    'TAYLOR'          Female    31     132       false     118          86    [        11]   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endParaRPr lang="is-IS" sz="1200" dirty="0">
              <a:solidFill>
                <a:srgbClr val="515151"/>
              </a:solidFill>
              <a:latin typeface="Courier" charset="0"/>
            </a:endParaRPr>
          </a:p>
          <a:p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endParaRPr lang="is-IS" sz="1200" dirty="0">
              <a:solidFill>
                <a:srgbClr val="515151"/>
              </a:solidFill>
              <a:latin typeface="Courier" charset="0"/>
            </a:endParaRPr>
          </a:p>
          <a:p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endParaRPr lang="is-IS" sz="1200" dirty="0">
              <a:solidFill>
                <a:srgbClr val="515151"/>
              </a:solidFill>
              <a:effectLst/>
              <a:latin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625" y="3992275"/>
            <a:ext cx="117247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200" dirty="0">
                <a:latin typeface="Courier" charset="0"/>
              </a:rPr>
              <a:t>hospital.meanBP = mean(hospital.BloodPressure, 2);</a:t>
            </a:r>
          </a:p>
          <a:p>
            <a:r>
              <a:rPr lang="is-IS" sz="1200" dirty="0">
                <a:latin typeface="Courier" charset="0"/>
              </a:rPr>
              <a:t>hospital(1:10,:)</a:t>
            </a:r>
          </a:p>
          <a:p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ans = </a:t>
            </a:r>
          </a:p>
          <a:p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              LastName          Sex       Age    Weight    Smoker    BloodPressure      Trials              meanBP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YPL-320    'SMITH'           Male      38     176       true      124          93    [        18]        108.5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GLI-532    'JOHNSON'         Male      43     163       false     109          77    [1×3 double]           93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PNI-258    'WILLIAMS'        Female    38     131       false     125          83    [1×0 double]          104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MIJ-579    'JONES'           Female    40     133       false     117          75    [1×2 double]           96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XLK-030    'BROWN'           Female    49     119       false     122          80    [1×2 double]          101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TFP-518    'DAVIS'           Female    46     142       false     121          70    [        19]         95.5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LPD-746    'MILLER'          Female    33     142       true      130          88    [        13]          109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ATA-945    'WILSON'          Male      40     180       false     115          82    [1×0 double]         98.5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VNL-702    'MOORE'           Male      28     183       false     115          78    [         2]         96.5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r>
              <a:rPr lang="is-IS" sz="1200" dirty="0">
                <a:solidFill>
                  <a:srgbClr val="515151"/>
                </a:solidFill>
                <a:latin typeface="Courier" charset="0"/>
              </a:rPr>
              <a:t>    LQW-768    'TAYLOR'          Female    31     132       false     118          86    [        11]          102 </a:t>
            </a:r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endParaRPr lang="is-IS" sz="1200" dirty="0">
              <a:solidFill>
                <a:srgbClr val="515151"/>
              </a:solidFill>
              <a:latin typeface="Courier" charset="0"/>
            </a:endParaRPr>
          </a:p>
          <a:p>
            <a:br>
              <a:rPr lang="is-IS" sz="1200" dirty="0">
                <a:solidFill>
                  <a:srgbClr val="515151"/>
                </a:solidFill>
                <a:latin typeface="Courier" charset="0"/>
              </a:rPr>
            </a:br>
            <a:endParaRPr lang="is-IS" sz="1200" dirty="0">
              <a:solidFill>
                <a:srgbClr val="515151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346A254-750E-2B40-9E48-DC35CC7F3F45}" vid="{823AC776-C79E-EA4D-BA12-44C860744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2021</Words>
  <Application>Microsoft Macintosh PowerPoint</Application>
  <PresentationFormat>Widescreen</PresentationFormat>
  <Paragraphs>112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</vt:lpstr>
      <vt:lpstr>Helvetica</vt:lpstr>
      <vt:lpstr>Monaco</vt:lpstr>
      <vt:lpstr>Office Theme</vt:lpstr>
      <vt:lpstr>PowerPoint Presentation</vt:lpstr>
      <vt:lpstr>Which models can be fit with linear regression?</vt:lpstr>
      <vt:lpstr>Simple linear regression in Matlab</vt:lpstr>
      <vt:lpstr>Easier modeling with fitlm</vt:lpstr>
      <vt:lpstr>Easier modeling with fitlm</vt:lpstr>
      <vt:lpstr>Easier modeling with fitlm</vt:lpstr>
      <vt:lpstr>Easier modeling with fitlm</vt:lpstr>
      <vt:lpstr>Easier modeling with fitlm</vt:lpstr>
      <vt:lpstr>Exploratory Data Analysis with Linear Regression</vt:lpstr>
      <vt:lpstr>Exploratory Data Analysis with Linear Regression</vt:lpstr>
      <vt:lpstr>Testing for drug super-additivity (synergy)</vt:lpstr>
      <vt:lpstr>The data (log[concentration] reported)</vt:lpstr>
      <vt:lpstr>Linear model</vt:lpstr>
      <vt:lpstr>Interaction terms in Matlab</vt:lpstr>
      <vt:lpstr>Model with interaction terms</vt:lpstr>
      <vt:lpstr>Model comparison: linear vs. interactions.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3</cp:revision>
  <dcterms:created xsi:type="dcterms:W3CDTF">2022-03-01T14:59:05Z</dcterms:created>
  <dcterms:modified xsi:type="dcterms:W3CDTF">2022-03-01T15:17:48Z</dcterms:modified>
</cp:coreProperties>
</file>