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6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1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2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AF775-7BFF-F145-8AFA-BEF89D98D87B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4919-578C-6B46-BB53-B5A4B0CB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52748" cy="7056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Can we ever fit models with gene expression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50773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We’ve primarily dealt with design matrices where #rows &gt; #columns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There are 25,000 human genes. We would need &gt;25,000 samples!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We can fit models where #rows &lt; #columns (or #rows &lt;&lt; #columns), but we need to be careful.</a:t>
            </a:r>
          </a:p>
        </p:txBody>
      </p:sp>
    </p:spTree>
    <p:extLst>
      <p:ext uri="{BB962C8B-B14F-4D97-AF65-F5344CB8AC3E}">
        <p14:creationId xmlns:p14="http://schemas.microsoft.com/office/powerpoint/2010/main" val="194320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8" y="207661"/>
            <a:ext cx="10952748" cy="7056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Example: simulated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978" y="1461566"/>
            <a:ext cx="35513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urier" charset="0"/>
              </a:rPr>
              <a:t>X = rand(15,50);</a:t>
            </a:r>
          </a:p>
          <a:p>
            <a:r>
              <a:rPr lang="en-US" sz="1400" dirty="0">
                <a:effectLst/>
                <a:latin typeface="Courier" charset="0"/>
              </a:rPr>
              <a:t>b = [10 20 30 40 50]';</a:t>
            </a:r>
          </a:p>
          <a:p>
            <a:endParaRPr lang="en-US" sz="1400" dirty="0">
              <a:effectLst/>
              <a:latin typeface="Courier" charset="0"/>
            </a:endParaRPr>
          </a:p>
          <a:p>
            <a:r>
              <a:rPr lang="en-US" sz="1400" dirty="0">
                <a:effectLst/>
                <a:latin typeface="Courier" charset="0"/>
              </a:rPr>
              <a:t>y = X(:,1:5)*b + 	0.1*</a:t>
            </a:r>
            <a:r>
              <a:rPr lang="en-US" sz="1400" dirty="0" err="1">
                <a:effectLst/>
                <a:latin typeface="Courier" charset="0"/>
              </a:rPr>
              <a:t>randn</a:t>
            </a:r>
            <a:r>
              <a:rPr lang="en-US" sz="1400" dirty="0">
                <a:effectLst/>
                <a:latin typeface="Courier" charset="0"/>
              </a:rPr>
              <a:t>(15,1);</a:t>
            </a:r>
          </a:p>
          <a:p>
            <a:endParaRPr lang="en-US" sz="1400" dirty="0">
              <a:effectLst/>
              <a:latin typeface="Courier" charset="0"/>
            </a:endParaRPr>
          </a:p>
          <a:p>
            <a:r>
              <a:rPr lang="en-US" sz="1400" dirty="0" err="1">
                <a:effectLst/>
                <a:latin typeface="Courier" charset="0"/>
              </a:rPr>
              <a:t>fitlm</a:t>
            </a:r>
            <a:r>
              <a:rPr lang="en-US" sz="1400" dirty="0">
                <a:effectLst/>
                <a:latin typeface="Courier" charset="0"/>
              </a:rPr>
              <a:t>(</a:t>
            </a:r>
            <a:r>
              <a:rPr lang="en-US" sz="1400" dirty="0" err="1">
                <a:effectLst/>
                <a:latin typeface="Courier" charset="0"/>
              </a:rPr>
              <a:t>X,y,</a:t>
            </a:r>
            <a:r>
              <a:rPr lang="en-US" sz="1400" dirty="0" err="1">
                <a:solidFill>
                  <a:srgbClr val="B245F3"/>
                </a:solidFill>
                <a:effectLst/>
                <a:latin typeface="Courier" charset="0"/>
              </a:rPr>
              <a:t>'intercept'</a:t>
            </a:r>
            <a:r>
              <a:rPr lang="en-US" sz="1400" dirty="0" err="1">
                <a:effectLst/>
                <a:latin typeface="Courier" charset="0"/>
              </a:rPr>
              <a:t>,false</a:t>
            </a:r>
            <a:r>
              <a:rPr lang="en-US" sz="1400" dirty="0">
                <a:effectLst/>
                <a:latin typeface="Courier" charset="0"/>
              </a:rPr>
              <a:t>)</a:t>
            </a:r>
          </a:p>
          <a:p>
            <a:endParaRPr lang="en-US" sz="1400" dirty="0"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9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8" y="207661"/>
            <a:ext cx="10952748" cy="7056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Example: simulated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978" y="1461566"/>
            <a:ext cx="35513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urier" charset="0"/>
              </a:rPr>
              <a:t>X = rand(15,50);</a:t>
            </a:r>
          </a:p>
          <a:p>
            <a:r>
              <a:rPr lang="en-US" sz="1400" dirty="0">
                <a:effectLst/>
                <a:latin typeface="Courier" charset="0"/>
              </a:rPr>
              <a:t>b = [10 20 30 40 50]';</a:t>
            </a:r>
          </a:p>
          <a:p>
            <a:endParaRPr lang="en-US" sz="1400" dirty="0">
              <a:effectLst/>
              <a:latin typeface="Courier" charset="0"/>
            </a:endParaRPr>
          </a:p>
          <a:p>
            <a:r>
              <a:rPr lang="en-US" sz="1400" dirty="0">
                <a:effectLst/>
                <a:latin typeface="Courier" charset="0"/>
              </a:rPr>
              <a:t>y = X(:,1:5)*b + 	0.1*</a:t>
            </a:r>
            <a:r>
              <a:rPr lang="en-US" sz="1400" dirty="0" err="1">
                <a:effectLst/>
                <a:latin typeface="Courier" charset="0"/>
              </a:rPr>
              <a:t>randn</a:t>
            </a:r>
            <a:r>
              <a:rPr lang="en-US" sz="1400" dirty="0">
                <a:effectLst/>
                <a:latin typeface="Courier" charset="0"/>
              </a:rPr>
              <a:t>(15,1);</a:t>
            </a:r>
          </a:p>
          <a:p>
            <a:endParaRPr lang="en-US" sz="1400" dirty="0">
              <a:effectLst/>
              <a:latin typeface="Courier" charset="0"/>
            </a:endParaRPr>
          </a:p>
          <a:p>
            <a:r>
              <a:rPr lang="en-US" sz="1400" dirty="0" err="1">
                <a:effectLst/>
                <a:latin typeface="Courier" charset="0"/>
              </a:rPr>
              <a:t>fitlm</a:t>
            </a:r>
            <a:r>
              <a:rPr lang="en-US" sz="1400" dirty="0">
                <a:effectLst/>
                <a:latin typeface="Courier" charset="0"/>
              </a:rPr>
              <a:t>(</a:t>
            </a:r>
            <a:r>
              <a:rPr lang="en-US" sz="1400" dirty="0" err="1">
                <a:effectLst/>
                <a:latin typeface="Courier" charset="0"/>
              </a:rPr>
              <a:t>X,y,</a:t>
            </a:r>
            <a:r>
              <a:rPr lang="en-US" sz="1400" dirty="0" err="1">
                <a:solidFill>
                  <a:srgbClr val="B245F3"/>
                </a:solidFill>
                <a:effectLst/>
                <a:latin typeface="Courier" charset="0"/>
              </a:rPr>
              <a:t>'intercept'</a:t>
            </a:r>
            <a:r>
              <a:rPr lang="en-US" sz="1400" dirty="0" err="1">
                <a:effectLst/>
                <a:latin typeface="Courier" charset="0"/>
              </a:rPr>
              <a:t>,false</a:t>
            </a:r>
            <a:r>
              <a:rPr lang="en-US" sz="1400" dirty="0">
                <a:effectLst/>
                <a:latin typeface="Courier" charset="0"/>
              </a:rPr>
              <a:t>)</a:t>
            </a:r>
          </a:p>
          <a:p>
            <a:endParaRPr lang="en-US" sz="1400" dirty="0">
              <a:effectLst/>
              <a:latin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2978" y="3692265"/>
            <a:ext cx="3457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7A00"/>
                </a:solidFill>
                <a:effectLst/>
                <a:latin typeface="Courier" charset="0"/>
              </a:rPr>
              <a:t>Warning: Regression design matrix </a:t>
            </a:r>
          </a:p>
          <a:p>
            <a:r>
              <a:rPr lang="en-US" sz="1200" dirty="0">
                <a:solidFill>
                  <a:srgbClr val="FF7A00"/>
                </a:solidFill>
                <a:effectLst/>
                <a:latin typeface="Courier" charset="0"/>
              </a:rPr>
              <a:t>is rank deficient to within machine </a:t>
            </a:r>
          </a:p>
          <a:p>
            <a:r>
              <a:rPr lang="en-US" sz="1200" dirty="0">
                <a:solidFill>
                  <a:srgbClr val="FF7A00"/>
                </a:solidFill>
                <a:effectLst/>
                <a:latin typeface="Courier" charset="0"/>
              </a:rPr>
              <a:t>precision.</a:t>
            </a:r>
          </a:p>
          <a:p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ans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= </a:t>
            </a:r>
          </a:p>
          <a:p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Linear regression model: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y ~ x1 + x2 + x3 + x4 + x5 + x6</a:t>
            </a:r>
          </a:p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+ x7 + x8 + x9 + x10 + x11 + x12 </a:t>
            </a:r>
          </a:p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+ x13 + x14 + x15 + x16 + x17 + x18 </a:t>
            </a:r>
          </a:p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+ x19 + x20 + x21 + x22 + x23 + x24 </a:t>
            </a:r>
          </a:p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+ x25 + x26 + x27 + x28 + x29 + x30 </a:t>
            </a:r>
          </a:p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+ x31 + x32 + x33 + x34 + x35 + x36 </a:t>
            </a:r>
          </a:p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+ x37 + x38 + x39 + x40 + x41 + x42 </a:t>
            </a:r>
          </a:p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+ x43 + x44 + x45 + x46 + x47 + x48 </a:t>
            </a:r>
          </a:p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+ x49 + x50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924301" y="1070811"/>
            <a:ext cx="43754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Estimated Coefficients: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      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Estimate    SE    </a:t>
            </a:r>
            <a:r>
              <a:rPr lang="en-US" sz="1200" b="1" dirty="0" err="1">
                <a:solidFill>
                  <a:srgbClr val="515151"/>
                </a:solidFill>
                <a:effectLst/>
                <a:latin typeface="Courier" charset="0"/>
              </a:rPr>
              <a:t>tStat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 err="1">
                <a:solidFill>
                  <a:srgbClr val="515151"/>
                </a:solidFill>
                <a:effectLst/>
                <a:latin typeface="Courier" charset="0"/>
              </a:rPr>
              <a:t>pValue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      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________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______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x5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x6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x7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-27.911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x8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x9 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28.158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x10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x11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x12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x13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-16.228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x14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x15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x16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x17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x18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x19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16.751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x20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x21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x22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x23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x24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x25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7960895" y="1784350"/>
            <a:ext cx="42311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515151"/>
                </a:solidFill>
                <a:latin typeface="Courier" charset="0"/>
              </a:rPr>
              <a:t>    </a:t>
            </a:r>
            <a:r>
              <a:rPr lang="en-US" sz="1200" b="1">
                <a:solidFill>
                  <a:srgbClr val="515151"/>
                </a:solidFill>
                <a:effectLst/>
                <a:latin typeface="Courier" charset="0"/>
              </a:rPr>
              <a:t>x26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x27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x28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x29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x30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x31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x32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-15.226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x33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12.458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x34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x35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x36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x37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23.653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x38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35.082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x39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-61.538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x40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35.885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x41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x42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39.197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x43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0.9938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x44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x45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15.388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x46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42.296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x47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x48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x49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x50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-5.9355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474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952748" cy="7056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LASSO (Least Absolute Shrinkage &amp; Selection Operator)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50773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Standard least squares for regression: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Limiting the total “fitting” that can be done:</a:t>
            </a: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br>
              <a:rPr lang="en-US" sz="2400" dirty="0">
                <a:latin typeface="Helvetica" charset="0"/>
                <a:ea typeface="Helvetica" charset="0"/>
                <a:cs typeface="Helvetica" charset="0"/>
              </a:rPr>
            </a:b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Equivalently, we can penalize (tax) use of coefficients: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60" y="3809164"/>
            <a:ext cx="7721600" cy="85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60" y="5581983"/>
            <a:ext cx="69088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860" y="2036345"/>
            <a:ext cx="5080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0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8" y="207661"/>
            <a:ext cx="10952748" cy="7056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Example: simulated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978" y="1461566"/>
            <a:ext cx="35513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urier" charset="0"/>
              </a:rPr>
              <a:t>X = rand(15,50);</a:t>
            </a:r>
          </a:p>
          <a:p>
            <a:r>
              <a:rPr lang="en-US" sz="1400" dirty="0">
                <a:effectLst/>
                <a:latin typeface="Courier" charset="0"/>
              </a:rPr>
              <a:t>b = [10 20 30 40 50]';</a:t>
            </a:r>
          </a:p>
          <a:p>
            <a:endParaRPr lang="en-US" sz="1400" dirty="0">
              <a:effectLst/>
              <a:latin typeface="Courier" charset="0"/>
            </a:endParaRPr>
          </a:p>
          <a:p>
            <a:r>
              <a:rPr lang="en-US" sz="1400" dirty="0">
                <a:effectLst/>
                <a:latin typeface="Courier" charset="0"/>
              </a:rPr>
              <a:t>y = X(:,1:5)*b + 	0.1*</a:t>
            </a:r>
            <a:r>
              <a:rPr lang="en-US" sz="1400" dirty="0" err="1">
                <a:effectLst/>
                <a:latin typeface="Courier" charset="0"/>
              </a:rPr>
              <a:t>randn</a:t>
            </a:r>
            <a:r>
              <a:rPr lang="en-US" sz="1400" dirty="0">
                <a:effectLst/>
                <a:latin typeface="Courier" charset="0"/>
              </a:rPr>
              <a:t>(15,1);</a:t>
            </a:r>
          </a:p>
          <a:p>
            <a:endParaRPr lang="en-US" sz="1400" dirty="0">
              <a:effectLst/>
              <a:latin typeface="Courier" charset="0"/>
            </a:endParaRPr>
          </a:p>
          <a:p>
            <a:r>
              <a:rPr lang="en-US" sz="1400" dirty="0" err="1">
                <a:effectLst/>
                <a:latin typeface="Courier" charset="0"/>
              </a:rPr>
              <a:t>fitlm</a:t>
            </a:r>
            <a:r>
              <a:rPr lang="en-US" sz="1400" dirty="0">
                <a:effectLst/>
                <a:latin typeface="Courier" charset="0"/>
              </a:rPr>
              <a:t>(</a:t>
            </a:r>
            <a:r>
              <a:rPr lang="en-US" sz="1400" dirty="0" err="1">
                <a:effectLst/>
                <a:latin typeface="Courier" charset="0"/>
              </a:rPr>
              <a:t>X,y,</a:t>
            </a:r>
            <a:r>
              <a:rPr lang="en-US" sz="1400" dirty="0" err="1">
                <a:solidFill>
                  <a:srgbClr val="B245F3"/>
                </a:solidFill>
                <a:effectLst/>
                <a:latin typeface="Courier" charset="0"/>
              </a:rPr>
              <a:t>'intercept'</a:t>
            </a:r>
            <a:r>
              <a:rPr lang="en-US" sz="1400" dirty="0" err="1">
                <a:effectLst/>
                <a:latin typeface="Courier" charset="0"/>
              </a:rPr>
              <a:t>,false</a:t>
            </a:r>
            <a:r>
              <a:rPr lang="en-US" sz="1400" dirty="0">
                <a:effectLst/>
                <a:latin typeface="Courier" charset="0"/>
              </a:rPr>
              <a:t>)</a:t>
            </a:r>
          </a:p>
          <a:p>
            <a:endParaRPr lang="en-US" sz="1400" dirty="0">
              <a:effectLst/>
              <a:latin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4630" y="146156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>
                <a:effectLst/>
                <a:latin typeface="Courier" charset="0"/>
              </a:rPr>
              <a:t>B = lasso(X,y);</a:t>
            </a:r>
          </a:p>
          <a:p>
            <a:r>
              <a:rPr lang="is-IS" dirty="0">
                <a:effectLst/>
                <a:latin typeface="Courier" charset="0"/>
              </a:rPr>
              <a:t>B(:,1)</a:t>
            </a:r>
          </a:p>
          <a:p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ans =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9.6699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19.4583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30.5237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36.8148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47.1173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</a:p>
          <a:p>
            <a:r>
              <a:rPr lang="is-IS" dirty="0">
                <a:solidFill>
                  <a:srgbClr val="515151"/>
                </a:solidFill>
                <a:latin typeface="Courier" charset="0"/>
              </a:rPr>
              <a:t>	&lt;snip&gt;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  <a:p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978" y="3277448"/>
            <a:ext cx="43754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Estimated Coefficients: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      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Estimate    SE    </a:t>
            </a:r>
            <a:r>
              <a:rPr lang="en-US" sz="1200" b="1" dirty="0" err="1">
                <a:solidFill>
                  <a:srgbClr val="515151"/>
                </a:solidFill>
                <a:effectLst/>
                <a:latin typeface="Courier" charset="0"/>
              </a:rPr>
              <a:t>tStat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 err="1">
                <a:solidFill>
                  <a:srgbClr val="515151"/>
                </a:solidFill>
                <a:effectLst/>
                <a:latin typeface="Courier" charset="0"/>
              </a:rPr>
              <a:t>pValue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      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________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______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x5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x6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x7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-27.911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x8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x9 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28.158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x10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x11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x12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x13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-16.228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&lt;snip&gt;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307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8" y="207661"/>
            <a:ext cx="10952748" cy="7056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Example: simulated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978" y="1461566"/>
            <a:ext cx="35513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urier" charset="0"/>
              </a:rPr>
              <a:t>X = rand(15,50);</a:t>
            </a:r>
          </a:p>
          <a:p>
            <a:r>
              <a:rPr lang="en-US" sz="1400" dirty="0">
                <a:effectLst/>
                <a:latin typeface="Courier" charset="0"/>
              </a:rPr>
              <a:t>b = [10 20 30 40 50]';</a:t>
            </a:r>
          </a:p>
          <a:p>
            <a:endParaRPr lang="en-US" sz="1400" dirty="0">
              <a:effectLst/>
              <a:latin typeface="Courier" charset="0"/>
            </a:endParaRPr>
          </a:p>
          <a:p>
            <a:r>
              <a:rPr lang="en-US" sz="1400" dirty="0">
                <a:effectLst/>
                <a:latin typeface="Courier" charset="0"/>
              </a:rPr>
              <a:t>y = X(:,1:5)*b + 	0.1*</a:t>
            </a:r>
            <a:r>
              <a:rPr lang="en-US" sz="1400" dirty="0" err="1">
                <a:effectLst/>
                <a:latin typeface="Courier" charset="0"/>
              </a:rPr>
              <a:t>randn</a:t>
            </a:r>
            <a:r>
              <a:rPr lang="en-US" sz="1400" dirty="0">
                <a:effectLst/>
                <a:latin typeface="Courier" charset="0"/>
              </a:rPr>
              <a:t>(15,1);</a:t>
            </a:r>
          </a:p>
          <a:p>
            <a:endParaRPr lang="en-US" sz="1400" dirty="0">
              <a:effectLst/>
              <a:latin typeface="Courier" charset="0"/>
            </a:endParaRPr>
          </a:p>
          <a:p>
            <a:r>
              <a:rPr lang="en-US" sz="1400" dirty="0" err="1">
                <a:effectLst/>
                <a:latin typeface="Courier" charset="0"/>
              </a:rPr>
              <a:t>fitlm</a:t>
            </a:r>
            <a:r>
              <a:rPr lang="en-US" sz="1400" dirty="0">
                <a:effectLst/>
                <a:latin typeface="Courier" charset="0"/>
              </a:rPr>
              <a:t>(</a:t>
            </a:r>
            <a:r>
              <a:rPr lang="en-US" sz="1400" dirty="0" err="1">
                <a:effectLst/>
                <a:latin typeface="Courier" charset="0"/>
              </a:rPr>
              <a:t>X,y,</a:t>
            </a:r>
            <a:r>
              <a:rPr lang="en-US" sz="1400" dirty="0" err="1">
                <a:solidFill>
                  <a:srgbClr val="B245F3"/>
                </a:solidFill>
                <a:effectLst/>
                <a:latin typeface="Courier" charset="0"/>
              </a:rPr>
              <a:t>'intercept'</a:t>
            </a:r>
            <a:r>
              <a:rPr lang="en-US" sz="1400" dirty="0" err="1">
                <a:effectLst/>
                <a:latin typeface="Courier" charset="0"/>
              </a:rPr>
              <a:t>,false</a:t>
            </a:r>
            <a:r>
              <a:rPr lang="en-US" sz="1400" dirty="0">
                <a:effectLst/>
                <a:latin typeface="Courier" charset="0"/>
              </a:rPr>
              <a:t>)</a:t>
            </a:r>
          </a:p>
          <a:p>
            <a:endParaRPr lang="en-US" sz="1400" dirty="0">
              <a:effectLst/>
              <a:latin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4630" y="146156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s-IS" dirty="0">
                <a:effectLst/>
                <a:latin typeface="Courier" charset="0"/>
              </a:rPr>
              <a:t>B = lasso(X,y);</a:t>
            </a:r>
          </a:p>
          <a:p>
            <a:r>
              <a:rPr lang="is-IS" dirty="0">
                <a:effectLst/>
                <a:latin typeface="Courier" charset="0"/>
              </a:rPr>
              <a:t>B(:,1)</a:t>
            </a:r>
          </a:p>
          <a:p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ans =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9.6699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19.4583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30.5237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36.8148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47.1173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</a:p>
          <a:p>
            <a:r>
              <a:rPr lang="is-IS" dirty="0">
                <a:solidFill>
                  <a:srgbClr val="515151"/>
                </a:solidFill>
                <a:latin typeface="Courier" charset="0"/>
              </a:rPr>
              <a:t>	&lt;snip&gt;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  <a:p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2978" y="3277448"/>
            <a:ext cx="43754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Estimated Coefficients: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      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Estimate    SE    </a:t>
            </a:r>
            <a:r>
              <a:rPr lang="en-US" sz="1200" b="1" dirty="0" err="1">
                <a:solidFill>
                  <a:srgbClr val="515151"/>
                </a:solidFill>
                <a:effectLst/>
                <a:latin typeface="Courier" charset="0"/>
              </a:rPr>
              <a:t>tStat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 err="1">
                <a:solidFill>
                  <a:srgbClr val="515151"/>
                </a:solidFill>
                <a:effectLst/>
                <a:latin typeface="Courier" charset="0"/>
              </a:rPr>
              <a:t>pValue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      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________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______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x2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x3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x4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x5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x6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x7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-27.911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x8 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x9 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28.158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x10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x11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x12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      0     0 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</a:t>
            </a:r>
            <a:r>
              <a:rPr lang="en-US" sz="1200" b="1" dirty="0">
                <a:solidFill>
                  <a:srgbClr val="515151"/>
                </a:solidFill>
                <a:effectLst/>
                <a:latin typeface="Courier" charset="0"/>
              </a:rPr>
              <a:t>x13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 -16.228     0     -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Inf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  </a:t>
            </a:r>
            <a:r>
              <a:rPr lang="en-US" sz="1200" dirty="0" err="1">
                <a:solidFill>
                  <a:srgbClr val="515151"/>
                </a:solidFill>
                <a:effectLst/>
                <a:latin typeface="Courier" charset="0"/>
              </a:rPr>
              <a:t>NaN</a:t>
            </a: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   </a:t>
            </a:r>
            <a:b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en-US" sz="1200" dirty="0">
                <a:solidFill>
                  <a:srgbClr val="515151"/>
                </a:solidFill>
                <a:effectLst/>
                <a:latin typeface="Courier" charset="0"/>
              </a:rPr>
              <a:t>   &lt;snip&gt;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087851" y="1738565"/>
            <a:ext cx="2582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dirty="0">
                <a:effectLst/>
                <a:latin typeface="Courier" charset="0"/>
              </a:rPr>
              <a:t>B(:,39)</a:t>
            </a:r>
          </a:p>
          <a:p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ans =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23.0954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   2.0033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r>
              <a:rPr lang="is-IS" dirty="0">
                <a:solidFill>
                  <a:srgbClr val="515151"/>
                </a:solidFill>
                <a:effectLst/>
                <a:latin typeface="Courier" charset="0"/>
              </a:rPr>
              <a:t>         0</a:t>
            </a:r>
          </a:p>
          <a:p>
            <a:r>
              <a:rPr lang="is-IS" dirty="0">
                <a:solidFill>
                  <a:srgbClr val="515151"/>
                </a:solidFill>
                <a:latin typeface="Courier" charset="0"/>
              </a:rPr>
              <a:t>	&lt;snip&gt;</a:t>
            </a:r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  <a:p>
            <a:br>
              <a:rPr lang="is-IS" dirty="0">
                <a:solidFill>
                  <a:srgbClr val="515151"/>
                </a:solidFill>
                <a:effectLst/>
                <a:latin typeface="Courier" charset="0"/>
              </a:rPr>
            </a:br>
            <a:endParaRPr lang="is-IS" dirty="0">
              <a:solidFill>
                <a:srgbClr val="515151"/>
              </a:solidFill>
              <a:effectLst/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1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1622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Helvetica</vt:lpstr>
      <vt:lpstr>Office Theme</vt:lpstr>
      <vt:lpstr>Can we ever fit models with gene expression data?</vt:lpstr>
      <vt:lpstr>Example: simulated data</vt:lpstr>
      <vt:lpstr>Example: simulated data</vt:lpstr>
      <vt:lpstr>LASSO (Least Absolute Shrinkage &amp; Selection Operator)</vt:lpstr>
      <vt:lpstr>Example: simulated data</vt:lpstr>
      <vt:lpstr>Example: simulated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</dc:creator>
  <cp:lastModifiedBy>Jensen, Paul A</cp:lastModifiedBy>
  <cp:revision>19</cp:revision>
  <dcterms:created xsi:type="dcterms:W3CDTF">2018-02-21T20:50:46Z</dcterms:created>
  <dcterms:modified xsi:type="dcterms:W3CDTF">2021-03-16T14:17:37Z</dcterms:modified>
</cp:coreProperties>
</file>