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2" r:id="rId4"/>
    <p:sldId id="273" r:id="rId5"/>
    <p:sldId id="274" r:id="rId6"/>
    <p:sldId id="275" r:id="rId7"/>
    <p:sldId id="276" r:id="rId8"/>
    <p:sldId id="263" r:id="rId9"/>
    <p:sldId id="267" r:id="rId10"/>
    <p:sldId id="268" r:id="rId11"/>
    <p:sldId id="269" r:id="rId12"/>
    <p:sldId id="265" r:id="rId13"/>
    <p:sldId id="266" r:id="rId14"/>
    <p:sldId id="257" r:id="rId15"/>
    <p:sldId id="271" r:id="rId16"/>
    <p:sldId id="270" r:id="rId17"/>
    <p:sldId id="258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94803"/>
  </p:normalViewPr>
  <p:slideViewPr>
    <p:cSldViewPr snapToGrid="0" snapToObjects="1">
      <p:cViewPr varScale="1">
        <p:scale>
          <a:sx n="81" d="100"/>
          <a:sy n="81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67AF-A40E-1547-AB4F-FB5D0D4C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4540-1644-6147-A50D-9519E3DF7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5D9E-FD31-2D42-889E-F52A8A6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C012-1AFC-1A40-8BAD-3CA1424D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1B5B-748C-CE48-BFC8-D403838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9698-1AD0-7F41-894F-044652E5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9409-6F28-CF42-B0BD-9B689730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031-E9C9-704A-BDCE-BF80BC9A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61392-7014-284B-B49E-FD0929BE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8889-34BD-3A45-9E66-D976C453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BF68-18DC-E74F-A460-FA9BF401D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8A308-99EB-9C4E-A508-97CD8AAC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87C8-6252-BE4B-8C91-F21062BD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F086-D360-EF43-A933-13E6BFE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2B1D-3476-7D49-B797-4B0A4CC2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A659-F8FC-2949-B99A-DA9B093B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B329-258E-2446-A9E7-F72C9A85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A9D8-F6B3-0A43-8642-D39878AD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F078-5E2A-0342-BF90-3C33A96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CE0B-A680-0440-83ED-80AAD950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D3E3-45C2-8548-B0B8-B4BE15D1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1683-3C17-E145-886A-9267FE4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2DC8-4CCA-5747-88DA-99595BCF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1646-9843-6C45-B92A-1EF0C3A5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D7D9-9BCA-D442-BB23-D9ECA15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BFC3-6E37-3044-8EE3-8D89F8C1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721E-4686-D34C-8EEE-51EC1BFE7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336EC-1534-0043-B179-17E73D3AE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D94E-E1E9-3E48-8C56-7907DCF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8ED72-D51D-A142-A3E5-4B48DF54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4641-887E-7349-95D5-8B6F4B04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2443-07A7-E94D-8CA4-F65FC580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E88D-3BE3-2B45-A198-E0E77ED1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A141D-E8D4-4A4A-A11D-CBB759F5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97C8D-E07D-FB43-8A12-B1ED66E9C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27C89-782C-D84A-8C26-A2509F58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BDF42-AD4E-6F4E-BC48-D4C5021A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5DD76-01DA-1749-8538-0BCA7395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D5BA-AB9D-024A-B5F4-E80F843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6474-7578-794D-876B-64B15210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45C6B-AEE2-7445-A0CA-1234474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811BC-0CEC-3F45-B11E-EBC37DE1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821B9-4165-4247-9861-63383F1C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F1219-5D97-B54F-9759-BBAC494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843BE-C32C-4745-AAC7-85ADA8E4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9BD-4A63-3143-B05A-476B282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A3C-411F-8949-AC0F-4656B635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4446-694C-AF4B-ACA3-89B6100C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0CA9-6341-8C4E-9806-EAAF9060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4BD6-142D-404B-80B3-C1F0696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69F3-38DB-274F-B79C-3C394E00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28E2-4BAA-E74E-823C-846EBC26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430C-2639-9049-B52A-75A8896F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1D7D4-F7DA-8540-BB53-0B2A120C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AE752-CCC9-A74C-8B1C-2CDCF4E8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8217-EEE7-F949-AB96-F6163E33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126C3-EE0B-6B46-B75A-3157777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D0B3-C3CA-C64F-A485-5609E698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16FD9-ACEE-B24D-85AA-23657932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572C-85C8-B74A-902F-B0F4E786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B8F0-6C13-2842-A883-ACE0B293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ECCAC-4038-BF46-BE89-DD8CE10F989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1E0A-0CC8-5A4A-9B0F-A34724ACF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54EF-0D7E-7F41-B615-F9060FFF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5D69-5795-D540-A77E-700DDA62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F7C9-C1DE-2E44-A7A3-1A617366D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78B9A-6727-BF47-8135-65E874E60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BIOE 210</a:t>
            </a:r>
          </a:p>
        </p:txBody>
      </p:sp>
    </p:spTree>
    <p:extLst>
      <p:ext uri="{BB962C8B-B14F-4D97-AF65-F5344CB8AC3E}">
        <p14:creationId xmlns:p14="http://schemas.microsoft.com/office/powerpoint/2010/main" val="37477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B42429-889E-2044-98DF-B6F9E545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31" y="963727"/>
            <a:ext cx="7112000" cy="5334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C94F7E-1A11-0643-8E3A-78669D2F31C5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6575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The microbiomes can be separated by the 1</a:t>
            </a:r>
            <a:r>
              <a:rPr lang="en-US" b="1" baseline="30000" dirty="0"/>
              <a:t>st</a:t>
            </a:r>
            <a:r>
              <a:rPr lang="en-US" b="1" dirty="0"/>
              <a:t> P.C.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D576C-AA27-7447-AAAA-37A8AF25A3CC}"/>
              </a:ext>
            </a:extLst>
          </p:cNvPr>
          <p:cNvGrpSpPr/>
          <p:nvPr/>
        </p:nvGrpSpPr>
        <p:grpSpPr>
          <a:xfrm>
            <a:off x="999358" y="919040"/>
            <a:ext cx="1811793" cy="5378687"/>
            <a:chOff x="537525" y="873884"/>
            <a:chExt cx="1811793" cy="53786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339058-228B-B04C-946E-5935E79CE808}"/>
                </a:ext>
              </a:extLst>
            </p:cNvPr>
            <p:cNvSpPr/>
            <p:nvPr/>
          </p:nvSpPr>
          <p:spPr>
            <a:xfrm>
              <a:off x="915639" y="1246317"/>
              <a:ext cx="1433679" cy="883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033B98-0395-C848-9248-6D508AAA5344}"/>
                </a:ext>
              </a:extLst>
            </p:cNvPr>
            <p:cNvSpPr/>
            <p:nvPr/>
          </p:nvSpPr>
          <p:spPr>
            <a:xfrm>
              <a:off x="915639" y="3396113"/>
              <a:ext cx="1433679" cy="88337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137114-C933-DD49-8DA8-52E4C3AD7C4D}"/>
                </a:ext>
              </a:extLst>
            </p:cNvPr>
            <p:cNvSpPr/>
            <p:nvPr/>
          </p:nvSpPr>
          <p:spPr>
            <a:xfrm>
              <a:off x="1170039" y="4848337"/>
              <a:ext cx="924878" cy="1404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coeff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CBE033-CB0C-5843-8569-C077BF27637D}"/>
                </a:ext>
              </a:extLst>
            </p:cNvPr>
            <p:cNvCxnSpPr/>
            <p:nvPr/>
          </p:nvCxnSpPr>
          <p:spPr>
            <a:xfrm>
              <a:off x="1632478" y="2330580"/>
              <a:ext cx="0" cy="50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F60DD1-CEAD-A14F-B770-809F22A50E0E}"/>
                </a:ext>
              </a:extLst>
            </p:cNvPr>
            <p:cNvSpPr txBox="1"/>
            <p:nvPr/>
          </p:nvSpPr>
          <p:spPr>
            <a:xfrm>
              <a:off x="1267406" y="87388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85E5E2-53A3-AF44-8984-965BE41EC0A5}"/>
                </a:ext>
              </a:extLst>
            </p:cNvPr>
            <p:cNvSpPr txBox="1"/>
            <p:nvPr/>
          </p:nvSpPr>
          <p:spPr>
            <a:xfrm rot="16200000">
              <a:off x="620301" y="5361242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46AA9C-1525-D24D-A34B-E16AE4734579}"/>
                </a:ext>
              </a:extLst>
            </p:cNvPr>
            <p:cNvSpPr txBox="1"/>
            <p:nvPr/>
          </p:nvSpPr>
          <p:spPr>
            <a:xfrm>
              <a:off x="1267406" y="302945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EFD85-E08B-E747-916A-FE7197163278}"/>
                </a:ext>
              </a:extLst>
            </p:cNvPr>
            <p:cNvSpPr txBox="1"/>
            <p:nvPr/>
          </p:nvSpPr>
          <p:spPr>
            <a:xfrm>
              <a:off x="1267406" y="4461480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54EA18-6CCD-0E48-AC89-14234F3E38FF}"/>
                </a:ext>
              </a:extLst>
            </p:cNvPr>
            <p:cNvSpPr txBox="1"/>
            <p:nvPr/>
          </p:nvSpPr>
          <p:spPr>
            <a:xfrm rot="16200000">
              <a:off x="200071" y="1503338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1C7BF-5411-4A43-BAE5-C1888B9DD3F0}"/>
                </a:ext>
              </a:extLst>
            </p:cNvPr>
            <p:cNvSpPr txBox="1"/>
            <p:nvPr/>
          </p:nvSpPr>
          <p:spPr>
            <a:xfrm rot="16200000">
              <a:off x="205913" y="3653134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2FF1C-B396-8C42-ADF6-9FCE69CB6B8E}"/>
              </a:ext>
            </a:extLst>
          </p:cNvPr>
          <p:cNvSpPr/>
          <p:nvPr/>
        </p:nvSpPr>
        <p:spPr>
          <a:xfrm>
            <a:off x="1368691" y="3445604"/>
            <a:ext cx="263182" cy="886475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4A6042-8C32-7647-AA3E-D574D628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31" y="1022688"/>
            <a:ext cx="7112000" cy="5334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1F428C-40E7-A043-AC3E-DC8BEA76F347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65755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The loadings of PC1 identify differentially abundant species.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A17DF1-FF84-4F44-870D-E9C94C7D4B0B}"/>
              </a:ext>
            </a:extLst>
          </p:cNvPr>
          <p:cNvGrpSpPr/>
          <p:nvPr/>
        </p:nvGrpSpPr>
        <p:grpSpPr>
          <a:xfrm>
            <a:off x="999358" y="919040"/>
            <a:ext cx="1811793" cy="5378687"/>
            <a:chOff x="537525" y="873884"/>
            <a:chExt cx="1811793" cy="53786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0D8AF3-7105-AE41-B74C-415737A1C541}"/>
                </a:ext>
              </a:extLst>
            </p:cNvPr>
            <p:cNvSpPr/>
            <p:nvPr/>
          </p:nvSpPr>
          <p:spPr>
            <a:xfrm>
              <a:off x="915639" y="1246317"/>
              <a:ext cx="1433679" cy="883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D23AC-2728-3E44-845E-BF7C5E482B1F}"/>
                </a:ext>
              </a:extLst>
            </p:cNvPr>
            <p:cNvSpPr/>
            <p:nvPr/>
          </p:nvSpPr>
          <p:spPr>
            <a:xfrm>
              <a:off x="915639" y="3396113"/>
              <a:ext cx="1433679" cy="88337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6311-077C-EE43-9398-900A8F1D2900}"/>
                </a:ext>
              </a:extLst>
            </p:cNvPr>
            <p:cNvSpPr/>
            <p:nvPr/>
          </p:nvSpPr>
          <p:spPr>
            <a:xfrm>
              <a:off x="1170039" y="4848337"/>
              <a:ext cx="924878" cy="1404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coeff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BD9729-3CC3-9743-94BA-A55874632EC1}"/>
                </a:ext>
              </a:extLst>
            </p:cNvPr>
            <p:cNvCxnSpPr/>
            <p:nvPr/>
          </p:nvCxnSpPr>
          <p:spPr>
            <a:xfrm>
              <a:off x="1632478" y="2330580"/>
              <a:ext cx="0" cy="50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DB5FFC-D5B2-BF43-9E43-3EB77ED08585}"/>
                </a:ext>
              </a:extLst>
            </p:cNvPr>
            <p:cNvSpPr txBox="1"/>
            <p:nvPr/>
          </p:nvSpPr>
          <p:spPr>
            <a:xfrm>
              <a:off x="1267406" y="87388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F8EE78-091B-8148-9E93-7BDAC7F06F3B}"/>
                </a:ext>
              </a:extLst>
            </p:cNvPr>
            <p:cNvSpPr txBox="1"/>
            <p:nvPr/>
          </p:nvSpPr>
          <p:spPr>
            <a:xfrm rot="16200000">
              <a:off x="620301" y="5361242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EDFD99-53E0-364A-B8EF-2B718493BEE1}"/>
                </a:ext>
              </a:extLst>
            </p:cNvPr>
            <p:cNvSpPr txBox="1"/>
            <p:nvPr/>
          </p:nvSpPr>
          <p:spPr>
            <a:xfrm>
              <a:off x="1267406" y="302945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44AED6-6699-C34D-AD0C-09407C7F0993}"/>
                </a:ext>
              </a:extLst>
            </p:cNvPr>
            <p:cNvSpPr txBox="1"/>
            <p:nvPr/>
          </p:nvSpPr>
          <p:spPr>
            <a:xfrm>
              <a:off x="1267406" y="4461480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D9C7A-6432-5440-B784-03B0146D6DA0}"/>
                </a:ext>
              </a:extLst>
            </p:cNvPr>
            <p:cNvSpPr txBox="1"/>
            <p:nvPr/>
          </p:nvSpPr>
          <p:spPr>
            <a:xfrm rot="16200000">
              <a:off x="200071" y="1503338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BC593-2409-564D-B563-880BA6333DBB}"/>
                </a:ext>
              </a:extLst>
            </p:cNvPr>
            <p:cNvSpPr txBox="1"/>
            <p:nvPr/>
          </p:nvSpPr>
          <p:spPr>
            <a:xfrm rot="16200000">
              <a:off x="205913" y="3653134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3D83A-D5CA-D54E-A386-BDF21D109B1A}"/>
              </a:ext>
            </a:extLst>
          </p:cNvPr>
          <p:cNvSpPr/>
          <p:nvPr/>
        </p:nvSpPr>
        <p:spPr>
          <a:xfrm>
            <a:off x="1676794" y="4905577"/>
            <a:ext cx="183537" cy="139215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Result 2: Fluoride changes oral microbiome composition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FD5442-3654-FE46-A0FA-BE0C9CFA132C}"/>
              </a:ext>
            </a:extLst>
          </p:cNvPr>
          <p:cNvSpPr txBox="1">
            <a:spLocks/>
          </p:cNvSpPr>
          <p:nvPr/>
        </p:nvSpPr>
        <p:spPr>
          <a:xfrm>
            <a:off x="657727" y="1488742"/>
            <a:ext cx="5791200" cy="48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PCs 1&amp;3 explain 67.3 + 5.3 = 72.3% of the total variance in the dataset.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PC1 &amp; PC2 do not separate the samples by fluoride levels.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PC3 does, however PC2 explains only 5.3% of the total variation.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The variables loaded in PC3 explain differences between fluoride levels, but the total effect is not large; the effects of PC1 must be removed first.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The authors confirmed several of the species loaded onto PC3 were affected by fluoride levels.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6BA82-4F0E-B540-BE88-4B0D077E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2" y="1255714"/>
            <a:ext cx="5096457" cy="5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3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Result 3: Fluoride changes are limited to the oral cavity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FD5442-3654-FE46-A0FA-BE0C9CFA132C}"/>
              </a:ext>
            </a:extLst>
          </p:cNvPr>
          <p:cNvSpPr txBox="1">
            <a:spLocks/>
          </p:cNvSpPr>
          <p:nvPr/>
        </p:nvSpPr>
        <p:spPr>
          <a:xfrm>
            <a:off x="657727" y="1488742"/>
            <a:ext cx="5791200" cy="48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Neither PC1 or PC2 separate the stool microbiome samples by fluoride levels.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Since these PCs explain 85.1 + 3.6 = 88.7% of the total variation, any effects of fluoride on the stool microbiome must be very small.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F9C3C-F28E-2446-BD1B-346AD426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26" y="1022687"/>
            <a:ext cx="5158633" cy="5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9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Monaco" pitchFamily="2" charset="77"/>
              </a:rPr>
              <a:t>The number of independent components is usually far smaller than the number of variables.</a:t>
            </a:r>
            <a:br>
              <a:rPr lang="en-US" sz="2400" b="1" dirty="0">
                <a:latin typeface="Monaco" pitchFamily="2" charset="77"/>
              </a:rPr>
            </a:br>
            <a:endParaRPr lang="en-US" sz="2400" b="1" dirty="0">
              <a:latin typeface="Monaco" pitchFamily="2" charset="77"/>
            </a:endParaRPr>
          </a:p>
          <a:p>
            <a:r>
              <a:rPr lang="en-US" sz="2400" b="1" dirty="0">
                <a:latin typeface="Monaco" pitchFamily="2" charset="77"/>
              </a:rPr>
              <a:t>PCA finds orthogonal combinations of variables of decreasing importance.</a:t>
            </a:r>
            <a:br>
              <a:rPr lang="en-US" sz="2400" b="1" dirty="0">
                <a:latin typeface="Monaco" pitchFamily="2" charset="77"/>
              </a:rPr>
            </a:br>
            <a:endParaRPr lang="en-US" sz="2400" b="1" dirty="0">
              <a:latin typeface="Monaco" pitchFamily="2" charset="77"/>
            </a:endParaRPr>
          </a:p>
          <a:p>
            <a:r>
              <a:rPr lang="en-US" sz="2400" b="1" dirty="0">
                <a:latin typeface="Monaco" pitchFamily="2" charset="77"/>
              </a:rPr>
              <a:t>Visualizing “lesser” components can identify signals that are lost in the full dataset.</a:t>
            </a: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031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Standard PCA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Make sure data are rows=observations and columns=variables.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Convert columns to Z-scores. </a:t>
            </a:r>
            <a:r>
              <a:rPr lang="en-US" sz="2000">
                <a:latin typeface="Monaco" pitchFamily="2" charset="77"/>
              </a:rPr>
              <a:t>(optional, but recommended) </a:t>
            </a:r>
            <a:endParaRPr lang="en-US" sz="2000" dirty="0">
              <a:latin typeface="Monaco" pitchFamily="2" charset="77"/>
            </a:endParaRP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Run [</a:t>
            </a:r>
            <a:r>
              <a:rPr lang="en-US" sz="2000" dirty="0" err="1">
                <a:latin typeface="Monaco" pitchFamily="2" charset="77"/>
              </a:rPr>
              <a:t>coeff,score,latent,tsquared,explained</a:t>
            </a:r>
            <a:r>
              <a:rPr lang="en-US" sz="2000" dirty="0">
                <a:latin typeface="Monaco" pitchFamily="2" charset="77"/>
              </a:rPr>
              <a:t>] = </a:t>
            </a:r>
            <a:r>
              <a:rPr lang="en-US" sz="2000" dirty="0" err="1">
                <a:latin typeface="Monaco" pitchFamily="2" charset="77"/>
              </a:rPr>
              <a:t>pca</a:t>
            </a:r>
            <a:r>
              <a:rPr lang="en-US" sz="2000" dirty="0">
                <a:latin typeface="Monaco" pitchFamily="2" charset="77"/>
              </a:rPr>
              <a:t>(X)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Using the %variance in “explained”, choose k = 1, 2, or 3 components for visual analysis.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Plot score(:,1), ..., score(:,k) on a k-dimensional plot to look for clustering along the principal components.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If clustering occurs along principal component j, look at the loadings </a:t>
            </a:r>
            <a:r>
              <a:rPr lang="en-US" sz="2000" dirty="0" err="1">
                <a:latin typeface="Monaco" pitchFamily="2" charset="77"/>
              </a:rPr>
              <a:t>coeff</a:t>
            </a:r>
            <a:r>
              <a:rPr lang="en-US" sz="2000" dirty="0">
                <a:latin typeface="Monaco" pitchFamily="2" charset="77"/>
              </a:rPr>
              <a:t>(:,j) to determine which variables explain the clustering.</a:t>
            </a:r>
          </a:p>
        </p:txBody>
      </p:sp>
    </p:spTree>
    <p:extLst>
      <p:ext uri="{BB962C8B-B14F-4D97-AF65-F5344CB8AC3E}">
        <p14:creationId xmlns:p14="http://schemas.microsoft.com/office/powerpoint/2010/main" val="420261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Principal Components Analysis in </a:t>
            </a:r>
            <a:r>
              <a:rPr lang="en-US" b="1" dirty="0" err="1"/>
              <a:t>Matlab</a:t>
            </a:r>
            <a:br>
              <a:rPr lang="en-US" dirty="0"/>
            </a:br>
            <a:r>
              <a:rPr lang="en-US" sz="2700" dirty="0">
                <a:latin typeface="Monaco" pitchFamily="2" charset="77"/>
              </a:rPr>
              <a:t>[</a:t>
            </a:r>
            <a:r>
              <a:rPr lang="en-US" sz="2700" dirty="0" err="1">
                <a:latin typeface="Monaco" pitchFamily="2" charset="77"/>
              </a:rPr>
              <a:t>coeff,score,latent,tsquared,explained</a:t>
            </a:r>
            <a:r>
              <a:rPr lang="en-US" sz="2700" dirty="0">
                <a:latin typeface="Monaco" pitchFamily="2" charset="77"/>
              </a:rPr>
              <a:t>] = </a:t>
            </a:r>
            <a:r>
              <a:rPr lang="en-US" sz="2700" dirty="0" err="1">
                <a:latin typeface="Monaco" pitchFamily="2" charset="77"/>
              </a:rPr>
              <a:t>pca</a:t>
            </a:r>
            <a:r>
              <a:rPr lang="en-US" sz="2700" dirty="0">
                <a:latin typeface="Monaco" pitchFamily="2" charset="77"/>
              </a:rPr>
              <a:t>(X)</a:t>
            </a:r>
            <a:br>
              <a:rPr lang="en-US" dirty="0">
                <a:latin typeface="Monaco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Monaco" pitchFamily="2" charset="77"/>
              </a:rPr>
              <a:t>X</a:t>
            </a:r>
            <a:r>
              <a:rPr lang="en-US" sz="2400" dirty="0">
                <a:latin typeface="Monaco" pitchFamily="2" charset="77"/>
              </a:rPr>
              <a:t>: input data</a:t>
            </a:r>
          </a:p>
          <a:p>
            <a:pPr lvl="1"/>
            <a:r>
              <a:rPr lang="en-US" sz="2000" dirty="0">
                <a:latin typeface="Monaco" pitchFamily="2" charset="77"/>
              </a:rPr>
              <a:t>Matrix with </a:t>
            </a:r>
            <a:r>
              <a:rPr lang="en-US" sz="2000" i="1" dirty="0">
                <a:latin typeface="Monaco" pitchFamily="2" charset="77"/>
              </a:rPr>
              <a:t>n</a:t>
            </a:r>
            <a:r>
              <a:rPr lang="en-US" sz="2000" dirty="0">
                <a:latin typeface="Monaco" pitchFamily="2" charset="77"/>
              </a:rPr>
              <a:t> rows and </a:t>
            </a:r>
            <a:r>
              <a:rPr lang="en-US" sz="2000" i="1" dirty="0">
                <a:latin typeface="Monaco" pitchFamily="2" charset="77"/>
              </a:rPr>
              <a:t>p</a:t>
            </a:r>
            <a:r>
              <a:rPr lang="en-US" sz="2000" dirty="0">
                <a:latin typeface="Monaco" pitchFamily="2" charset="77"/>
              </a:rPr>
              <a:t> columns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row is an observation or sample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column is a predictor variable</a:t>
            </a:r>
          </a:p>
          <a:p>
            <a:pPr lvl="1"/>
            <a:r>
              <a:rPr lang="en-US" sz="2000" dirty="0">
                <a:latin typeface="Monaco" pitchFamily="2" charset="77"/>
              </a:rPr>
              <a:t>All columns </a:t>
            </a:r>
            <a:r>
              <a:rPr lang="en-US" sz="2000" b="1" dirty="0">
                <a:latin typeface="Monaco" pitchFamily="2" charset="77"/>
              </a:rPr>
              <a:t>must</a:t>
            </a:r>
            <a:r>
              <a:rPr lang="en-US" sz="2000" dirty="0">
                <a:latin typeface="Monaco" pitchFamily="2" charset="77"/>
              </a:rPr>
              <a:t> be zero-centered 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		X(:,</a:t>
            </a:r>
            <a:r>
              <a:rPr lang="en-US" sz="2000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) = X(:,</a:t>
            </a:r>
            <a:r>
              <a:rPr lang="en-US" sz="2000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) – mean(X(:,</a:t>
            </a:r>
            <a:r>
              <a:rPr lang="en-US" sz="2000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))</a:t>
            </a:r>
          </a:p>
          <a:p>
            <a:pPr lvl="1"/>
            <a:r>
              <a:rPr lang="en-US" sz="2000" dirty="0" err="1">
                <a:latin typeface="Monaco" pitchFamily="2" charset="77"/>
              </a:rPr>
              <a:t>pca</a:t>
            </a:r>
            <a:r>
              <a:rPr lang="en-US" sz="2000" dirty="0">
                <a:latin typeface="Monaco" pitchFamily="2" charset="77"/>
              </a:rPr>
              <a:t> will zero-center automatically, but any reconstructed output will not match X</a:t>
            </a:r>
          </a:p>
          <a:p>
            <a:pPr lvl="1"/>
            <a:r>
              <a:rPr lang="en-US" sz="2000" dirty="0">
                <a:latin typeface="Monaco" pitchFamily="2" charset="77"/>
              </a:rPr>
              <a:t>Recommended that you scale the variance of columns to 1 by converting X to Z-scores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		[...] = </a:t>
            </a:r>
            <a:r>
              <a:rPr lang="en-US" sz="2000" dirty="0" err="1">
                <a:latin typeface="Monaco" pitchFamily="2" charset="77"/>
              </a:rPr>
              <a:t>pca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zscore</a:t>
            </a:r>
            <a:r>
              <a:rPr lang="en-US" sz="2000" dirty="0">
                <a:latin typeface="Monaco" pitchFamily="2" charset="77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340866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Principal Components Analysis in </a:t>
            </a:r>
            <a:r>
              <a:rPr lang="en-US" b="1" dirty="0" err="1"/>
              <a:t>Matlab</a:t>
            </a:r>
            <a:br>
              <a:rPr lang="en-US" dirty="0"/>
            </a:br>
            <a:r>
              <a:rPr lang="en-US" sz="2700" dirty="0">
                <a:latin typeface="Monaco" pitchFamily="2" charset="77"/>
              </a:rPr>
              <a:t>[</a:t>
            </a:r>
            <a:r>
              <a:rPr lang="en-US" sz="2700" dirty="0" err="1">
                <a:latin typeface="Monaco" pitchFamily="2" charset="77"/>
              </a:rPr>
              <a:t>coeff,score,latent,tsquared,explained</a:t>
            </a:r>
            <a:r>
              <a:rPr lang="en-US" sz="2700" dirty="0">
                <a:latin typeface="Monaco" pitchFamily="2" charset="77"/>
              </a:rPr>
              <a:t>] = </a:t>
            </a:r>
            <a:r>
              <a:rPr lang="en-US" sz="2700" dirty="0" err="1">
                <a:latin typeface="Monaco" pitchFamily="2" charset="77"/>
              </a:rPr>
              <a:t>pca</a:t>
            </a:r>
            <a:r>
              <a:rPr lang="en-US" sz="2700" dirty="0">
                <a:latin typeface="Monaco" pitchFamily="2" charset="77"/>
              </a:rPr>
              <a:t>(X)</a:t>
            </a:r>
            <a:br>
              <a:rPr lang="en-US" dirty="0">
                <a:latin typeface="Monaco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Monaco" pitchFamily="2" charset="77"/>
              </a:rPr>
              <a:t>coeff</a:t>
            </a:r>
            <a:r>
              <a:rPr lang="en-US" sz="2400" dirty="0">
                <a:latin typeface="Monaco" pitchFamily="2" charset="77"/>
              </a:rPr>
              <a:t>: coefficients (loadings) for each PC</a:t>
            </a:r>
          </a:p>
          <a:p>
            <a:pPr lvl="1"/>
            <a:r>
              <a:rPr lang="en-US" sz="2000" dirty="0">
                <a:latin typeface="Monaco" pitchFamily="2" charset="77"/>
              </a:rPr>
              <a:t>Square </a:t>
            </a:r>
            <a:r>
              <a:rPr lang="en-US" sz="2000" i="1" dirty="0" err="1">
                <a:latin typeface="Monaco" pitchFamily="2" charset="77"/>
              </a:rPr>
              <a:t>pxp</a:t>
            </a:r>
            <a:r>
              <a:rPr lang="en-US" sz="2000" dirty="0">
                <a:latin typeface="Monaco" pitchFamily="2" charset="77"/>
              </a:rPr>
              <a:t> matrix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column is a principal component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entry -- </a:t>
            </a:r>
            <a:r>
              <a:rPr lang="en-US" sz="2000" dirty="0" err="1">
                <a:latin typeface="Monaco" pitchFamily="2" charset="77"/>
              </a:rPr>
              <a:t>coeff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i,j</a:t>
            </a:r>
            <a:r>
              <a:rPr lang="en-US" sz="2000" dirty="0">
                <a:latin typeface="Monaco" pitchFamily="2" charset="77"/>
              </a:rPr>
              <a:t>) -- is the loading of variable </a:t>
            </a:r>
            <a:r>
              <a:rPr lang="en-US" sz="2000" i="1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 in 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principal component </a:t>
            </a:r>
            <a:r>
              <a:rPr lang="en-US" sz="2000" i="1" dirty="0">
                <a:latin typeface="Monaco" pitchFamily="2" charset="77"/>
              </a:rPr>
              <a:t>j</a:t>
            </a:r>
          </a:p>
          <a:p>
            <a:pPr lvl="1"/>
            <a:r>
              <a:rPr lang="en-US" sz="2000" dirty="0">
                <a:latin typeface="Monaco" pitchFamily="2" charset="77"/>
              </a:rPr>
              <a:t>The matrix is orthonormal and each column is a right singular vector of </a:t>
            </a:r>
            <a:r>
              <a:rPr lang="en-US" sz="2000" b="1" dirty="0">
                <a:latin typeface="Monaco" pitchFamily="2" charset="77"/>
              </a:rPr>
              <a:t>X</a:t>
            </a:r>
            <a:r>
              <a:rPr lang="en-US" sz="2000" dirty="0">
                <a:latin typeface="Monaco" pitchFamily="2" charset="77"/>
              </a:rPr>
              <a:t>; </a:t>
            </a:r>
            <a:r>
              <a:rPr lang="en-US" sz="2000" b="1" dirty="0" err="1">
                <a:latin typeface="Monaco" pitchFamily="2" charset="77"/>
              </a:rPr>
              <a:t>coeff</a:t>
            </a:r>
            <a:r>
              <a:rPr lang="en-US" sz="2000" dirty="0">
                <a:latin typeface="Monaco" pitchFamily="2" charset="77"/>
              </a:rPr>
              <a:t> is the matrix </a:t>
            </a:r>
            <a:r>
              <a:rPr lang="en-US" sz="2000" b="1" dirty="0">
                <a:latin typeface="Monaco" pitchFamily="2" charset="77"/>
              </a:rPr>
              <a:t>V</a:t>
            </a:r>
            <a:r>
              <a:rPr lang="en-US" sz="2000" dirty="0">
                <a:latin typeface="Monaco" pitchFamily="2" charset="77"/>
              </a:rPr>
              <a:t> from the SVD of </a:t>
            </a:r>
            <a:r>
              <a:rPr lang="en-US" sz="2000" b="1" dirty="0">
                <a:latin typeface="Monaco" pitchFamily="2" charset="77"/>
              </a:rPr>
              <a:t>X</a:t>
            </a:r>
            <a:r>
              <a:rPr lang="en-US" sz="2000" dirty="0">
                <a:latin typeface="Monaco" pitchFamily="2" charset="77"/>
              </a:rPr>
              <a:t>.</a:t>
            </a:r>
          </a:p>
          <a:p>
            <a:pPr lvl="1"/>
            <a:r>
              <a:rPr lang="en-US" sz="2000" dirty="0">
                <a:latin typeface="Monaco" pitchFamily="2" charset="77"/>
              </a:rPr>
              <a:t>The first column explains the most variance. The variance explained by each subsequent column decreases.</a:t>
            </a:r>
          </a:p>
        </p:txBody>
      </p:sp>
    </p:spTree>
    <p:extLst>
      <p:ext uri="{BB962C8B-B14F-4D97-AF65-F5344CB8AC3E}">
        <p14:creationId xmlns:p14="http://schemas.microsoft.com/office/powerpoint/2010/main" val="117147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Principal Components Analysis in </a:t>
            </a:r>
            <a:r>
              <a:rPr lang="en-US" b="1" dirty="0" err="1"/>
              <a:t>Matlab</a:t>
            </a:r>
            <a:br>
              <a:rPr lang="en-US" dirty="0"/>
            </a:br>
            <a:r>
              <a:rPr lang="en-US" sz="2700" dirty="0">
                <a:latin typeface="Monaco" pitchFamily="2" charset="77"/>
              </a:rPr>
              <a:t>[</a:t>
            </a:r>
            <a:r>
              <a:rPr lang="en-US" sz="2700" dirty="0" err="1">
                <a:latin typeface="Monaco" pitchFamily="2" charset="77"/>
              </a:rPr>
              <a:t>coeff,score,latent,tsquared,explained</a:t>
            </a:r>
            <a:r>
              <a:rPr lang="en-US" sz="2700" dirty="0">
                <a:latin typeface="Monaco" pitchFamily="2" charset="77"/>
              </a:rPr>
              <a:t>] = </a:t>
            </a:r>
            <a:r>
              <a:rPr lang="en-US" sz="2700" dirty="0" err="1">
                <a:latin typeface="Monaco" pitchFamily="2" charset="77"/>
              </a:rPr>
              <a:t>pca</a:t>
            </a:r>
            <a:r>
              <a:rPr lang="en-US" sz="2700" dirty="0">
                <a:latin typeface="Monaco" pitchFamily="2" charset="77"/>
              </a:rPr>
              <a:t>(X)</a:t>
            </a:r>
            <a:br>
              <a:rPr lang="en-US" dirty="0">
                <a:latin typeface="Monaco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Monaco" pitchFamily="2" charset="77"/>
              </a:rPr>
              <a:t>score</a:t>
            </a:r>
            <a:r>
              <a:rPr lang="en-US" sz="2400" dirty="0">
                <a:latin typeface="Monaco" pitchFamily="2" charset="77"/>
              </a:rPr>
              <a:t>: Data (</a:t>
            </a:r>
            <a:r>
              <a:rPr lang="en-US" sz="2400" b="1" dirty="0">
                <a:latin typeface="Monaco" pitchFamily="2" charset="77"/>
              </a:rPr>
              <a:t>X</a:t>
            </a:r>
            <a:r>
              <a:rPr lang="en-US" sz="2400" dirty="0">
                <a:latin typeface="Monaco" pitchFamily="2" charset="77"/>
              </a:rPr>
              <a:t>) transformed into PC space</a:t>
            </a:r>
          </a:p>
          <a:p>
            <a:pPr lvl="1"/>
            <a:r>
              <a:rPr lang="en-US" sz="2000" dirty="0">
                <a:latin typeface="Monaco" pitchFamily="2" charset="77"/>
              </a:rPr>
              <a:t>Rectangular </a:t>
            </a:r>
            <a:r>
              <a:rPr lang="en-US" sz="2000" i="1" dirty="0" err="1">
                <a:latin typeface="Monaco" pitchFamily="2" charset="77"/>
              </a:rPr>
              <a:t>nxp</a:t>
            </a:r>
            <a:r>
              <a:rPr lang="en-US" sz="2000" dirty="0">
                <a:latin typeface="Monaco" pitchFamily="2" charset="77"/>
              </a:rPr>
              <a:t> matrix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row corresponds to a row in the original data matrix </a:t>
            </a:r>
            <a:r>
              <a:rPr lang="en-US" sz="2000" b="1" dirty="0">
                <a:latin typeface="Monaco" pitchFamily="2" charset="77"/>
              </a:rPr>
              <a:t>X</a:t>
            </a:r>
            <a:r>
              <a:rPr lang="en-US" sz="2000" dirty="0">
                <a:latin typeface="Monaco" pitchFamily="2" charset="77"/>
              </a:rPr>
              <a:t>.</a:t>
            </a:r>
          </a:p>
          <a:p>
            <a:pPr lvl="1"/>
            <a:r>
              <a:rPr lang="en-US" sz="2000" dirty="0">
                <a:latin typeface="Monaco" pitchFamily="2" charset="77"/>
              </a:rPr>
              <a:t>Each column corresponds to a principal component.</a:t>
            </a:r>
          </a:p>
          <a:p>
            <a:pPr lvl="1"/>
            <a:r>
              <a:rPr lang="en-US" sz="2000" dirty="0">
                <a:latin typeface="Monaco" pitchFamily="2" charset="77"/>
              </a:rPr>
              <a:t>If row </a:t>
            </a:r>
            <a:r>
              <a:rPr lang="en-US" sz="2000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 in </a:t>
            </a:r>
            <a:r>
              <a:rPr lang="en-US" sz="2000" b="1" dirty="0">
                <a:latin typeface="Monaco" pitchFamily="2" charset="77"/>
              </a:rPr>
              <a:t>X</a:t>
            </a:r>
            <a:r>
              <a:rPr lang="en-US" sz="2000" dirty="0">
                <a:latin typeface="Monaco" pitchFamily="2" charset="77"/>
              </a:rPr>
              <a:t> was decomposed over the principal component vectors, the coefficients would be score(</a:t>
            </a:r>
            <a:r>
              <a:rPr lang="en-US" sz="2000" dirty="0" err="1">
                <a:latin typeface="Monaco" pitchFamily="2" charset="77"/>
              </a:rPr>
              <a:t>i,j</a:t>
            </a:r>
            <a:r>
              <a:rPr lang="en-US" sz="2000" dirty="0">
                <a:latin typeface="Monaco" pitchFamily="2" charset="77"/>
              </a:rPr>
              <a:t>):</a:t>
            </a:r>
            <a:br>
              <a:rPr lang="en-US" sz="2000" dirty="0">
                <a:latin typeface="Monaco" pitchFamily="2" charset="77"/>
              </a:rPr>
            </a:b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X(</a:t>
            </a:r>
            <a:r>
              <a:rPr lang="en-US" sz="2000" dirty="0" err="1">
                <a:latin typeface="Monaco" pitchFamily="2" charset="77"/>
              </a:rPr>
              <a:t>i</a:t>
            </a:r>
            <a:r>
              <a:rPr lang="en-US" sz="2000" dirty="0">
                <a:latin typeface="Monaco" pitchFamily="2" charset="77"/>
              </a:rPr>
              <a:t>,</a:t>
            </a:r>
            <a:r>
              <a:rPr lang="en-US" sz="2000" dirty="0">
                <a:latin typeface="Monaco" pitchFamily="2" charset="77"/>
                <a:sym typeface="Wingdings" pitchFamily="2" charset="2"/>
              </a:rPr>
              <a:t>:) = score(i,1)*</a:t>
            </a:r>
            <a:r>
              <a:rPr lang="en-US" sz="2000" dirty="0" err="1">
                <a:latin typeface="Monaco" pitchFamily="2" charset="77"/>
                <a:sym typeface="Wingdings" pitchFamily="2" charset="2"/>
              </a:rPr>
              <a:t>coeff</a:t>
            </a:r>
            <a:r>
              <a:rPr lang="en-US" sz="2000" dirty="0">
                <a:latin typeface="Monaco" pitchFamily="2" charset="77"/>
                <a:sym typeface="Wingdings" pitchFamily="2" charset="2"/>
              </a:rPr>
              <a:t>(:,1) + score(i,2)*</a:t>
            </a:r>
            <a:r>
              <a:rPr lang="en-US" sz="2000" dirty="0" err="1">
                <a:latin typeface="Monaco" pitchFamily="2" charset="77"/>
                <a:sym typeface="Wingdings" pitchFamily="2" charset="2"/>
              </a:rPr>
              <a:t>coeff</a:t>
            </a:r>
            <a:r>
              <a:rPr lang="en-US" sz="2000" dirty="0">
                <a:latin typeface="Monaco" pitchFamily="2" charset="77"/>
                <a:sym typeface="Wingdings" pitchFamily="2" charset="2"/>
              </a:rPr>
              <a:t>(:,2)</a:t>
            </a:r>
            <a:br>
              <a:rPr lang="en-US" sz="2000" dirty="0">
                <a:latin typeface="Monaco" pitchFamily="2" charset="77"/>
                <a:sym typeface="Wingdings" pitchFamily="2" charset="2"/>
              </a:rPr>
            </a:br>
            <a:r>
              <a:rPr lang="en-US" sz="2000" dirty="0">
                <a:latin typeface="Monaco" pitchFamily="2" charset="77"/>
                <a:sym typeface="Wingdings" pitchFamily="2" charset="2"/>
              </a:rPr>
              <a:t>			+ ... + score(</a:t>
            </a:r>
            <a:r>
              <a:rPr lang="en-US" sz="2000" dirty="0" err="1">
                <a:latin typeface="Monaco" pitchFamily="2" charset="77"/>
                <a:sym typeface="Wingdings" pitchFamily="2" charset="2"/>
              </a:rPr>
              <a:t>i,p</a:t>
            </a:r>
            <a:r>
              <a:rPr lang="en-US" sz="2000" dirty="0">
                <a:latin typeface="Monaco" pitchFamily="2" charset="77"/>
                <a:sym typeface="Wingdings" pitchFamily="2" charset="2"/>
              </a:rPr>
              <a:t>)*</a:t>
            </a:r>
            <a:r>
              <a:rPr lang="en-US" sz="2000" dirty="0" err="1">
                <a:latin typeface="Monaco" pitchFamily="2" charset="77"/>
                <a:sym typeface="Wingdings" pitchFamily="2" charset="2"/>
              </a:rPr>
              <a:t>coeff</a:t>
            </a:r>
            <a:r>
              <a:rPr lang="en-US" sz="2000" dirty="0">
                <a:latin typeface="Monaco" pitchFamily="2" charset="77"/>
                <a:sym typeface="Wingdings" pitchFamily="2" charset="2"/>
              </a:rPr>
              <a:t>(:,p)</a:t>
            </a:r>
            <a:endParaRPr lang="en-US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009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Principal Components Analysis in </a:t>
            </a:r>
            <a:r>
              <a:rPr lang="en-US" b="1" dirty="0" err="1"/>
              <a:t>Matlab</a:t>
            </a:r>
            <a:br>
              <a:rPr lang="en-US" dirty="0"/>
            </a:br>
            <a:r>
              <a:rPr lang="en-US" sz="2700" dirty="0">
                <a:latin typeface="Monaco" pitchFamily="2" charset="77"/>
              </a:rPr>
              <a:t>[</a:t>
            </a:r>
            <a:r>
              <a:rPr lang="en-US" sz="2700" dirty="0" err="1">
                <a:latin typeface="Monaco" pitchFamily="2" charset="77"/>
              </a:rPr>
              <a:t>coeff,score,latent,tsquared,explained</a:t>
            </a:r>
            <a:r>
              <a:rPr lang="en-US" sz="2700" dirty="0">
                <a:latin typeface="Monaco" pitchFamily="2" charset="77"/>
              </a:rPr>
              <a:t>] = </a:t>
            </a:r>
            <a:r>
              <a:rPr lang="en-US" sz="2700" dirty="0" err="1">
                <a:latin typeface="Monaco" pitchFamily="2" charset="77"/>
              </a:rPr>
              <a:t>pca</a:t>
            </a:r>
            <a:r>
              <a:rPr lang="en-US" sz="2700" dirty="0">
                <a:latin typeface="Monaco" pitchFamily="2" charset="77"/>
              </a:rPr>
              <a:t>(X)</a:t>
            </a:r>
            <a:br>
              <a:rPr lang="en-US" dirty="0">
                <a:latin typeface="Monaco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Monaco" pitchFamily="2" charset="77"/>
              </a:rPr>
              <a:t>latent</a:t>
            </a:r>
            <a:r>
              <a:rPr lang="en-US" sz="2400" dirty="0">
                <a:latin typeface="Monaco" pitchFamily="2" charset="77"/>
              </a:rPr>
              <a:t>: Variance explained by each PC</a:t>
            </a:r>
          </a:p>
          <a:p>
            <a:r>
              <a:rPr lang="en-US" sz="2400" b="1" dirty="0">
                <a:latin typeface="Monaco" pitchFamily="2" charset="77"/>
              </a:rPr>
              <a:t>explained</a:t>
            </a:r>
            <a:r>
              <a:rPr lang="en-US" sz="2400" dirty="0">
                <a:latin typeface="Monaco" pitchFamily="2" charset="77"/>
              </a:rPr>
              <a:t>: % of total variance explained by each PC</a:t>
            </a:r>
          </a:p>
          <a:p>
            <a:pPr lvl="1"/>
            <a:r>
              <a:rPr lang="en-US" sz="2000" dirty="0">
                <a:latin typeface="Monaco" pitchFamily="2" charset="77"/>
              </a:rPr>
              <a:t>Both </a:t>
            </a:r>
            <a:r>
              <a:rPr lang="en-US" sz="2000" b="1" dirty="0">
                <a:latin typeface="Monaco" pitchFamily="2" charset="77"/>
              </a:rPr>
              <a:t>latent</a:t>
            </a:r>
            <a:r>
              <a:rPr lang="en-US" sz="2000" dirty="0">
                <a:latin typeface="Monaco" pitchFamily="2" charset="77"/>
              </a:rPr>
              <a:t> and </a:t>
            </a:r>
            <a:r>
              <a:rPr lang="en-US" sz="2000" b="1" dirty="0">
                <a:latin typeface="Monaco" pitchFamily="2" charset="77"/>
              </a:rPr>
              <a:t>explained</a:t>
            </a:r>
            <a:r>
              <a:rPr lang="en-US" sz="2000" dirty="0">
                <a:latin typeface="Monaco" pitchFamily="2" charset="77"/>
              </a:rPr>
              <a:t> are vectors of length </a:t>
            </a:r>
            <a:r>
              <a:rPr lang="en-US" sz="2000" i="1" dirty="0">
                <a:latin typeface="Monaco" pitchFamily="2" charset="77"/>
              </a:rPr>
              <a:t>p</a:t>
            </a:r>
            <a:r>
              <a:rPr lang="en-US" sz="2000" dirty="0">
                <a:latin typeface="Monaco" pitchFamily="2" charset="77"/>
              </a:rPr>
              <a:t> (one entry for each PC</a:t>
            </a:r>
          </a:p>
          <a:p>
            <a:pPr lvl="1"/>
            <a:r>
              <a:rPr lang="en-US" sz="2000" dirty="0">
                <a:latin typeface="Monaco" pitchFamily="2" charset="77"/>
              </a:rPr>
              <a:t>explained = latent/sum(latent) * 100</a:t>
            </a:r>
          </a:p>
          <a:p>
            <a:pPr lvl="1"/>
            <a:r>
              <a:rPr lang="en-US" sz="2000" dirty="0">
                <a:latin typeface="Monaco" pitchFamily="2" charset="77"/>
              </a:rPr>
              <a:t>Variance explained is used when deciding how many PCs to keep.</a:t>
            </a:r>
          </a:p>
        </p:txBody>
      </p:sp>
    </p:spTree>
    <p:extLst>
      <p:ext uri="{BB962C8B-B14F-4D97-AF65-F5344CB8AC3E}">
        <p14:creationId xmlns:p14="http://schemas.microsoft.com/office/powerpoint/2010/main" val="303476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Classification vs.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The SVM algorithm used training data to classify unknown samples.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We do not always understand how the SVM classifier makes decisions.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In biology we are often interested in </a:t>
            </a:r>
            <a:r>
              <a:rPr lang="en-US" sz="2000" b="1" dirty="0">
                <a:latin typeface="Monaco" pitchFamily="2" charset="77"/>
              </a:rPr>
              <a:t>understanding</a:t>
            </a:r>
            <a:r>
              <a:rPr lang="en-US" sz="2000" dirty="0">
                <a:latin typeface="Monaco" pitchFamily="2" charset="77"/>
              </a:rPr>
              <a:t> the differences between two classes, not assigning new samples to classes.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Understanding is difficult in high-dimensional systems.</a:t>
            </a:r>
          </a:p>
        </p:txBody>
      </p:sp>
    </p:spTree>
    <p:extLst>
      <p:ext uri="{BB962C8B-B14F-4D97-AF65-F5344CB8AC3E}">
        <p14:creationId xmlns:p14="http://schemas.microsoft.com/office/powerpoint/2010/main" val="208134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43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Principal Components Analysis in </a:t>
            </a:r>
            <a:r>
              <a:rPr lang="en-US" b="1" dirty="0" err="1"/>
              <a:t>Matlab</a:t>
            </a:r>
            <a:br>
              <a:rPr lang="en-US" dirty="0"/>
            </a:br>
            <a:r>
              <a:rPr lang="en-US" sz="2700" dirty="0">
                <a:latin typeface="Monaco" pitchFamily="2" charset="77"/>
              </a:rPr>
              <a:t>[</a:t>
            </a:r>
            <a:r>
              <a:rPr lang="en-US" sz="2700" dirty="0" err="1">
                <a:latin typeface="Monaco" pitchFamily="2" charset="77"/>
              </a:rPr>
              <a:t>coeff,score,latent,tsquared,explained</a:t>
            </a:r>
            <a:r>
              <a:rPr lang="en-US" sz="2700" dirty="0">
                <a:latin typeface="Monaco" pitchFamily="2" charset="77"/>
              </a:rPr>
              <a:t>] = </a:t>
            </a:r>
            <a:r>
              <a:rPr lang="en-US" sz="2700" dirty="0" err="1">
                <a:latin typeface="Monaco" pitchFamily="2" charset="77"/>
              </a:rPr>
              <a:t>pca</a:t>
            </a:r>
            <a:r>
              <a:rPr lang="en-US" sz="2700" dirty="0">
                <a:latin typeface="Monaco" pitchFamily="2" charset="77"/>
              </a:rPr>
              <a:t>(X)</a:t>
            </a:r>
            <a:br>
              <a:rPr lang="en-US" dirty="0">
                <a:latin typeface="Monaco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Monaco" pitchFamily="2" charset="77"/>
              </a:rPr>
              <a:t>tsquared</a:t>
            </a:r>
            <a:r>
              <a:rPr lang="en-US" sz="2400" dirty="0">
                <a:latin typeface="Monaco" pitchFamily="2" charset="77"/>
              </a:rPr>
              <a:t>: </a:t>
            </a:r>
            <a:r>
              <a:rPr lang="en-US" sz="2400" dirty="0" err="1">
                <a:latin typeface="Monaco" pitchFamily="2" charset="77"/>
              </a:rPr>
              <a:t>Hotelling’s</a:t>
            </a:r>
            <a:r>
              <a:rPr lang="en-US" sz="2400" dirty="0">
                <a:latin typeface="Monaco" pitchFamily="2" charset="77"/>
              </a:rPr>
              <a:t> T-squared statistic</a:t>
            </a:r>
          </a:p>
          <a:p>
            <a:pPr lvl="1"/>
            <a:r>
              <a:rPr lang="en-US" sz="2000" dirty="0">
                <a:latin typeface="Monaco" pitchFamily="2" charset="77"/>
              </a:rPr>
              <a:t>Vector of length </a:t>
            </a:r>
            <a:r>
              <a:rPr lang="en-US" sz="2000" i="1" dirty="0">
                <a:latin typeface="Monaco" pitchFamily="2" charset="77"/>
              </a:rPr>
              <a:t>n</a:t>
            </a:r>
            <a:r>
              <a:rPr lang="en-US" sz="2000" dirty="0">
                <a:latin typeface="Monaco" pitchFamily="2" charset="77"/>
              </a:rPr>
              <a:t>, one entry for every observation in </a:t>
            </a:r>
            <a:r>
              <a:rPr lang="en-US" sz="2000" b="1" dirty="0">
                <a:latin typeface="Monaco" pitchFamily="2" charset="77"/>
              </a:rPr>
              <a:t>X</a:t>
            </a:r>
            <a:r>
              <a:rPr lang="en-US" sz="2000" dirty="0">
                <a:latin typeface="Monaco" pitchFamily="2" charset="77"/>
              </a:rPr>
              <a:t>.</a:t>
            </a:r>
          </a:p>
          <a:p>
            <a:pPr lvl="1"/>
            <a:r>
              <a:rPr lang="en-US" sz="2000" dirty="0">
                <a:latin typeface="Monaco" pitchFamily="2" charset="77"/>
              </a:rPr>
              <a:t>Statistic measuring how far each observation is from the “center” of the entire dataset.</a:t>
            </a:r>
          </a:p>
          <a:p>
            <a:pPr lvl="1"/>
            <a:r>
              <a:rPr lang="en-US" sz="2000" dirty="0">
                <a:latin typeface="Monaco" pitchFamily="2" charset="77"/>
              </a:rPr>
              <a:t>Useful for identifying outliers.</a:t>
            </a:r>
          </a:p>
        </p:txBody>
      </p:sp>
    </p:spTree>
    <p:extLst>
      <p:ext uri="{BB962C8B-B14F-4D97-AF65-F5344CB8AC3E}">
        <p14:creationId xmlns:p14="http://schemas.microsoft.com/office/powerpoint/2010/main" val="39597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Are high-dimensional data really high-dimensional?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Imagine you measured gene expression levels for multiple subtypes of a tumor.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There are often </a:t>
            </a:r>
            <a:r>
              <a:rPr lang="en-US" sz="2000" b="1" dirty="0">
                <a:latin typeface="Monaco" pitchFamily="2" charset="77"/>
              </a:rPr>
              <a:t>hundreds</a:t>
            </a:r>
            <a:r>
              <a:rPr lang="en-US" sz="2000" dirty="0">
                <a:latin typeface="Monaco" pitchFamily="2" charset="77"/>
              </a:rPr>
              <a:t> of genes that are differentially expressed.</a:t>
            </a:r>
          </a:p>
          <a:p>
            <a:pPr marL="0" indent="0">
              <a:buNone/>
            </a:pP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Is it reasonable to think that the subtypes differ by hundreds of independent processes?</a:t>
            </a:r>
          </a:p>
          <a:p>
            <a:pPr marL="0" indent="0">
              <a:buNone/>
            </a:pP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Usually there are a small number of differential functions that each involve lots of genes.</a:t>
            </a:r>
          </a:p>
        </p:txBody>
      </p:sp>
    </p:spTree>
    <p:extLst>
      <p:ext uri="{BB962C8B-B14F-4D97-AF65-F5344CB8AC3E}">
        <p14:creationId xmlns:p14="http://schemas.microsoft.com/office/powerpoint/2010/main" val="8909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Dimensionality Reduction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Monaco" pitchFamily="2" charset="77"/>
              </a:rPr>
              <a:t>Dimensionality reduction</a:t>
            </a:r>
            <a:r>
              <a:rPr lang="en-US" sz="2000" dirty="0">
                <a:latin typeface="Monaco" pitchFamily="2" charset="77"/>
              </a:rPr>
              <a:t> converts lots of individual variables into a smaller number of </a:t>
            </a:r>
            <a:r>
              <a:rPr lang="en-US" sz="2000" b="1" dirty="0">
                <a:latin typeface="Monaco" pitchFamily="2" charset="77"/>
              </a:rPr>
              <a:t>composite</a:t>
            </a:r>
            <a:r>
              <a:rPr lang="en-US" sz="2000" dirty="0">
                <a:latin typeface="Monaco" pitchFamily="2" charset="77"/>
              </a:rPr>
              <a:t> variables.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The components of the composite variables function together.</a:t>
            </a:r>
            <a:br>
              <a:rPr lang="en-US" sz="2000" dirty="0">
                <a:latin typeface="Monaco" pitchFamily="2" charset="77"/>
              </a:rPr>
            </a:b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	- Composite variables are linearly independent.</a:t>
            </a:r>
            <a:br>
              <a:rPr lang="en-US" sz="2000" dirty="0">
                <a:latin typeface="Monaco" pitchFamily="2" charset="77"/>
              </a:rPr>
            </a:br>
            <a:r>
              <a:rPr lang="en-US" sz="2000" dirty="0">
                <a:latin typeface="Monaco" pitchFamily="2" charset="77"/>
              </a:rPr>
              <a:t>	- Variables inside a composite variable are dependent.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Our goal is to find the fewest composite variables that explain the maximum amount of the data.</a:t>
            </a:r>
          </a:p>
        </p:txBody>
      </p:sp>
    </p:spTree>
    <p:extLst>
      <p:ext uri="{BB962C8B-B14F-4D97-AF65-F5344CB8AC3E}">
        <p14:creationId xmlns:p14="http://schemas.microsoft.com/office/powerpoint/2010/main" val="19794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Principal Component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333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Monaco" pitchFamily="2" charset="77"/>
              </a:rPr>
              <a:t>Principal Component Analysis (PCA)</a:t>
            </a:r>
            <a:r>
              <a:rPr lang="en-US" sz="2000" dirty="0">
                <a:latin typeface="Monaco" pitchFamily="2" charset="77"/>
              </a:rPr>
              <a:t> chooses composite variables from a matrix of data.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The composite variables (principal components) are always mutually orthogonal.</a:t>
            </a:r>
            <a:br>
              <a:rPr lang="en-US" sz="2000" dirty="0">
                <a:latin typeface="Monaco" pitchFamily="2" charset="77"/>
              </a:rPr>
            </a:b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PCA also calculates the importance of each component, i.e. the amount of explained variance in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31C98-0693-0145-92C5-BBE07CD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7" y="1596572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7DD91-7A40-344A-9973-E1106775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9" y="233807"/>
            <a:ext cx="4527501" cy="44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AADA-0A19-1A4B-BBA3-956444AB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" y="3534764"/>
            <a:ext cx="5061514" cy="417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A3FD6-5C06-A746-8D55-A6F5A9CB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63" y="674948"/>
            <a:ext cx="3528331" cy="2606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07A60-FD64-3C48-9368-0E00EA704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203" y="4184898"/>
            <a:ext cx="3092454" cy="2256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2359A-8020-1F44-8012-4E0AF026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748753"/>
            <a:ext cx="6000638" cy="2786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4CEB8-466A-7B4D-B269-993FF1F13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952688"/>
            <a:ext cx="5713123" cy="27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How do we calculate Principal Components?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19339-D6B4-6546-A9BD-B37ECDEEB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Monaco" pitchFamily="2" charset="77"/>
                  </a:rPr>
                  <a:t>[</a:t>
                </a:r>
                <a:r>
                  <a:rPr lang="en-US" sz="2000" b="1" dirty="0" err="1">
                    <a:latin typeface="Monaco" pitchFamily="2" charset="77"/>
                  </a:rPr>
                  <a:t>coeff,score</a:t>
                </a:r>
                <a:r>
                  <a:rPr lang="en-US" sz="2000" b="1" dirty="0">
                    <a:latin typeface="Monaco" pitchFamily="2" charset="77"/>
                  </a:rPr>
                  <a:t>,~,~,explained] = </a:t>
                </a:r>
                <a:r>
                  <a:rPr lang="en-US" sz="2000" b="1" dirty="0" err="1">
                    <a:latin typeface="Monaco" pitchFamily="2" charset="77"/>
                  </a:rPr>
                  <a:t>pca</a:t>
                </a:r>
                <a:r>
                  <a:rPr lang="en-US" sz="2000" b="1" dirty="0">
                    <a:latin typeface="Monaco" pitchFamily="2" charset="77"/>
                  </a:rPr>
                  <a:t>(X)</a:t>
                </a:r>
                <a:endParaRPr lang="en-US" sz="2000" dirty="0">
                  <a:latin typeface="Monaco" pitchFamily="2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Monaco" pitchFamily="2" charset="77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Monaco" pitchFamily="2" charset="77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3600" dirty="0">
                    <a:latin typeface="Monaco" pitchFamily="2" charset="77"/>
                  </a:rPr>
                  <a:t>	</a:t>
                </a:r>
                <a:r>
                  <a:rPr lang="en-US" sz="2000" dirty="0">
                    <a:latin typeface="Monaco" pitchFamily="2" charset="77"/>
                  </a:rPr>
                  <a:t>(the SVD)</a:t>
                </a:r>
              </a:p>
              <a:p>
                <a:pPr marL="0" indent="0">
                  <a:buNone/>
                </a:pPr>
                <a:endParaRPr lang="en-US" sz="3600" dirty="0">
                  <a:latin typeface="Monaco" pitchFamily="2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Monaco" pitchFamily="2" charset="77"/>
                  </a:rPr>
                  <a:t>	score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latin typeface="Monaco" pitchFamily="2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Monaco" pitchFamily="2" charset="77"/>
                  </a:rPr>
                  <a:t>	explained = </a:t>
                </a:r>
                <a:r>
                  <a:rPr lang="en-US" sz="2000" dirty="0" err="1">
                    <a:latin typeface="Monaco" pitchFamily="2" charset="77"/>
                  </a:rPr>
                  <a:t>diag</a:t>
                </a:r>
                <a:r>
                  <a:rPr lang="en-US" sz="2000" dirty="0">
                    <a:latin typeface="Monaco" pitchFamily="2" charset="77"/>
                  </a:rPr>
                  <a:t>(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2000" dirty="0">
                    <a:latin typeface="Monaco" pitchFamily="2" charset="77"/>
                  </a:rPr>
                  <a:t>), normalized to 100%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onaco" pitchFamily="2" charset="77"/>
                  </a:rPr>
                  <a:t>	</a:t>
                </a:r>
                <a:r>
                  <a:rPr lang="en-US" sz="2000" dirty="0" err="1">
                    <a:latin typeface="Monaco" pitchFamily="2" charset="77"/>
                  </a:rPr>
                  <a:t>coeff</a:t>
                </a:r>
                <a:r>
                  <a:rPr lang="en-US" sz="2000" dirty="0">
                    <a:latin typeface="Monac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19339-D6B4-6546-A9BD-B37ECDEEB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9"/>
              </a:xfrm>
              <a:blipFill>
                <a:blip r:embed="rId2"/>
                <a:stretch>
                  <a:fillRect l="-60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90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2798-CCEB-894B-8F41-5C48F0A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6575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Example: Fluoride effects on the Microbiome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9339-D6B4-6546-A9BD-B37ECDEE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0034" cy="4351339"/>
          </a:xfrm>
        </p:spPr>
        <p:txBody>
          <a:bodyPr>
            <a:normAutofit/>
          </a:bodyPr>
          <a:lstStyle/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Study examined mice given no, low, or high levels of fluoride in drinking water for 12 weeks. 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Microbiome samples taken from mouth and stool were sequenced to identify changes in microbial composition.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Variables are the abundances of species in the samples (called OTUs, or </a:t>
            </a:r>
            <a:r>
              <a:rPr lang="en-US" sz="2000" u="sng" dirty="0">
                <a:latin typeface="Monaco" pitchFamily="2" charset="77"/>
              </a:rPr>
              <a:t>o</a:t>
            </a:r>
            <a:r>
              <a:rPr lang="en-US" sz="2000" dirty="0">
                <a:latin typeface="Monaco" pitchFamily="2" charset="77"/>
              </a:rPr>
              <a:t>perational </a:t>
            </a:r>
            <a:r>
              <a:rPr lang="en-US" sz="2000" u="sng" dirty="0">
                <a:latin typeface="Monaco" pitchFamily="2" charset="77"/>
              </a:rPr>
              <a:t>t</a:t>
            </a:r>
            <a:r>
              <a:rPr lang="en-US" sz="2000" dirty="0">
                <a:latin typeface="Monaco" pitchFamily="2" charset="77"/>
              </a:rPr>
              <a:t>axonomic </a:t>
            </a:r>
            <a:r>
              <a:rPr lang="en-US" sz="2000" u="sng" dirty="0">
                <a:latin typeface="Monaco" pitchFamily="2" charset="77"/>
              </a:rPr>
              <a:t>u</a:t>
            </a:r>
            <a:r>
              <a:rPr lang="en-US" sz="2000" dirty="0">
                <a:latin typeface="Monaco" pitchFamily="2" charset="77"/>
              </a:rPr>
              <a:t>nits). ~10,000-30,000 OTUs are commonly seen in human microbiome samples.</a:t>
            </a:r>
          </a:p>
          <a:p>
            <a:pPr marL="457178" indent="-457178">
              <a:buFont typeface="+mj-lt"/>
              <a:buAutoNum type="arabicPeriod"/>
            </a:pPr>
            <a:r>
              <a:rPr lang="en-US" sz="2000" dirty="0">
                <a:latin typeface="Monaco" pitchFamily="2" charset="77"/>
              </a:rPr>
              <a:t>Source: Yasuda K, et al. 2017. Fluoride depletes </a:t>
            </a:r>
            <a:r>
              <a:rPr lang="en-US" sz="2000" dirty="0" err="1">
                <a:latin typeface="Monaco" pitchFamily="2" charset="77"/>
              </a:rPr>
              <a:t>acidogenic</a:t>
            </a:r>
            <a:r>
              <a:rPr lang="en-US" sz="2000" dirty="0">
                <a:latin typeface="Monaco" pitchFamily="2" charset="77"/>
              </a:rPr>
              <a:t> taxa in oral but not gut microbial communities in mice. </a:t>
            </a:r>
            <a:r>
              <a:rPr lang="en-US" sz="2000" i="1" dirty="0" err="1">
                <a:latin typeface="Monaco" pitchFamily="2" charset="77"/>
              </a:rPr>
              <a:t>mSystems</a:t>
            </a:r>
            <a:r>
              <a:rPr lang="en-US" sz="2000" dirty="0">
                <a:latin typeface="Monaco" pitchFamily="2" charset="77"/>
              </a:rPr>
              <a:t> 2: e00047-17. https://</a:t>
            </a:r>
            <a:r>
              <a:rPr lang="en-US" sz="2000" dirty="0" err="1">
                <a:latin typeface="Monaco" pitchFamily="2" charset="77"/>
              </a:rPr>
              <a:t>doi.org</a:t>
            </a:r>
            <a:r>
              <a:rPr lang="en-US" sz="2000" dirty="0">
                <a:latin typeface="Monaco" pitchFamily="2" charset="77"/>
              </a:rPr>
              <a:t>/10.1128/mSystems.00047-17. </a:t>
            </a:r>
          </a:p>
          <a:p>
            <a:pPr marL="457178" indent="-457178">
              <a:buFont typeface="+mj-lt"/>
              <a:buAutoNum type="arabicPeriod"/>
            </a:pPr>
            <a:endParaRPr lang="en-US" sz="2000" dirty="0">
              <a:latin typeface="Monaco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976875-9D11-6E42-B04B-9ABB7C63F65D}"/>
              </a:ext>
            </a:extLst>
          </p:cNvPr>
          <p:cNvGrpSpPr/>
          <p:nvPr/>
        </p:nvGrpSpPr>
        <p:grpSpPr>
          <a:xfrm>
            <a:off x="9339317" y="967509"/>
            <a:ext cx="1811793" cy="5378687"/>
            <a:chOff x="537525" y="873884"/>
            <a:chExt cx="1811793" cy="53786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C5BED6-FBB2-C841-84EF-A3C9F97AB0EA}"/>
                </a:ext>
              </a:extLst>
            </p:cNvPr>
            <p:cNvSpPr/>
            <p:nvPr/>
          </p:nvSpPr>
          <p:spPr>
            <a:xfrm>
              <a:off x="915639" y="1246317"/>
              <a:ext cx="1433679" cy="883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F4A968-FF83-154A-B552-A0DF91BE4B88}"/>
                </a:ext>
              </a:extLst>
            </p:cNvPr>
            <p:cNvSpPr/>
            <p:nvPr/>
          </p:nvSpPr>
          <p:spPr>
            <a:xfrm>
              <a:off x="915639" y="3396113"/>
              <a:ext cx="1433679" cy="88337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190DB6-3D6E-C543-A028-AEA9CAF9EE9B}"/>
                </a:ext>
              </a:extLst>
            </p:cNvPr>
            <p:cNvSpPr/>
            <p:nvPr/>
          </p:nvSpPr>
          <p:spPr>
            <a:xfrm>
              <a:off x="1170039" y="4848337"/>
              <a:ext cx="924878" cy="1404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coeff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CF3A9F-6781-C543-B21E-F433521AD741}"/>
                </a:ext>
              </a:extLst>
            </p:cNvPr>
            <p:cNvCxnSpPr/>
            <p:nvPr/>
          </p:nvCxnSpPr>
          <p:spPr>
            <a:xfrm>
              <a:off x="1632478" y="2330580"/>
              <a:ext cx="0" cy="50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938FB1-A413-DC48-8C9B-C16FD45C2FD3}"/>
                </a:ext>
              </a:extLst>
            </p:cNvPr>
            <p:cNvSpPr txBox="1"/>
            <p:nvPr/>
          </p:nvSpPr>
          <p:spPr>
            <a:xfrm>
              <a:off x="1267406" y="87388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730B39-673A-4A4E-AB8B-4C09C02EBC0B}"/>
                </a:ext>
              </a:extLst>
            </p:cNvPr>
            <p:cNvSpPr txBox="1"/>
            <p:nvPr/>
          </p:nvSpPr>
          <p:spPr>
            <a:xfrm rot="16200000">
              <a:off x="620301" y="5361242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A1416-536A-8346-BEDB-9A739702AD30}"/>
                </a:ext>
              </a:extLst>
            </p:cNvPr>
            <p:cNvSpPr txBox="1"/>
            <p:nvPr/>
          </p:nvSpPr>
          <p:spPr>
            <a:xfrm>
              <a:off x="1267406" y="302945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9615FE-9A59-764B-8BEA-BB962019C438}"/>
                </a:ext>
              </a:extLst>
            </p:cNvPr>
            <p:cNvSpPr txBox="1"/>
            <p:nvPr/>
          </p:nvSpPr>
          <p:spPr>
            <a:xfrm>
              <a:off x="1267406" y="4461480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020422-28DB-0F41-9353-A892F508D926}"/>
                </a:ext>
              </a:extLst>
            </p:cNvPr>
            <p:cNvSpPr txBox="1"/>
            <p:nvPr/>
          </p:nvSpPr>
          <p:spPr>
            <a:xfrm rot="16200000">
              <a:off x="200071" y="1503338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2FCD54-3087-E348-A466-1117B0B9F64D}"/>
                </a:ext>
              </a:extLst>
            </p:cNvPr>
            <p:cNvSpPr txBox="1"/>
            <p:nvPr/>
          </p:nvSpPr>
          <p:spPr>
            <a:xfrm rot="16200000">
              <a:off x="205913" y="3653134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78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AB53-5E5A-3B4A-B17D-C820E8DB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42" y="1058550"/>
            <a:ext cx="7112000" cy="5334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F5FD92-4F33-0F4E-B4CC-474DB411E9DF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65755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Many species (OTUs) vary between the oral and gut microbiomes.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C51EC-039E-3C4E-9FE5-C1C724F15CFA}"/>
              </a:ext>
            </a:extLst>
          </p:cNvPr>
          <p:cNvGrpSpPr/>
          <p:nvPr/>
        </p:nvGrpSpPr>
        <p:grpSpPr>
          <a:xfrm>
            <a:off x="999358" y="919040"/>
            <a:ext cx="1811793" cy="5378687"/>
            <a:chOff x="537525" y="873884"/>
            <a:chExt cx="1811793" cy="5378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F072CB-ABD9-0A42-BE29-5A9547537396}"/>
                </a:ext>
              </a:extLst>
            </p:cNvPr>
            <p:cNvSpPr/>
            <p:nvPr/>
          </p:nvSpPr>
          <p:spPr>
            <a:xfrm>
              <a:off x="915639" y="1246317"/>
              <a:ext cx="1433679" cy="8833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35E9EA-67ED-0A43-AC0E-9307832F6840}"/>
                </a:ext>
              </a:extLst>
            </p:cNvPr>
            <p:cNvSpPr/>
            <p:nvPr/>
          </p:nvSpPr>
          <p:spPr>
            <a:xfrm>
              <a:off x="915639" y="3396113"/>
              <a:ext cx="1433679" cy="88337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12229-0216-3B40-A18D-6F2D94FE01D1}"/>
                </a:ext>
              </a:extLst>
            </p:cNvPr>
            <p:cNvSpPr/>
            <p:nvPr/>
          </p:nvSpPr>
          <p:spPr>
            <a:xfrm>
              <a:off x="1170039" y="4848337"/>
              <a:ext cx="924878" cy="14042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coeff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520669-F42A-E946-9A1F-A44FF01F1070}"/>
                </a:ext>
              </a:extLst>
            </p:cNvPr>
            <p:cNvCxnSpPr/>
            <p:nvPr/>
          </p:nvCxnSpPr>
          <p:spPr>
            <a:xfrm>
              <a:off x="1632478" y="2330580"/>
              <a:ext cx="0" cy="50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00BB7A-0179-EA42-AC5A-FA666130BA85}"/>
                </a:ext>
              </a:extLst>
            </p:cNvPr>
            <p:cNvSpPr txBox="1"/>
            <p:nvPr/>
          </p:nvSpPr>
          <p:spPr>
            <a:xfrm>
              <a:off x="1267406" y="87388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03D87-FC43-0B43-AC13-E7C04141C3D2}"/>
                </a:ext>
              </a:extLst>
            </p:cNvPr>
            <p:cNvSpPr txBox="1"/>
            <p:nvPr/>
          </p:nvSpPr>
          <p:spPr>
            <a:xfrm rot="16200000">
              <a:off x="620301" y="5361242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OTUs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6FACF5-136F-C74E-BD4A-8C0BBA7C6815}"/>
                </a:ext>
              </a:extLst>
            </p:cNvPr>
            <p:cNvSpPr txBox="1"/>
            <p:nvPr/>
          </p:nvSpPr>
          <p:spPr>
            <a:xfrm>
              <a:off x="1267406" y="3029454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574595-CF63-A74D-ABA7-94EA2AFEF59D}"/>
                </a:ext>
              </a:extLst>
            </p:cNvPr>
            <p:cNvSpPr txBox="1"/>
            <p:nvPr/>
          </p:nvSpPr>
          <p:spPr>
            <a:xfrm>
              <a:off x="1267406" y="4461480"/>
              <a:ext cx="73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8FA46D-05D1-2D41-B000-C93DA47D3CBE}"/>
                </a:ext>
              </a:extLst>
            </p:cNvPr>
            <p:cNvSpPr txBox="1"/>
            <p:nvPr/>
          </p:nvSpPr>
          <p:spPr>
            <a:xfrm rot="16200000">
              <a:off x="200071" y="1503338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C93E71-F0B4-224F-8742-D89944B53065}"/>
                </a:ext>
              </a:extLst>
            </p:cNvPr>
            <p:cNvSpPr txBox="1"/>
            <p:nvPr/>
          </p:nvSpPr>
          <p:spPr>
            <a:xfrm rot="16200000">
              <a:off x="205913" y="3653134"/>
              <a:ext cx="1044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samples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6DD63-68CE-8245-ABF9-DA3B5281CFA7}"/>
              </a:ext>
            </a:extLst>
          </p:cNvPr>
          <p:cNvSpPr/>
          <p:nvPr/>
        </p:nvSpPr>
        <p:spPr>
          <a:xfrm>
            <a:off x="1368690" y="1285485"/>
            <a:ext cx="1433679" cy="886475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794</Words>
  <Application>Microsoft Macintosh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Monaco</vt:lpstr>
      <vt:lpstr>Office Theme</vt:lpstr>
      <vt:lpstr>Principal Components Analysis (PCA)</vt:lpstr>
      <vt:lpstr>Classification vs. Understanding</vt:lpstr>
      <vt:lpstr>Are high-dimensional data really high-dimensional?</vt:lpstr>
      <vt:lpstr>Dimensionality Reduction</vt:lpstr>
      <vt:lpstr>Principal Component Analysis</vt:lpstr>
      <vt:lpstr>PowerPoint Presentation</vt:lpstr>
      <vt:lpstr>How do we calculate Principal Components?</vt:lpstr>
      <vt:lpstr>Example: Fluoride effects on the Microbiome</vt:lpstr>
      <vt:lpstr>PowerPoint Presentation</vt:lpstr>
      <vt:lpstr>PowerPoint Presentation</vt:lpstr>
      <vt:lpstr>PowerPoint Presentation</vt:lpstr>
      <vt:lpstr>Result 2: Fluoride changes oral microbiome composition</vt:lpstr>
      <vt:lpstr>Result 3: Fluoride changes are limited to the oral cavity</vt:lpstr>
      <vt:lpstr>Summary</vt:lpstr>
      <vt:lpstr>Standard PCA Workflow</vt:lpstr>
      <vt:lpstr>Principal Components Analysis in Matlab [coeff,score,latent,tsquared,explained] = pca(X) </vt:lpstr>
      <vt:lpstr>Principal Components Analysis in Matlab [coeff,score,latent,tsquared,explained] = pca(X) </vt:lpstr>
      <vt:lpstr>Principal Components Analysis in Matlab [coeff,score,latent,tsquared,explained] = pca(X) </vt:lpstr>
      <vt:lpstr>Principal Components Analysis in Matlab [coeff,score,latent,tsquared,explained] = pca(X) </vt:lpstr>
      <vt:lpstr>Principal Components Analysis in Matlab [coeff,score,latent,tsquared,explained] = pca(X)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</dc:creator>
  <cp:lastModifiedBy>Jensen, Paul A</cp:lastModifiedBy>
  <cp:revision>26</cp:revision>
  <dcterms:created xsi:type="dcterms:W3CDTF">2018-04-16T20:18:36Z</dcterms:created>
  <dcterms:modified xsi:type="dcterms:W3CDTF">2020-04-15T04:12:48Z</dcterms:modified>
</cp:coreProperties>
</file>