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779B-D4D9-DB4B-B031-31559E69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DAD5D-3503-5440-A651-700A5FA3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50F5-EA08-1943-A254-0023E3FF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12A9-F150-024C-8A29-CF9C6C8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1134-8857-FC4D-86E7-1BD5D45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D6DB-6F1E-0649-AE96-D4073561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02F93-47BF-ED47-BA4E-D47C9F43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636-38D0-C140-BA4E-ADCBCABC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11C8-99DD-DC49-BD25-0321F39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A504-3041-2D48-B010-3AFB20E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573EA-B28A-F94A-9938-2E7FA20E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D356-4FDD-4F48-8AE4-30008B1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FBC5-E5B3-FE46-9BE5-E66393E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62F1-E9B9-1040-8281-F54D4D5E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795-1F0B-D446-B809-E24D357E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E6F-BC41-8B4D-A06C-475697A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ADED-6964-2C4D-92A9-55DAA2AB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57D-6D60-7941-ADF2-DF1473C2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5296-0A03-7046-B8E7-785FD41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5215-E8C8-EA4F-8F51-81DDAA30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3A42-A2A7-8748-A391-67D5AD27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ACC9-08DD-DB45-AEA7-069D3C77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EF8F-6885-314B-8918-2E4C20E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8FB9-0735-964D-ADCB-947E4A33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794C-156A-5D40-AB0E-5FDEB0C8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8D75-D04E-5447-AD0E-A1CF998A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F53F-B215-6F41-9600-9A3AE189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6CDF-D9E4-AA4E-9430-01BEAFA4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D610-22F9-0D4D-93D4-708264E3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A53E-1C6A-E340-87A7-FFE2A898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4AA92-CAC4-3143-97B2-B17088A7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467A-2C42-AC44-A11A-6CCE7BD1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0F24-1FFC-EB48-B299-5092C9C9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88B4-B1CC-4C4C-8B4D-9E66FF1F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38D95-23C2-B140-8B2A-99EDE892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0C275-26D9-1E44-A76C-3D2D6E09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B87D7-F072-154E-B501-347A2DA1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6534E-8B37-7445-996D-D711B094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3C55-E041-7F4F-A781-07FA18C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A57A-C061-DB4D-8576-EE1F58D6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E27B4-4860-404D-B9A7-9C0DB35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206B-8E24-2340-8762-9304EEE1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127AF-26FC-F840-9545-AA98399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FD9F2-DB0A-184C-ABC9-AC1923FE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9223C-3E1D-4440-80BA-39A7AC2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8C00-27C2-6C4E-BEB5-A7972DEB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ACE3-0507-7844-8013-46492FCE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D685-8D54-D047-B856-1A6DD9B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BDC6-B477-BD43-8DE8-64979D6B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5CEC-9124-5B4B-8ADE-30F8BD2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E7ED-CA2C-D84B-AD71-C8DD8A56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CA3F-D043-5041-B304-EC8E26D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EB5-E537-7F47-A40D-697731EF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25862-2719-3C4D-A58D-901BDEA70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62AA-5DCC-E943-8755-1FE9EF86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2A1C-251A-2C48-B894-B671FCAB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D448-3F48-D14D-A93D-87646822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ADCE-9DB6-6B43-AC8B-D9397B66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741FD-9E79-1044-AFC0-69DD333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37B1-05AD-A440-A351-04C6B889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9C5B-705B-404D-821D-6221DB2EA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9AD0-FB2A-CD41-ADBD-7D5B8A2ACA4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37F-B025-B243-8C69-1E6A5ED7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B8F3-2304-254B-A1C9-0D1633A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e210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F0B-B934-DC44-880E-5BAD65EA3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B6D8-4455-684D-9D48-F60431A07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9F01-201D-2A49-AB8E-EA3255E7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4" y="256885"/>
            <a:ext cx="10515600" cy="59677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BIOE 210 is a core course, not a computational track elective.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D06D7-7392-FB43-9158-8B1C4CF6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0" y="1163736"/>
            <a:ext cx="3551702" cy="2924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58BD0-F31C-7D4A-85B3-54B5497C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042" y="1163736"/>
            <a:ext cx="3293728" cy="276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96C3A-29CB-A648-841F-77DF95EA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6" y="4464471"/>
            <a:ext cx="4320975" cy="2273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F8947-F234-2E4A-8E74-55113FF6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311" y="1229792"/>
            <a:ext cx="3321377" cy="245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BD4662-C8F1-3742-954E-D6B82E3E6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18" y="4024052"/>
            <a:ext cx="2419362" cy="28339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7CABE74-DE01-1B4F-A464-16BB5E51C7BA}"/>
              </a:ext>
            </a:extLst>
          </p:cNvPr>
          <p:cNvSpPr txBox="1">
            <a:spLocks/>
          </p:cNvSpPr>
          <p:nvPr/>
        </p:nvSpPr>
        <p:spPr>
          <a:xfrm>
            <a:off x="7620000" y="4309527"/>
            <a:ext cx="4106770" cy="229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These questions (and more) </a:t>
            </a:r>
          </a:p>
          <a:p>
            <a:pPr algn="ctr"/>
            <a:r>
              <a:rPr lang="en-US" sz="3200" b="1" dirty="0"/>
              <a:t>are homework problems from Spring 2020.</a:t>
            </a:r>
          </a:p>
        </p:txBody>
      </p:sp>
    </p:spTree>
    <p:extLst>
      <p:ext uri="{BB962C8B-B14F-4D97-AF65-F5344CB8AC3E}">
        <p14:creationId xmlns:p14="http://schemas.microsoft.com/office/powerpoint/2010/main" val="142343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9F14-61FA-7E44-8590-4A50A64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in BIOE 210?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F51E-D270-6C40-A9DF-4B289A99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 I: Linear Systems</a:t>
            </a:r>
            <a:br>
              <a:rPr lang="en-US" dirty="0"/>
            </a:br>
            <a:r>
              <a:rPr lang="en-US" dirty="0"/>
              <a:t>	Field axioms		Norms &amp; dot products</a:t>
            </a:r>
            <a:br>
              <a:rPr lang="en-US" dirty="0"/>
            </a:br>
            <a:r>
              <a:rPr lang="en-US" dirty="0"/>
              <a:t>	Multiplication		Translation matrices</a:t>
            </a:r>
            <a:br>
              <a:rPr lang="en-US" dirty="0"/>
            </a:br>
            <a:r>
              <a:rPr lang="en-US" dirty="0"/>
              <a:t>	Gaussian Elimination	Inverses, solvability, &amp; rank</a:t>
            </a:r>
            <a:br>
              <a:rPr lang="en-US" dirty="0"/>
            </a:br>
            <a:r>
              <a:rPr lang="en-US" dirty="0"/>
              <a:t>	Finite differences		Linear regression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Part II: Nonlinear Systems</a:t>
            </a:r>
            <a:br>
              <a:rPr lang="en-US" dirty="0"/>
            </a:br>
            <a:r>
              <a:rPr lang="en-US" dirty="0"/>
              <a:t>	Root finding			Optimization &amp; convexity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solidFill>
                  <a:srgbClr val="0070C0"/>
                </a:solidFill>
              </a:rPr>
              <a:t>Gradient descent</a:t>
            </a:r>
            <a:r>
              <a:rPr lang="en-US" dirty="0"/>
              <a:t>		Regularization</a:t>
            </a:r>
            <a:br>
              <a:rPr lang="en-US" dirty="0"/>
            </a:br>
            <a:r>
              <a:rPr lang="en-US" dirty="0"/>
              <a:t>	Geometry			Support Vector Machines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solidFill>
                  <a:srgbClr val="0070C0"/>
                </a:solidFill>
              </a:rPr>
              <a:t>Artificial Neural Networks</a:t>
            </a:r>
          </a:p>
          <a:p>
            <a:endParaRPr lang="en-US" dirty="0"/>
          </a:p>
          <a:p>
            <a:r>
              <a:rPr lang="en-US" b="1" dirty="0"/>
              <a:t>Part III: High-Dimensional Systems</a:t>
            </a:r>
            <a:br>
              <a:rPr lang="en-US" dirty="0"/>
            </a:br>
            <a:r>
              <a:rPr lang="en-US" dirty="0"/>
              <a:t>	Basis vectors		Orthogonality</a:t>
            </a:r>
            <a:br>
              <a:rPr lang="en-US" dirty="0"/>
            </a:br>
            <a:r>
              <a:rPr lang="en-US" dirty="0"/>
              <a:t>	Eigenvectors/values	SVD / PCA / Low-rank approximations</a:t>
            </a:r>
            <a:br>
              <a:rPr lang="en-US" dirty="0"/>
            </a:br>
            <a:r>
              <a:rPr lang="en-US" dirty="0"/>
              <a:t>	Image compression	</a:t>
            </a:r>
            <a:r>
              <a:rPr lang="en-US" b="1" i="1" dirty="0">
                <a:solidFill>
                  <a:srgbClr val="0070C0"/>
                </a:solidFill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1391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</a:t>
            </a:r>
            <a:r>
              <a:rPr lang="en-US" i="1" dirty="0"/>
              <a:t>not</a:t>
            </a:r>
            <a:r>
              <a:rPr lang="en-US" dirty="0"/>
              <a:t> in BIOE 210?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classes use linear algebra or related topics. </a:t>
            </a:r>
            <a:br>
              <a:rPr lang="en-US" dirty="0"/>
            </a:br>
            <a:r>
              <a:rPr lang="en-US" dirty="0"/>
              <a:t>These topics are referenced, but not covered in BIOE 210:</a:t>
            </a:r>
          </a:p>
          <a:p>
            <a:pPr lvl="1"/>
            <a:r>
              <a:rPr lang="en-US" dirty="0"/>
              <a:t>Linear systems (state space), Laplace &amp; Fourier transforms [BIOE 205]</a:t>
            </a:r>
          </a:p>
          <a:p>
            <a:pPr lvl="1"/>
            <a:r>
              <a:rPr lang="en-US" dirty="0"/>
              <a:t>Probability &amp; statistics, clustering [BIOE 310]</a:t>
            </a:r>
          </a:p>
          <a:p>
            <a:pPr lvl="1"/>
            <a:r>
              <a:rPr lang="en-US" dirty="0"/>
              <a:t>Design of experiments, reinforcement learning [BIOE 498 PJ]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Topics in other linear algebra courses (MATH 415/416)</a:t>
            </a:r>
          </a:p>
          <a:p>
            <a:pPr lvl="1"/>
            <a:r>
              <a:rPr lang="en-US" dirty="0"/>
              <a:t>Subspaces, quadratic forms, heavy use of the determinant, operator and spectral theory.</a:t>
            </a:r>
          </a:p>
          <a:p>
            <a:pPr lvl="1"/>
            <a:r>
              <a:rPr lang="en-US" dirty="0"/>
              <a:t>These are replaced with more applied topics: </a:t>
            </a:r>
            <a:r>
              <a:rPr lang="en-US" b="1" dirty="0"/>
              <a:t>statistical models</a:t>
            </a:r>
            <a:r>
              <a:rPr lang="en-US" dirty="0"/>
              <a:t>, </a:t>
            </a:r>
            <a:r>
              <a:rPr lang="en-US" b="1" dirty="0"/>
              <a:t>machine learning</a:t>
            </a:r>
            <a:r>
              <a:rPr lang="en-US" dirty="0"/>
              <a:t>, and </a:t>
            </a:r>
            <a:r>
              <a:rPr lang="en-US" b="1" dirty="0"/>
              <a:t>numerical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8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exams</a:t>
            </a:r>
          </a:p>
          <a:p>
            <a:pPr lvl="1"/>
            <a:r>
              <a:rPr lang="en-US" dirty="0"/>
              <a:t>February 23, March 25, May 4 (last day of class)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Six homework sets</a:t>
            </a:r>
          </a:p>
          <a:p>
            <a:pPr lvl="1"/>
            <a:r>
              <a:rPr lang="en-US" dirty="0"/>
              <a:t>Includes analytical and machine problems.</a:t>
            </a:r>
          </a:p>
          <a:p>
            <a:pPr lvl="1"/>
            <a:r>
              <a:rPr lang="en-US" dirty="0"/>
              <a:t>All work submitted on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Stay tuned to the class website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http://bioe210.github.io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do </a:t>
            </a:r>
            <a:r>
              <a:rPr lang="en-US" b="1" dirty="0"/>
              <a:t>not</a:t>
            </a:r>
            <a:r>
              <a:rPr lang="en-US" dirty="0"/>
              <a:t> need to come to class.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come to class, you will be respectful of your colleagues.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have any questions on Rule #2, see Rule #1.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Lectures cover the material in the book. Lectures are your chance to ask questions and participate.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lectures are not recorded, and you are </a:t>
            </a:r>
            <a:r>
              <a:rPr lang="en-US" b="1" dirty="0"/>
              <a:t>not</a:t>
            </a:r>
            <a:r>
              <a:rPr lang="en-US" dirty="0"/>
              <a:t> allowed to record your classmates (or the instructor).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 not need to take notes. </a:t>
            </a:r>
            <a:r>
              <a:rPr lang="en-US" b="1" dirty="0"/>
              <a:t>Try just listening and participating!</a:t>
            </a:r>
          </a:p>
        </p:txBody>
      </p:sp>
    </p:spTree>
    <p:extLst>
      <p:ext uri="{BB962C8B-B14F-4D97-AF65-F5344CB8AC3E}">
        <p14:creationId xmlns:p14="http://schemas.microsoft.com/office/powerpoint/2010/main" val="18012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Succeeding in BIOE 210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54122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 algebra is powerful, elegant, and beautiful. Trust me.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Everything you need to know is in the book</a:t>
            </a:r>
            <a:r>
              <a:rPr lang="en-US" dirty="0"/>
              <a:t>. I’m not trying to keep this stuff a secret.</a:t>
            </a:r>
          </a:p>
          <a:p>
            <a:pPr lvl="1"/>
            <a:r>
              <a:rPr lang="en-US" dirty="0"/>
              <a:t>If you can’t find something, look deeper before you look wider.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will be no surprises:</a:t>
            </a:r>
          </a:p>
          <a:p>
            <a:pPr lvl="1"/>
            <a:r>
              <a:rPr lang="en-US" dirty="0"/>
              <a:t>Textbook</a:t>
            </a:r>
          </a:p>
          <a:p>
            <a:pPr lvl="1"/>
            <a:r>
              <a:rPr lang="en-US" dirty="0"/>
              <a:t>Lecture</a:t>
            </a:r>
          </a:p>
          <a:p>
            <a:pPr lvl="1"/>
            <a:r>
              <a:rPr lang="en-US" dirty="0"/>
              <a:t>Practice problems</a:t>
            </a:r>
          </a:p>
          <a:p>
            <a:pPr lvl="1"/>
            <a:r>
              <a:rPr lang="en-US" dirty="0"/>
              <a:t>Homework problems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Practice exams</a:t>
            </a:r>
          </a:p>
          <a:p>
            <a:pPr lvl="1"/>
            <a:r>
              <a:rPr lang="en-US" dirty="0"/>
              <a:t>Exams</a:t>
            </a:r>
          </a:p>
        </p:txBody>
      </p:sp>
    </p:spTree>
    <p:extLst>
      <p:ext uri="{BB962C8B-B14F-4D97-AF65-F5344CB8AC3E}">
        <p14:creationId xmlns:p14="http://schemas.microsoft.com/office/powerpoint/2010/main" val="2923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 on the internet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98AE2-898A-594D-9669-C7294C6ED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654"/>
                <a:ext cx="10515600" cy="5412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Pythagorean theorem: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		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“The standard deviation is the average distance between the mean and each point in the sample.” </a:t>
                </a:r>
                <a:r>
                  <a:rPr lang="en-US" sz="1600" dirty="0"/>
                  <a:t>– </a:t>
                </a:r>
                <a:r>
                  <a:rPr lang="en-US" sz="1600" i="1" dirty="0"/>
                  <a:t>popular online math video</a:t>
                </a:r>
                <a:br>
                  <a:rPr lang="en-US" sz="1600" i="1" dirty="0"/>
                </a:br>
                <a:endParaRPr lang="en-US" sz="16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		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“It might not be exactly correct, but it’s much easier for students to understand.” </a:t>
                </a:r>
                <a:r>
                  <a:rPr lang="en-US" sz="1400" dirty="0"/>
                  <a:t>– </a:t>
                </a:r>
                <a:r>
                  <a:rPr lang="en-US" sz="1400" i="1" dirty="0"/>
                  <a:t>creator of the popular online math video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98AE2-898A-594D-9669-C7294C6ED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654"/>
                <a:ext cx="10515600" cy="5412220"/>
              </a:xfrm>
              <a:blipFill>
                <a:blip r:embed="rId2"/>
                <a:stretch>
                  <a:fillRect l="-120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73358-3DEF-E343-8C4D-FEAE3FD860D8}"/>
                  </a:ext>
                </a:extLst>
              </p:cNvPr>
              <p:cNvSpPr txBox="1"/>
              <p:nvPr/>
            </p:nvSpPr>
            <p:spPr>
              <a:xfrm>
                <a:off x="6620107" y="1380448"/>
                <a:ext cx="1494263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73358-3DEF-E343-8C4D-FEAE3FD8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07" y="1380448"/>
                <a:ext cx="1494263" cy="791179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85A54-C390-D347-A0F4-7A03A4A08B00}"/>
                  </a:ext>
                </a:extLst>
              </p:cNvPr>
              <p:cNvSpPr txBox="1"/>
              <p:nvPr/>
            </p:nvSpPr>
            <p:spPr>
              <a:xfrm>
                <a:off x="6731619" y="3800777"/>
                <a:ext cx="1843669" cy="80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85A54-C390-D347-A0F4-7A03A4A0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19" y="3800777"/>
                <a:ext cx="1843669" cy="806439"/>
              </a:xfrm>
              <a:prstGeom prst="rect">
                <a:avLst/>
              </a:prstGeom>
              <a:blipFill>
                <a:blip r:embed="rId4"/>
                <a:stretch>
                  <a:fillRect l="-5442" t="-76563" b="-6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BIOE 210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“Everything should be made as simple as possible,</a:t>
            </a:r>
          </a:p>
          <a:p>
            <a:pPr marL="0" indent="0" algn="ctr">
              <a:buNone/>
            </a:pPr>
            <a:r>
              <a:rPr lang="en-US" i="1" dirty="0"/>
              <a:t>but no simpler.”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1. The course is designed around tools that are useful to bioengineers.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The course omits topics that are not essential </a:t>
            </a:r>
            <a:r>
              <a:rPr lang="en-US" sz="2400" i="1" dirty="0"/>
              <a:t>for these tools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We favor </a:t>
            </a:r>
            <a:r>
              <a:rPr lang="en-US" sz="2400" i="1" dirty="0"/>
              <a:t>understanding</a:t>
            </a:r>
            <a:r>
              <a:rPr lang="en-US" sz="2400" dirty="0"/>
              <a:t> fewer topics over surveying many topics.</a:t>
            </a:r>
          </a:p>
        </p:txBody>
      </p:sp>
    </p:spTree>
    <p:extLst>
      <p:ext uri="{BB962C8B-B14F-4D97-AF65-F5344CB8AC3E}">
        <p14:creationId xmlns:p14="http://schemas.microsoft.com/office/powerpoint/2010/main" val="31228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589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BIOE 210 is a core course, not a computational track elective.</vt:lpstr>
      <vt:lpstr>What’s in BIOE 210?</vt:lpstr>
      <vt:lpstr>What’s not in BIOE 210?</vt:lpstr>
      <vt:lpstr>Class Structure</vt:lpstr>
      <vt:lpstr>Class Rules</vt:lpstr>
      <vt:lpstr>Succeeding in BIOE 210</vt:lpstr>
      <vt:lpstr>Be careful on the internet</vt:lpstr>
      <vt:lpstr>The BIOE 210 Philosophy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44</cp:revision>
  <dcterms:created xsi:type="dcterms:W3CDTF">2019-08-19T01:09:52Z</dcterms:created>
  <dcterms:modified xsi:type="dcterms:W3CDTF">2021-01-24T21:42:26Z</dcterms:modified>
</cp:coreProperties>
</file>