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8" r:id="rId4"/>
    <p:sldId id="257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19"/>
  </p:normalViewPr>
  <p:slideViewPr>
    <p:cSldViewPr snapToGrid="0" snapToObjects="1">
      <p:cViewPr varScale="1">
        <p:scale>
          <a:sx n="144" d="100"/>
          <a:sy n="144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FD4F-2092-D24F-BCDF-A20EBF3C2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F0667-172A-EE4E-BE69-BBA75D94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084A-0FBE-0949-A7A5-00742AA3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FA42-2D47-B745-A05A-C364D1D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475D-7D77-9743-BB3A-D28005E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3C2D-85A3-064F-BF4E-2FB58A00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19E1B-4289-1B4B-9EC2-BB48E2D7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C83-7AD7-DA4C-BAF7-8671FC3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63B7-508B-764A-83FE-8A8D83B9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C2FC-A9F1-6F4E-A081-C22A5DBE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326CA-2516-5544-833B-AD7E2E5D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09FA-963C-EC47-98F1-001EBCE6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2039-0712-4448-9957-882333B7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00AE-D601-8042-80B6-C54B20C0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9EFA-9BBD-B74B-AF3F-FF9E875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7868-CD48-C54F-8A11-44EEB50E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A5B3-34BE-B14A-BDE1-F430AB92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EA86-E02C-0742-92BB-A9BED41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1F0D-EFBB-7F44-B0B7-9D2892A9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C7B0-62E8-4D4B-8195-9DBCD041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ABC8-2A9C-8E4E-95BF-D125B90F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07F-4B85-EE4E-ABE5-C3727B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8E29-422F-7841-BAD5-9DCFD4B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B2FD-6C5D-B241-AF36-B76475BE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D60D-E6CA-784A-93D0-AE5DEB6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B8AD-473E-0A4F-9BE2-596F9443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1D1D-0B68-EC4F-B247-7DFB70010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638F-37BB-444B-A058-9CE15757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B730-07DF-8A4C-ACE1-930A8D4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8885-778B-F544-A932-A5BC5FCC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D34C-5118-E044-AD66-60EA6786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B80B-BB70-2D44-B6ED-6810C7B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3146-F94E-114E-8905-CB7AC2FD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73492-A884-4849-B2C8-B06D8240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3E7F8-8C40-AC42-A83E-A8925C222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1B726-E00A-9449-8C61-C5E8384E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6215B-9FD6-544B-8C8B-553830AE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21218-27F2-7546-95A6-A311363E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EF398-47B1-F54C-B216-51BC399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5E8C-0BBE-584C-B0C2-E1C7429F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68CBC-3C5C-E845-B26B-14DBBDF1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FD390-DF4C-9747-8D71-819E6DF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89A7-7D00-8146-B727-8AB13DA0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87F1-3310-E843-A3CF-B9FBF147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D65DA-22ED-4544-A129-6F524759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E56F9-815E-E54A-BB4B-F0D6AD4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DE1F-6DD1-3647-A671-F3F7B959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CEDF-88E2-944D-BB81-071906E2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7EC-9F51-4240-9A09-65E90939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F5E9-7701-9547-911B-F93C2E46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5979-801C-1040-BCA9-2741599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0653-AC9F-4F49-9D20-C0BFD945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CF1A-BA42-1745-899A-111C469A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0091E-18A3-5440-879A-573466F40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10CC-654A-2642-B7AE-244E18AA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83DE-4209-744B-8564-E718090E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998F7-3096-BD42-96C5-14AFC8B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5D24-A512-064A-89D9-C78FF724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4C3F3-80A7-2042-B18D-6356B4A0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3BC8-F3E7-9244-9536-897D3BAC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6E8C-08C8-6A42-8B91-FB1C99772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CBE9-F245-6849-A8D1-C4279211E13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EB88-A802-AB47-B9F7-0BD68D13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5496-D4EC-5C49-8775-1DCF39EC9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D909-20F2-6946-A8BC-48F7E0989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11BA-CD72-C641-AF22-06DA2F3A8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41D17-F646-7B4B-9B87-076AEE30B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5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EAB4-CFAF-A141-9BBB-2B37360D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064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One-at-a-time design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0	0	0	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0	0	0	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0	0	0	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08C9-170F-9747-A353-0DFAF9F9A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064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Factorial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+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+	0	+	0</a:t>
            </a:r>
            <a:br>
              <a:rPr lang="en-US" dirty="0"/>
            </a:br>
            <a:r>
              <a:rPr lang="en-US" dirty="0"/>
              <a:t>	0	+	+	0</a:t>
            </a:r>
            <a:br>
              <a:rPr lang="en-US" dirty="0"/>
            </a:br>
            <a:r>
              <a:rPr lang="en-US" dirty="0"/>
              <a:t>	+	+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+	0	0	+</a:t>
            </a:r>
            <a:br>
              <a:rPr lang="en-US" dirty="0"/>
            </a:br>
            <a:r>
              <a:rPr lang="en-US" dirty="0"/>
              <a:t>	0	+	0	+</a:t>
            </a:r>
            <a:br>
              <a:rPr lang="en-US" dirty="0"/>
            </a:br>
            <a:r>
              <a:rPr lang="en-US" dirty="0"/>
              <a:t>	+	+	0	+</a:t>
            </a:r>
            <a:br>
              <a:rPr lang="en-US" dirty="0"/>
            </a:br>
            <a:r>
              <a:rPr lang="en-US" dirty="0"/>
              <a:t>	0	0	+	+</a:t>
            </a:r>
            <a:br>
              <a:rPr lang="en-US" dirty="0"/>
            </a:br>
            <a:r>
              <a:rPr lang="en-US" dirty="0"/>
              <a:t>	+	0	+	+</a:t>
            </a:r>
            <a:br>
              <a:rPr lang="en-US" dirty="0"/>
            </a:br>
            <a:r>
              <a:rPr lang="en-US" dirty="0"/>
              <a:t>	0	+	+	+</a:t>
            </a:r>
            <a:br>
              <a:rPr lang="en-US" dirty="0"/>
            </a:br>
            <a:r>
              <a:rPr lang="en-US" dirty="0"/>
              <a:t>	+	+	+	+</a:t>
            </a:r>
          </a:p>
        </p:txBody>
      </p:sp>
    </p:spTree>
    <p:extLst>
      <p:ext uri="{BB962C8B-B14F-4D97-AF65-F5344CB8AC3E}">
        <p14:creationId xmlns:p14="http://schemas.microsoft.com/office/powerpoint/2010/main" val="5089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2B402E-0FDF-3646-AFF6-C3E3D2F6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give more replicates per additional run.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FACE-58EF-0949-819B-BA0480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design with </a:t>
            </a:r>
            <a:r>
              <a:rPr lang="en-US" i="1" dirty="0"/>
              <a:t>p</a:t>
            </a:r>
            <a:r>
              <a:rPr lang="en-US" dirty="0"/>
              <a:t> variables with </a:t>
            </a:r>
            <a:r>
              <a:rPr lang="en-US" i="1" dirty="0"/>
              <a:t>k</a:t>
            </a:r>
            <a:r>
              <a:rPr lang="en-US" dirty="0"/>
              <a:t> levels.</a:t>
            </a:r>
          </a:p>
          <a:p>
            <a:r>
              <a:rPr lang="en-US" dirty="0"/>
              <a:t>After the initial design, adding another replicate requires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pk</a:t>
            </a:r>
            <a:r>
              <a:rPr lang="en-US" dirty="0"/>
              <a:t> runs for a one-at-a-time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k</a:t>
            </a:r>
            <a:r>
              <a:rPr lang="en-US" dirty="0"/>
              <a:t> runs for a factorial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9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DCC62-249A-2F4E-B349-79E0080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factorial designs?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07113-EF9A-774A-BD3A-1E3D8DD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designs find better optima.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Factorial designs are more efficient.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Factorial designs make better estimates of effect sizes.</a:t>
            </a:r>
          </a:p>
        </p:txBody>
      </p:sp>
    </p:spTree>
    <p:extLst>
      <p:ext uri="{BB962C8B-B14F-4D97-AF65-F5344CB8AC3E}">
        <p14:creationId xmlns:p14="http://schemas.microsoft.com/office/powerpoint/2010/main" val="38781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EAB4-CFAF-A141-9BBB-2B37360D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064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One-at-a-time design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0	0	0	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0	0	0	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0	0	0	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08C9-170F-9747-A353-0DFAF9F9A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064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Factorial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+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+	0	+	0</a:t>
            </a:r>
            <a:br>
              <a:rPr lang="en-US" dirty="0"/>
            </a:br>
            <a:r>
              <a:rPr lang="en-US" dirty="0"/>
              <a:t>	0	+	+	0</a:t>
            </a:r>
            <a:br>
              <a:rPr lang="en-US" dirty="0"/>
            </a:br>
            <a:r>
              <a:rPr lang="en-US" dirty="0"/>
              <a:t>	+	+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+	0	0	+</a:t>
            </a:r>
            <a:br>
              <a:rPr lang="en-US" dirty="0"/>
            </a:br>
            <a:r>
              <a:rPr lang="en-US" dirty="0"/>
              <a:t>	0	+	0	+</a:t>
            </a:r>
            <a:br>
              <a:rPr lang="en-US" dirty="0"/>
            </a:br>
            <a:r>
              <a:rPr lang="en-US" dirty="0"/>
              <a:t>	+	+	0	+</a:t>
            </a:r>
            <a:br>
              <a:rPr lang="en-US" dirty="0"/>
            </a:br>
            <a:r>
              <a:rPr lang="en-US" dirty="0"/>
              <a:t>	0	0	+	+</a:t>
            </a:r>
            <a:br>
              <a:rPr lang="en-US" dirty="0"/>
            </a:br>
            <a:r>
              <a:rPr lang="en-US" dirty="0"/>
              <a:t>	+	0	+	+</a:t>
            </a:r>
            <a:br>
              <a:rPr lang="en-US" dirty="0"/>
            </a:br>
            <a:r>
              <a:rPr lang="en-US" dirty="0"/>
              <a:t>	0	+	+	+</a:t>
            </a:r>
            <a:br>
              <a:rPr lang="en-US" dirty="0"/>
            </a:br>
            <a:r>
              <a:rPr lang="en-US" dirty="0"/>
              <a:t>	+	+	+	+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DF30046D-A215-1B47-AD8F-210460A095DA}"/>
              </a:ext>
            </a:extLst>
          </p:cNvPr>
          <p:cNvSpPr/>
          <p:nvPr/>
        </p:nvSpPr>
        <p:spPr>
          <a:xfrm>
            <a:off x="1518079" y="2858610"/>
            <a:ext cx="3604334" cy="1029810"/>
          </a:xfrm>
          <a:prstGeom prst="frame">
            <a:avLst>
              <a:gd name="adj1" fmla="val 4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CFEA5B3-7E30-A04B-BE18-5CC10AA3018F}"/>
              </a:ext>
            </a:extLst>
          </p:cNvPr>
          <p:cNvSpPr/>
          <p:nvPr/>
        </p:nvSpPr>
        <p:spPr>
          <a:xfrm>
            <a:off x="6855038" y="2087732"/>
            <a:ext cx="3604334" cy="1350146"/>
          </a:xfrm>
          <a:prstGeom prst="frame">
            <a:avLst>
              <a:gd name="adj1" fmla="val 4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A28DB1B-2AF8-C342-8422-17F52733370C}"/>
              </a:ext>
            </a:extLst>
          </p:cNvPr>
          <p:cNvSpPr/>
          <p:nvPr/>
        </p:nvSpPr>
        <p:spPr>
          <a:xfrm>
            <a:off x="6855038" y="4619717"/>
            <a:ext cx="3604334" cy="1350146"/>
          </a:xfrm>
          <a:prstGeom prst="frame">
            <a:avLst>
              <a:gd name="adj1" fmla="val 4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DCC62-249A-2F4E-B349-79E0080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effect sizes quantify?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F07113-EF9A-774A-BD3A-1E3D8DD67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one-at-a-time designs,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effect of moving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from 0 to + </a:t>
                </a:r>
                <a:r>
                  <a:rPr lang="en-US" b="1" dirty="0"/>
                  <a:t>while all other variables held at 0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 factorial designs,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average effect of moving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from 0 to + </a:t>
                </a:r>
                <a:r>
                  <a:rPr lang="en-US" b="1" dirty="0"/>
                  <a:t>across the entire design space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F07113-EF9A-774A-BD3A-1E3D8DD67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08C9-170F-9747-A353-0DFAF9F9A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03" y="447050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Factorial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+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+	0	+	0</a:t>
            </a:r>
            <a:br>
              <a:rPr lang="en-US" dirty="0"/>
            </a:br>
            <a:r>
              <a:rPr lang="en-US" dirty="0"/>
              <a:t>	0	+	+	0</a:t>
            </a:r>
            <a:br>
              <a:rPr lang="en-US" dirty="0"/>
            </a:br>
            <a:r>
              <a:rPr lang="en-US" dirty="0"/>
              <a:t>	+	+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+	0	0	+</a:t>
            </a:r>
            <a:br>
              <a:rPr lang="en-US" dirty="0"/>
            </a:br>
            <a:r>
              <a:rPr lang="en-US" dirty="0"/>
              <a:t>	0	+	0	+</a:t>
            </a:r>
            <a:br>
              <a:rPr lang="en-US" dirty="0"/>
            </a:br>
            <a:r>
              <a:rPr lang="en-US" dirty="0"/>
              <a:t>	+	+	0	+</a:t>
            </a:r>
            <a:br>
              <a:rPr lang="en-US" dirty="0"/>
            </a:br>
            <a:r>
              <a:rPr lang="en-US" dirty="0"/>
              <a:t>	0	0	+	+</a:t>
            </a:r>
            <a:br>
              <a:rPr lang="en-US" dirty="0"/>
            </a:br>
            <a:r>
              <a:rPr lang="en-US" dirty="0"/>
              <a:t>	+	0	+	+</a:t>
            </a:r>
            <a:br>
              <a:rPr lang="en-US" dirty="0"/>
            </a:br>
            <a:r>
              <a:rPr lang="en-US" dirty="0"/>
              <a:t>	0	+	+	+</a:t>
            </a:r>
            <a:br>
              <a:rPr lang="en-US" dirty="0"/>
            </a:br>
            <a:r>
              <a:rPr lang="en-US" dirty="0"/>
              <a:t>	+	+	+	+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94F682E-B9CC-0B4E-BEED-B8CECAB3315A}"/>
              </a:ext>
            </a:extLst>
          </p:cNvPr>
          <p:cNvSpPr txBox="1">
            <a:spLocks/>
          </p:cNvSpPr>
          <p:nvPr/>
        </p:nvSpPr>
        <p:spPr>
          <a:xfrm>
            <a:off x="6096000" y="315365"/>
            <a:ext cx="5181600" cy="596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when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0: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+	+	0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+	0	0	+</a:t>
            </a:r>
            <a:br>
              <a:rPr lang="en-US" dirty="0"/>
            </a:br>
            <a:r>
              <a:rPr lang="en-US" dirty="0"/>
              <a:t>	0	+	0	+</a:t>
            </a:r>
            <a:br>
              <a:rPr lang="en-US" dirty="0"/>
            </a:br>
            <a:r>
              <a:rPr lang="en-US" dirty="0"/>
              <a:t>	+	+	0	+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+: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+	0	+	0</a:t>
            </a:r>
            <a:br>
              <a:rPr lang="en-US" dirty="0"/>
            </a:br>
            <a:r>
              <a:rPr lang="en-US" dirty="0"/>
              <a:t>	0	+	+	0</a:t>
            </a:r>
            <a:br>
              <a:rPr lang="en-US" dirty="0"/>
            </a:br>
            <a:r>
              <a:rPr lang="en-US" dirty="0"/>
              <a:t>	+	+	+	0</a:t>
            </a:r>
            <a:br>
              <a:rPr lang="en-US" dirty="0"/>
            </a:br>
            <a:r>
              <a:rPr lang="en-US" dirty="0"/>
              <a:t>	0	0	+	+</a:t>
            </a:r>
            <a:br>
              <a:rPr lang="en-US" dirty="0"/>
            </a:br>
            <a:r>
              <a:rPr lang="en-US" dirty="0"/>
              <a:t>	+	0	+	+</a:t>
            </a:r>
            <a:br>
              <a:rPr lang="en-US" dirty="0"/>
            </a:br>
            <a:r>
              <a:rPr lang="en-US" dirty="0"/>
              <a:t>	0	+	+	+</a:t>
            </a:r>
            <a:br>
              <a:rPr lang="en-US" dirty="0"/>
            </a:br>
            <a:r>
              <a:rPr lang="en-US" dirty="0"/>
              <a:t>	+	+	+	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30B10-4B79-1046-B5F0-97EA1993D209}"/>
              </a:ext>
            </a:extLst>
          </p:cNvPr>
          <p:cNvSpPr/>
          <p:nvPr/>
        </p:nvSpPr>
        <p:spPr>
          <a:xfrm>
            <a:off x="8686800" y="710214"/>
            <a:ext cx="599243" cy="5569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DCC62-249A-2F4E-B349-79E0080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factorial designs?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07113-EF9A-774A-BD3A-1E3D8DD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designs find better optima.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Factorial designs are more efficient.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Factorial designs make better estimates of effect sizes.</a:t>
            </a:r>
          </a:p>
        </p:txBody>
      </p:sp>
    </p:spTree>
    <p:extLst>
      <p:ext uri="{BB962C8B-B14F-4D97-AF65-F5344CB8AC3E}">
        <p14:creationId xmlns:p14="http://schemas.microsoft.com/office/powerpoint/2010/main" val="80334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BCCF-43E4-7547-8357-BC53AC9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factorial design?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7B28C-F302-C64B-9104-FB87923C4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795" y="1825625"/>
            <a:ext cx="7482409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D9A85C-FD90-E344-A715-5558FC03AC5E}"/>
              </a:ext>
            </a:extLst>
          </p:cNvPr>
          <p:cNvSpPr/>
          <p:nvPr/>
        </p:nvSpPr>
        <p:spPr>
          <a:xfrm>
            <a:off x="6096000" y="1690688"/>
            <a:ext cx="3820357" cy="4486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441B-0A95-9C48-AA53-F6BB8D3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find better optima.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C381-F98E-B74F-91A4-7FD1A5CDD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252"/>
          <a:stretch/>
        </p:blipFill>
        <p:spPr>
          <a:xfrm>
            <a:off x="4004844" y="1852258"/>
            <a:ext cx="4182228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395F4-B89E-0747-BAD1-BF6A0C76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6" y="2506281"/>
            <a:ext cx="3808605" cy="316047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1F0F1DD-10D0-354A-BDF5-BF8DB3859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6" y="1852258"/>
            <a:ext cx="4116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278-0A3D-DB49-90C5-FBD3242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are the problem.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E15BAD-8130-B941-8EE1-644F72D5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657" y="1825625"/>
            <a:ext cx="7928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289E-464D-7B45-82C0-4C78C3BD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plots for diagnosis.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CF3FC-B791-654D-918F-8FFA7DE3BB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98601"/>
            <a:ext cx="5181600" cy="180538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2B5BE2-7C28-934D-B8BC-7161F7142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84214"/>
            <a:ext cx="5181600" cy="34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DCC62-249A-2F4E-B349-79E0080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factorial designs?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07113-EF9A-774A-BD3A-1E3D8DD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designs find better optima.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Factorial designs are more efficient.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Factorial designs make better estimates of effect sizes.</a:t>
            </a:r>
          </a:p>
        </p:txBody>
      </p:sp>
    </p:spTree>
    <p:extLst>
      <p:ext uri="{BB962C8B-B14F-4D97-AF65-F5344CB8AC3E}">
        <p14:creationId xmlns:p14="http://schemas.microsoft.com/office/powerpoint/2010/main" val="14098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D754-F624-C142-9AF1-3DA9996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seem less efficient.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F449-66F3-CA4E-9883-14D89E2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an experiment with four variables, each with two levels (0, +). We want three replicates for each level.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One-at-a-time Design</a:t>
            </a:r>
            <a:br>
              <a:rPr lang="en-US" dirty="0"/>
            </a:br>
            <a:r>
              <a:rPr lang="en-US" dirty="0"/>
              <a:t>	3 runs at level 0</a:t>
            </a:r>
            <a:br>
              <a:rPr lang="en-US" dirty="0"/>
            </a:br>
            <a:r>
              <a:rPr lang="en-US" dirty="0"/>
              <a:t>	</a:t>
            </a:r>
            <a:r>
              <a:rPr lang="en-US" u="sng" dirty="0"/>
              <a:t>4 variables x 3 runs at level +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15 total experiments</a:t>
            </a:r>
          </a:p>
          <a:p>
            <a:r>
              <a:rPr lang="en-US" dirty="0"/>
              <a:t>Factorial design</a:t>
            </a:r>
            <a:br>
              <a:rPr lang="en-US" dirty="0"/>
            </a:br>
            <a:r>
              <a:rPr lang="en-US" dirty="0"/>
              <a:t>	</a:t>
            </a:r>
            <a:r>
              <a:rPr lang="en-US" u="sng" dirty="0"/>
              <a:t>2</a:t>
            </a:r>
            <a:r>
              <a:rPr lang="en-US" u="sng" baseline="30000" dirty="0"/>
              <a:t>4</a:t>
            </a:r>
            <a:r>
              <a:rPr lang="en-US" u="sng" dirty="0"/>
              <a:t>=16 levels x 3 runs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48 total experiments?</a:t>
            </a:r>
          </a:p>
        </p:txBody>
      </p:sp>
    </p:spTree>
    <p:extLst>
      <p:ext uri="{BB962C8B-B14F-4D97-AF65-F5344CB8AC3E}">
        <p14:creationId xmlns:p14="http://schemas.microsoft.com/office/powerpoint/2010/main" val="42546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EAB4-CFAF-A141-9BBB-2B37360D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064"/>
            <a:ext cx="5181600" cy="59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One-at-a-time design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+	0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+	0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+	0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+</a:t>
            </a: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0	0	0	0</a:t>
            </a:r>
            <a:br>
              <a:rPr lang="en-US" dirty="0"/>
            </a:br>
            <a:r>
              <a:rPr lang="en-US" dirty="0"/>
              <a:t>	0	0	0	0</a:t>
            </a:r>
          </a:p>
        </p:txBody>
      </p:sp>
    </p:spTree>
    <p:extLst>
      <p:ext uri="{BB962C8B-B14F-4D97-AF65-F5344CB8AC3E}">
        <p14:creationId xmlns:p14="http://schemas.microsoft.com/office/powerpoint/2010/main" val="42451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155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Office Theme</vt:lpstr>
      <vt:lpstr>Factorial Designs</vt:lpstr>
      <vt:lpstr>Why do we use factorial designs?</vt:lpstr>
      <vt:lpstr>What is a factorial design?</vt:lpstr>
      <vt:lpstr>Factorial designs find better optima.</vt:lpstr>
      <vt:lpstr>Interactions are the problem.</vt:lpstr>
      <vt:lpstr>Interaction plots for diagnosis.</vt:lpstr>
      <vt:lpstr>Why do we use factorial designs?</vt:lpstr>
      <vt:lpstr>Factorial designs seem less efficient.</vt:lpstr>
      <vt:lpstr>PowerPoint Presentation</vt:lpstr>
      <vt:lpstr>PowerPoint Presentation</vt:lpstr>
      <vt:lpstr>Factorial designs give more replicates per additional run.</vt:lpstr>
      <vt:lpstr>Why do we use factorial designs?</vt:lpstr>
      <vt:lpstr>PowerPoint Presentation</vt:lpstr>
      <vt:lpstr>What do the effect sizes quantify?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use factorial designs?</dc:title>
  <dc:creator>Jensen, Paul A</dc:creator>
  <cp:lastModifiedBy>Jensen, Paul A</cp:lastModifiedBy>
  <cp:revision>14</cp:revision>
  <dcterms:created xsi:type="dcterms:W3CDTF">2020-02-14T17:35:34Z</dcterms:created>
  <dcterms:modified xsi:type="dcterms:W3CDTF">2020-02-14T18:44:05Z</dcterms:modified>
</cp:coreProperties>
</file>