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5" r:id="rId5"/>
    <p:sldId id="263" r:id="rId6"/>
    <p:sldId id="268" r:id="rId7"/>
    <p:sldId id="266" r:id="rId8"/>
    <p:sldId id="257" r:id="rId9"/>
    <p:sldId id="258" r:id="rId10"/>
    <p:sldId id="259" r:id="rId11"/>
    <p:sldId id="271" r:id="rId12"/>
    <p:sldId id="270" r:id="rId13"/>
    <p:sldId id="272" r:id="rId14"/>
    <p:sldId id="267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02" d="100"/>
          <a:sy n="102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7BBB-18F7-4344-9F8D-9A9E473F1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017BD-1B09-9149-B1AC-2D8A50E14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4B88-0102-A54B-A220-F82E6CC5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AF52-9E73-F343-9183-AA5BC89E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405B4-C2BF-2D4E-B045-D776A421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3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348D-0AB4-5543-B4AC-152CF9FF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2775E-5495-D741-A12F-0AF242559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55B3-6DE0-B647-A1FA-09FEC1DA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76FA1-634E-E245-9326-10D104FA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44ED5-D7C6-4946-A7AE-3237D844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BE3B9-B2EF-7848-859A-E34F7C37E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51A0A-0D85-3D41-A7A6-446652798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21522-9BD9-4941-998E-E11FA359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12934-766E-9D4A-AB73-05D566D8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7513C-BFB8-204C-8F29-4C8B066F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FFFE-64CE-A94A-91F5-6519620D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D99A-30E2-D54B-9515-7C93DA4D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90EF-0596-F645-AE2C-2ED53C77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EA5F-F70B-F44D-A3A5-5E6DA5C6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7C6C8-DEA3-3B48-A0FA-DFB5E717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6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894-629F-CB4B-BC7E-0A8A3A23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256C5-7428-7A43-BAA1-E32CCA39A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4C293-9885-8E48-AAD2-D21FAF15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BBEBD-4E4E-BA4C-A4C1-702280B6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16C07-AB1F-0443-B193-A12187D4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500A-5EC1-D04B-BC2A-CD97BD54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2326-8C92-244E-95D2-A9E76CF6E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47877-F632-4E47-A3A4-A4B6B0BFA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E5655-25CE-EE4B-AE7B-C18BF1C2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5CBCA-E5A4-D242-900E-B2ED6B90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1E39F-26F9-D147-A2C6-90FEB852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6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7DE6-317C-AE4C-AB22-D5A84CCA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97531-F733-E44D-9C6F-3A4AA0148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E9F3A-F359-9A46-B11D-308D0DB02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0CCCE-D68F-FE42-A556-5154686E2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44CF7-435F-A248-A1E5-F2074EF70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6ACFE-8B5D-B44F-A361-2DA69998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53F66-DB2C-CB49-8570-42E5F47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A782F-E210-5F46-90F3-302C1556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6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C357-1060-9D48-B407-860D0AC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2268B-D749-6641-803E-0FBD42A7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53D1D-14C6-8342-96BA-57DCBA76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03EF8-3CB7-5343-9101-7F314564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107E6-38D0-B54A-BA64-F75A55F6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BF2B7-8A7C-9E4D-B7B0-5C5098AA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347FA-69E4-884D-A07D-550D928F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4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8678-08C4-564D-BBBB-BC273474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82A7-9875-9B40-AB3A-15E26849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794F7-B6F0-5745-92ED-5B7A16287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99016-1939-0D4E-A093-0238CAB6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4A9C9-540F-AD49-AFB3-8EC0ADEE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435F2-1FD6-F843-B5D9-BF5EB8D9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9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594C-892F-9241-8775-711A5031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AEFFB-4A13-A64A-891F-506F9D3B8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FA315-D5C7-3B43-AA04-EEE6205D6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CE5A8-D9D4-E248-995C-004DAD3D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6123B-4F7C-6F4F-A059-9136E18B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5C25B-6307-FC42-821D-7F19CDE2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4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1C3EC-6C14-2C4D-9B39-05479DF6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34A3C-4F00-6145-AB62-608EA3A0F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C82B7-68C2-A646-9B5D-98B92B61A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D5E3959A-73AE-EC4F-9250-B2FDF3724D97}" type="datetimeFigureOut">
              <a:rPr lang="en-US" smtClean="0"/>
              <a:pPr/>
              <a:t>1/24/21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9A40-3196-574D-A7AF-060359EE4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8C8B-75BB-074C-8C7A-82DB0B9F9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AF77-7A45-0040-9F54-A9BE7748A9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8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uhECwm31d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oe498.github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%7bFrancis" TargetMode="External"/><Relationship Id="rId4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0802-6EC9-B844-9592-BD28F4245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to</a:t>
            </a:r>
            <a:br>
              <a:rPr lang="en-US" dirty="0"/>
            </a:br>
            <a:r>
              <a:rPr lang="en-US" dirty="0"/>
              <a:t>Experiment Design &amp; Optimization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D49BC-835F-764F-BD47-51C94E1D7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BIOE 498 PJ</a:t>
            </a:r>
          </a:p>
          <a:p>
            <a:r>
              <a:rPr lang="en-US" dirty="0"/>
              <a:t>BIOE 598 PJ</a:t>
            </a:r>
          </a:p>
          <a:p>
            <a:r>
              <a:rPr lang="en-US" dirty="0"/>
              <a:t>BIOE 598 PJO</a:t>
            </a:r>
          </a:p>
        </p:txBody>
      </p:sp>
    </p:spTree>
    <p:extLst>
      <p:ext uri="{BB962C8B-B14F-4D97-AF65-F5344CB8AC3E}">
        <p14:creationId xmlns:p14="http://schemas.microsoft.com/office/powerpoint/2010/main" val="170875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50D0F3E-CC7B-4A4A-B5E3-76B9D9504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20" r="67377" b="46484"/>
          <a:stretch/>
        </p:blipFill>
        <p:spPr>
          <a:xfrm>
            <a:off x="1178048" y="2143440"/>
            <a:ext cx="3025776" cy="2818356"/>
          </a:xfrm>
          <a:prstGeom prst="rect">
            <a:avLst/>
          </a:prstGeom>
        </p:spPr>
      </p:pic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5A9CFD02-EFDD-344F-A77D-5372DF0C8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92" t="5845" b="53059"/>
          <a:stretch/>
        </p:blipFill>
        <p:spPr>
          <a:xfrm>
            <a:off x="5035873" y="1404405"/>
            <a:ext cx="6165705" cy="4296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134B5B-3F97-3C4F-8805-C354299062BE}"/>
              </a:ext>
            </a:extLst>
          </p:cNvPr>
          <p:cNvSpPr txBox="1"/>
          <p:nvPr/>
        </p:nvSpPr>
        <p:spPr>
          <a:xfrm>
            <a:off x="541865" y="242312"/>
            <a:ext cx="9466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Challenge Project 1: The trebuchet simulator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1E234-B6F9-D344-9FC8-56133475A5D6}"/>
              </a:ext>
            </a:extLst>
          </p:cNvPr>
          <p:cNvSpPr/>
          <p:nvPr/>
        </p:nvSpPr>
        <p:spPr>
          <a:xfrm>
            <a:off x="8994882" y="1272061"/>
            <a:ext cx="2329542" cy="4561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6F10-546C-1C42-9ED9-CA214399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957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092F-2CDE-6546-9153-49AA5B3E7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395"/>
            <a:ext cx="10515600" cy="53404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Part 0: Statistical Modeling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summary statistics,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-tests, confidence intervals, bootstrap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Part 1: Design of Experiments (DOE)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Factorial Designs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Fractional Factorial Designs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Response Surface Methodology (RSM)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Other designs (Crossover, Mixtures, Split-Plot)</a:t>
            </a:r>
          </a:p>
          <a:p>
            <a:r>
              <a:rPr lang="en-US" dirty="0"/>
              <a:t>Part 2: Reinforcement Learning (RL)</a:t>
            </a:r>
          </a:p>
        </p:txBody>
      </p:sp>
    </p:spTree>
    <p:extLst>
      <p:ext uri="{BB962C8B-B14F-4D97-AF65-F5344CB8AC3E}">
        <p14:creationId xmlns:p14="http://schemas.microsoft.com/office/powerpoint/2010/main" val="367216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259DC9-23D6-F742-AE30-EC11881E3B9F}"/>
              </a:ext>
            </a:extLst>
          </p:cNvPr>
          <p:cNvSpPr/>
          <p:nvPr/>
        </p:nvSpPr>
        <p:spPr>
          <a:xfrm>
            <a:off x="3502020" y="3244334"/>
            <a:ext cx="5187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https://www.youtube.com/watch?v=UuhECwm31dM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7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70B6-2FCD-1D49-9442-925A93B0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691"/>
          </a:xfrm>
        </p:spPr>
        <p:txBody>
          <a:bodyPr/>
          <a:lstStyle/>
          <a:p>
            <a:r>
              <a:rPr lang="en-US" dirty="0"/>
              <a:t>What is Reinforcement Learning (RL)?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EDB3-050C-3540-BCE2-24543EDB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1313006"/>
            <a:ext cx="11243734" cy="50254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Supervised learning mimics relationships in </a:t>
            </a:r>
            <a:r>
              <a:rPr lang="en-US" i="1" dirty="0"/>
              <a:t>existing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training data.</a:t>
            </a:r>
            <a:br>
              <a:rPr lang="en-US" dirty="0"/>
            </a:br>
            <a:endParaRPr lang="en-US" dirty="0"/>
          </a:p>
          <a:p>
            <a:r>
              <a:rPr lang="en-US" dirty="0"/>
              <a:t>RL combines data collection and learning into one process.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RL mimics how animals learn through trial and error.</a:t>
            </a:r>
          </a:p>
          <a:p>
            <a:pPr lvl="1"/>
            <a:r>
              <a:rPr lang="en-US" b="1" dirty="0"/>
              <a:t>Supervised learning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Babies listen to adults talking for years.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Babies begin speaking in complete sentences.</a:t>
            </a:r>
          </a:p>
          <a:p>
            <a:pPr lvl="1"/>
            <a:r>
              <a:rPr lang="en-US" b="1" dirty="0"/>
              <a:t>Reinforcement learning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Babies make lots of noises.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Adults react positively to noises that sound like words.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Babes repeat the rewarded sounds.</a:t>
            </a:r>
          </a:p>
        </p:txBody>
      </p:sp>
    </p:spTree>
    <p:extLst>
      <p:ext uri="{BB962C8B-B14F-4D97-AF65-F5344CB8AC3E}">
        <p14:creationId xmlns:p14="http://schemas.microsoft.com/office/powerpoint/2010/main" val="336928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6F10-546C-1C42-9ED9-CA214399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957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092F-2CDE-6546-9153-49AA5B3E7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395"/>
            <a:ext cx="10515600" cy="53404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Part 0: Statistical Modeling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summary statistics,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-tests, confidence intervals, bootstrap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Part 1: Design of Experiments (DOE)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Factorial Designs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Fractional Factorial Designs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Response Surface Methodology (RSM)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Other designs (Crossover, Mixtures, Split-Plot)</a:t>
            </a:r>
          </a:p>
          <a:p>
            <a:r>
              <a:rPr lang="en-US" dirty="0"/>
              <a:t>Part 2: Reinforcement Learning (RL)</a:t>
            </a:r>
          </a:p>
          <a:p>
            <a:pPr lvl="1"/>
            <a:r>
              <a:rPr lang="en-US" dirty="0"/>
              <a:t>Markov Decision Processes</a:t>
            </a:r>
          </a:p>
          <a:p>
            <a:pPr lvl="1"/>
            <a:r>
              <a:rPr lang="en-US" dirty="0"/>
              <a:t>Model-based Learning</a:t>
            </a:r>
          </a:p>
          <a:p>
            <a:pPr lvl="1"/>
            <a:r>
              <a:rPr lang="en-US" dirty="0"/>
              <a:t>Policy-based Learning</a:t>
            </a:r>
          </a:p>
          <a:p>
            <a:pPr lvl="1"/>
            <a:r>
              <a:rPr lang="en-US" dirty="0"/>
              <a:t>Q-learning</a:t>
            </a:r>
          </a:p>
        </p:txBody>
      </p:sp>
    </p:spTree>
    <p:extLst>
      <p:ext uri="{BB962C8B-B14F-4D97-AF65-F5344CB8AC3E}">
        <p14:creationId xmlns:p14="http://schemas.microsoft.com/office/powerpoint/2010/main" val="71439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F3E931-8920-5C49-8877-9444E434F52D}"/>
              </a:ext>
            </a:extLst>
          </p:cNvPr>
          <p:cNvSpPr txBox="1"/>
          <p:nvPr/>
        </p:nvSpPr>
        <p:spPr>
          <a:xfrm>
            <a:off x="541865" y="242312"/>
            <a:ext cx="9466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Challenge Project 2: Mastering Tic-Tac-Go </a:t>
            </a:r>
            <a:endParaRPr lang="en-US" sz="2400" dirty="0">
              <a:latin typeface="Helvetica" pitchFamily="2" charset="0"/>
            </a:endParaRPr>
          </a:p>
        </p:txBody>
      </p:sp>
      <p:pic>
        <p:nvPicPr>
          <p:cNvPr id="4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55FCD7E5-A9B1-C041-95C7-7E138A183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43" y="1504887"/>
            <a:ext cx="4574052" cy="406346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03E94BD-AB41-6B4A-BCD1-EFF7DBF3FAD7}"/>
              </a:ext>
            </a:extLst>
          </p:cNvPr>
          <p:cNvGrpSpPr/>
          <p:nvPr/>
        </p:nvGrpSpPr>
        <p:grpSpPr>
          <a:xfrm>
            <a:off x="1013645" y="1738184"/>
            <a:ext cx="562707" cy="618979"/>
            <a:chOff x="562708" y="1969476"/>
            <a:chExt cx="562707" cy="61897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0238C9-2811-5E45-B2FD-E5265B00D68E}"/>
                </a:ext>
              </a:extLst>
            </p:cNvPr>
            <p:cNvSpPr/>
            <p:nvPr/>
          </p:nvSpPr>
          <p:spPr>
            <a:xfrm>
              <a:off x="562708" y="1969476"/>
              <a:ext cx="562707" cy="6189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AAAEAE-823E-4142-AEA2-06849BF5D0B0}"/>
                </a:ext>
              </a:extLst>
            </p:cNvPr>
            <p:cNvSpPr txBox="1"/>
            <p:nvPr/>
          </p:nvSpPr>
          <p:spPr>
            <a:xfrm>
              <a:off x="583808" y="2048132"/>
              <a:ext cx="5205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A42D7BD-42B9-2744-8D71-A1C0DD0E3FC2}"/>
              </a:ext>
            </a:extLst>
          </p:cNvPr>
          <p:cNvGrpSpPr/>
          <p:nvPr/>
        </p:nvGrpSpPr>
        <p:grpSpPr>
          <a:xfrm>
            <a:off x="2371177" y="1738184"/>
            <a:ext cx="562707" cy="618979"/>
            <a:chOff x="562708" y="1969476"/>
            <a:chExt cx="562707" cy="618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76C08C-4268-764D-9220-E0733D867585}"/>
                </a:ext>
              </a:extLst>
            </p:cNvPr>
            <p:cNvSpPr/>
            <p:nvPr/>
          </p:nvSpPr>
          <p:spPr>
            <a:xfrm>
              <a:off x="562708" y="1969476"/>
              <a:ext cx="562707" cy="6189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AB84EA-9F5A-7142-BD0B-5B91B2E6CBA4}"/>
                </a:ext>
              </a:extLst>
            </p:cNvPr>
            <p:cNvSpPr txBox="1"/>
            <p:nvPr/>
          </p:nvSpPr>
          <p:spPr>
            <a:xfrm>
              <a:off x="583808" y="2048132"/>
              <a:ext cx="5205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B8A0D8-EDC3-B549-AE8B-1D6D6C10DF73}"/>
              </a:ext>
            </a:extLst>
          </p:cNvPr>
          <p:cNvGrpSpPr/>
          <p:nvPr/>
        </p:nvGrpSpPr>
        <p:grpSpPr>
          <a:xfrm>
            <a:off x="3036747" y="1738184"/>
            <a:ext cx="562707" cy="618979"/>
            <a:chOff x="562708" y="1969476"/>
            <a:chExt cx="562707" cy="61897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A23587-FDED-9A43-BD55-B66CD0A5B259}"/>
                </a:ext>
              </a:extLst>
            </p:cNvPr>
            <p:cNvSpPr/>
            <p:nvPr/>
          </p:nvSpPr>
          <p:spPr>
            <a:xfrm>
              <a:off x="562708" y="1969476"/>
              <a:ext cx="562707" cy="6189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E72CD3-2173-1A49-8B75-48EC6867CC5E}"/>
                </a:ext>
              </a:extLst>
            </p:cNvPr>
            <p:cNvSpPr txBox="1"/>
            <p:nvPr/>
          </p:nvSpPr>
          <p:spPr>
            <a:xfrm>
              <a:off x="583808" y="2048132"/>
              <a:ext cx="5205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BFFD56-296D-F044-88A3-4E7C2D1661D9}"/>
              </a:ext>
            </a:extLst>
          </p:cNvPr>
          <p:cNvGrpSpPr/>
          <p:nvPr/>
        </p:nvGrpSpPr>
        <p:grpSpPr>
          <a:xfrm>
            <a:off x="1013645" y="2453782"/>
            <a:ext cx="562707" cy="618979"/>
            <a:chOff x="562708" y="1969476"/>
            <a:chExt cx="562707" cy="6189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E3BE29-897D-F74D-8694-5D1CD5FA313E}"/>
                </a:ext>
              </a:extLst>
            </p:cNvPr>
            <p:cNvSpPr/>
            <p:nvPr/>
          </p:nvSpPr>
          <p:spPr>
            <a:xfrm>
              <a:off x="562708" y="1969476"/>
              <a:ext cx="562707" cy="6189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18CD11-617C-8245-9E56-CB5B94AEF48D}"/>
                </a:ext>
              </a:extLst>
            </p:cNvPr>
            <p:cNvSpPr txBox="1"/>
            <p:nvPr/>
          </p:nvSpPr>
          <p:spPr>
            <a:xfrm>
              <a:off x="583808" y="2048132"/>
              <a:ext cx="5205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00F8F6-5D94-384A-8586-CDD1E22A2C25}"/>
              </a:ext>
            </a:extLst>
          </p:cNvPr>
          <p:cNvGrpSpPr/>
          <p:nvPr/>
        </p:nvGrpSpPr>
        <p:grpSpPr>
          <a:xfrm>
            <a:off x="1013643" y="3905332"/>
            <a:ext cx="562707" cy="618979"/>
            <a:chOff x="562708" y="1969476"/>
            <a:chExt cx="562707" cy="61897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E7A779-CE54-3B4E-98F4-A3475DEE0FF3}"/>
                </a:ext>
              </a:extLst>
            </p:cNvPr>
            <p:cNvSpPr/>
            <p:nvPr/>
          </p:nvSpPr>
          <p:spPr>
            <a:xfrm>
              <a:off x="562708" y="1969476"/>
              <a:ext cx="562707" cy="6189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E9CD2D-E525-0143-99C5-21D6050D82FF}"/>
                </a:ext>
              </a:extLst>
            </p:cNvPr>
            <p:cNvSpPr txBox="1"/>
            <p:nvPr/>
          </p:nvSpPr>
          <p:spPr>
            <a:xfrm>
              <a:off x="583808" y="2048132"/>
              <a:ext cx="5205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9C7750-A407-D043-9169-34D0E6C5C076}"/>
              </a:ext>
            </a:extLst>
          </p:cNvPr>
          <p:cNvGrpSpPr/>
          <p:nvPr/>
        </p:nvGrpSpPr>
        <p:grpSpPr>
          <a:xfrm>
            <a:off x="3036747" y="2453782"/>
            <a:ext cx="562707" cy="618979"/>
            <a:chOff x="562708" y="1969476"/>
            <a:chExt cx="562707" cy="61897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726540-080D-6D4E-BC60-696D40747170}"/>
                </a:ext>
              </a:extLst>
            </p:cNvPr>
            <p:cNvSpPr/>
            <p:nvPr/>
          </p:nvSpPr>
          <p:spPr>
            <a:xfrm>
              <a:off x="562708" y="1969476"/>
              <a:ext cx="562707" cy="6189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7DAA21-6EFD-6948-8BBF-50456F2C9AE3}"/>
                </a:ext>
              </a:extLst>
            </p:cNvPr>
            <p:cNvSpPr txBox="1"/>
            <p:nvPr/>
          </p:nvSpPr>
          <p:spPr>
            <a:xfrm>
              <a:off x="583808" y="2048132"/>
              <a:ext cx="5205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8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C0B1FC0-52B3-F242-A7BE-2E24386F3E91}"/>
              </a:ext>
            </a:extLst>
          </p:cNvPr>
          <p:cNvGrpSpPr/>
          <p:nvPr/>
        </p:nvGrpSpPr>
        <p:grpSpPr>
          <a:xfrm>
            <a:off x="2371175" y="3179557"/>
            <a:ext cx="562707" cy="618979"/>
            <a:chOff x="562708" y="1969476"/>
            <a:chExt cx="562707" cy="618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C0F08A-8267-D04C-8C46-55CAC1F9A0F9}"/>
                </a:ext>
              </a:extLst>
            </p:cNvPr>
            <p:cNvSpPr/>
            <p:nvPr/>
          </p:nvSpPr>
          <p:spPr>
            <a:xfrm>
              <a:off x="562708" y="1969476"/>
              <a:ext cx="562707" cy="6189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4D5600-E41E-A947-9877-EE4A76BD6E20}"/>
                </a:ext>
              </a:extLst>
            </p:cNvPr>
            <p:cNvSpPr txBox="1"/>
            <p:nvPr/>
          </p:nvSpPr>
          <p:spPr>
            <a:xfrm>
              <a:off x="583808" y="2048132"/>
              <a:ext cx="5205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468AF3-DEC2-5248-8CA1-E3E0F09D3967}"/>
              </a:ext>
            </a:extLst>
          </p:cNvPr>
          <p:cNvGrpSpPr/>
          <p:nvPr/>
        </p:nvGrpSpPr>
        <p:grpSpPr>
          <a:xfrm>
            <a:off x="3036745" y="3179555"/>
            <a:ext cx="562707" cy="618979"/>
            <a:chOff x="562708" y="1969476"/>
            <a:chExt cx="562707" cy="61897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8A67A62-F1ED-4B44-B3BC-BB4419BC3A00}"/>
                </a:ext>
              </a:extLst>
            </p:cNvPr>
            <p:cNvSpPr/>
            <p:nvPr/>
          </p:nvSpPr>
          <p:spPr>
            <a:xfrm>
              <a:off x="562708" y="1969476"/>
              <a:ext cx="562707" cy="6189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5437CA-885A-4F46-AEC5-C2C2EA2C22AE}"/>
                </a:ext>
              </a:extLst>
            </p:cNvPr>
            <p:cNvSpPr txBox="1"/>
            <p:nvPr/>
          </p:nvSpPr>
          <p:spPr>
            <a:xfrm>
              <a:off x="583808" y="2048132"/>
              <a:ext cx="5205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2EC802-0EF6-BD4E-9382-E92BAD672DF4}"/>
              </a:ext>
            </a:extLst>
          </p:cNvPr>
          <p:cNvGrpSpPr/>
          <p:nvPr/>
        </p:nvGrpSpPr>
        <p:grpSpPr>
          <a:xfrm>
            <a:off x="1686980" y="3905330"/>
            <a:ext cx="562707" cy="618979"/>
            <a:chOff x="562708" y="1969476"/>
            <a:chExt cx="562707" cy="61897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1D0754F-5EF9-9944-8CF6-0B8BEDA29B61}"/>
                </a:ext>
              </a:extLst>
            </p:cNvPr>
            <p:cNvSpPr/>
            <p:nvPr/>
          </p:nvSpPr>
          <p:spPr>
            <a:xfrm>
              <a:off x="562708" y="1969476"/>
              <a:ext cx="562707" cy="6189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35DA68-27C2-B741-9786-2729C9B37189}"/>
                </a:ext>
              </a:extLst>
            </p:cNvPr>
            <p:cNvSpPr txBox="1"/>
            <p:nvPr/>
          </p:nvSpPr>
          <p:spPr>
            <a:xfrm>
              <a:off x="583808" y="2048132"/>
              <a:ext cx="5205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14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A8611D2-3D73-974F-A429-A21768D17D6A}"/>
              </a:ext>
            </a:extLst>
          </p:cNvPr>
          <p:cNvGrpSpPr/>
          <p:nvPr/>
        </p:nvGrpSpPr>
        <p:grpSpPr>
          <a:xfrm>
            <a:off x="3036745" y="3905328"/>
            <a:ext cx="562707" cy="618979"/>
            <a:chOff x="562708" y="1969476"/>
            <a:chExt cx="562707" cy="61897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9300C0F-0BFA-C742-85FB-436F0416C1AE}"/>
                </a:ext>
              </a:extLst>
            </p:cNvPr>
            <p:cNvSpPr/>
            <p:nvPr/>
          </p:nvSpPr>
          <p:spPr>
            <a:xfrm>
              <a:off x="562708" y="1969476"/>
              <a:ext cx="562707" cy="6189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05402A-7A1C-D44F-90F1-089739C1F804}"/>
                </a:ext>
              </a:extLst>
            </p:cNvPr>
            <p:cNvSpPr txBox="1"/>
            <p:nvPr/>
          </p:nvSpPr>
          <p:spPr>
            <a:xfrm>
              <a:off x="583808" y="2048132"/>
              <a:ext cx="5205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16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8DA6E0-C5CF-6B4A-85F4-4796C5D0A47B}"/>
              </a:ext>
            </a:extLst>
          </p:cNvPr>
          <p:cNvGrpSpPr/>
          <p:nvPr/>
        </p:nvGrpSpPr>
        <p:grpSpPr>
          <a:xfrm>
            <a:off x="5859476" y="1897780"/>
            <a:ext cx="562707" cy="618979"/>
            <a:chOff x="562708" y="1969476"/>
            <a:chExt cx="562707" cy="6189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517A7F-A36B-4344-B12F-02A0D24B33AD}"/>
                </a:ext>
              </a:extLst>
            </p:cNvPr>
            <p:cNvSpPr/>
            <p:nvPr/>
          </p:nvSpPr>
          <p:spPr>
            <a:xfrm>
              <a:off x="562708" y="1969476"/>
              <a:ext cx="562707" cy="6189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EC28F6-48EC-8645-B04B-54F6AAE3552D}"/>
                </a:ext>
              </a:extLst>
            </p:cNvPr>
            <p:cNvSpPr txBox="1"/>
            <p:nvPr/>
          </p:nvSpPr>
          <p:spPr>
            <a:xfrm>
              <a:off x="583808" y="2048132"/>
              <a:ext cx="5205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B51D3C-FDBF-734C-AD0F-A3E737AAD311}"/>
              </a:ext>
            </a:extLst>
          </p:cNvPr>
          <p:cNvGrpSpPr/>
          <p:nvPr/>
        </p:nvGrpSpPr>
        <p:grpSpPr>
          <a:xfrm>
            <a:off x="5859476" y="4003045"/>
            <a:ext cx="562707" cy="618979"/>
            <a:chOff x="562708" y="1969476"/>
            <a:chExt cx="562707" cy="61897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1AE2ACD-169D-A848-B629-7B80FFC1F259}"/>
                </a:ext>
              </a:extLst>
            </p:cNvPr>
            <p:cNvSpPr/>
            <p:nvPr/>
          </p:nvSpPr>
          <p:spPr>
            <a:xfrm>
              <a:off x="562708" y="1969476"/>
              <a:ext cx="562707" cy="6189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C66923-C11C-1746-838D-AFF9A6C5F45E}"/>
                </a:ext>
              </a:extLst>
            </p:cNvPr>
            <p:cNvSpPr txBox="1"/>
            <p:nvPr/>
          </p:nvSpPr>
          <p:spPr>
            <a:xfrm>
              <a:off x="583808" y="2048132"/>
              <a:ext cx="5205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482FD5-4917-FF4E-B381-47B335A1D7EA}"/>
              </a:ext>
            </a:extLst>
          </p:cNvPr>
          <p:cNvGrpSpPr/>
          <p:nvPr/>
        </p:nvGrpSpPr>
        <p:grpSpPr>
          <a:xfrm>
            <a:off x="5864936" y="5408857"/>
            <a:ext cx="562707" cy="618979"/>
            <a:chOff x="562708" y="1969476"/>
            <a:chExt cx="562707" cy="61897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AE7829D-DF09-5142-8DDA-9D8C6447298E}"/>
                </a:ext>
              </a:extLst>
            </p:cNvPr>
            <p:cNvSpPr/>
            <p:nvPr/>
          </p:nvSpPr>
          <p:spPr>
            <a:xfrm>
              <a:off x="562708" y="1969476"/>
              <a:ext cx="562707" cy="6189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FF799A-906D-E445-9B80-3D70AFACE697}"/>
                </a:ext>
              </a:extLst>
            </p:cNvPr>
            <p:cNvSpPr txBox="1"/>
            <p:nvPr/>
          </p:nvSpPr>
          <p:spPr>
            <a:xfrm>
              <a:off x="583808" y="2048132"/>
              <a:ext cx="5205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16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ACC03CE-DC10-7544-AA72-2BC820EDF4C4}"/>
              </a:ext>
            </a:extLst>
          </p:cNvPr>
          <p:cNvSpPr txBox="1"/>
          <p:nvPr/>
        </p:nvSpPr>
        <p:spPr>
          <a:xfrm rot="5400000">
            <a:off x="5319393" y="5384946"/>
            <a:ext cx="1815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EA8C1B7-4902-8047-88B9-2DAD82AF3A51}"/>
              </a:ext>
            </a:extLst>
          </p:cNvPr>
          <p:cNvGrpSpPr/>
          <p:nvPr/>
        </p:nvGrpSpPr>
        <p:grpSpPr>
          <a:xfrm>
            <a:off x="6912317" y="1976436"/>
            <a:ext cx="2917396" cy="423100"/>
            <a:chOff x="6441743" y="1460301"/>
            <a:chExt cx="2917396" cy="423100"/>
          </a:xfrm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938669E-71E6-8547-A4E5-9492CCEA17FD}"/>
                </a:ext>
              </a:extLst>
            </p:cNvPr>
            <p:cNvSpPr/>
            <p:nvPr/>
          </p:nvSpPr>
          <p:spPr>
            <a:xfrm>
              <a:off x="6441743" y="1460301"/>
              <a:ext cx="2538484" cy="423100"/>
            </a:xfrm>
            <a:custGeom>
              <a:avLst/>
              <a:gdLst>
                <a:gd name="connsiteX0" fmla="*/ 0 w 2538484"/>
                <a:gd name="connsiteY0" fmla="*/ 259317 h 423100"/>
                <a:gd name="connsiteX1" fmla="*/ 300251 w 2538484"/>
                <a:gd name="connsiteY1" fmla="*/ 259317 h 423100"/>
                <a:gd name="connsiteX2" fmla="*/ 491320 w 2538484"/>
                <a:gd name="connsiteY2" fmla="*/ 13657 h 423100"/>
                <a:gd name="connsiteX3" fmla="*/ 696036 w 2538484"/>
                <a:gd name="connsiteY3" fmla="*/ 423090 h 423100"/>
                <a:gd name="connsiteX4" fmla="*/ 928048 w 2538484"/>
                <a:gd name="connsiteY4" fmla="*/ 9 h 423100"/>
                <a:gd name="connsiteX5" fmla="*/ 1119117 w 2538484"/>
                <a:gd name="connsiteY5" fmla="*/ 409442 h 423100"/>
                <a:gd name="connsiteX6" fmla="*/ 1337481 w 2538484"/>
                <a:gd name="connsiteY6" fmla="*/ 40953 h 423100"/>
                <a:gd name="connsiteX7" fmla="*/ 1487606 w 2538484"/>
                <a:gd name="connsiteY7" fmla="*/ 409442 h 423100"/>
                <a:gd name="connsiteX8" fmla="*/ 1651379 w 2538484"/>
                <a:gd name="connsiteY8" fmla="*/ 40953 h 423100"/>
                <a:gd name="connsiteX9" fmla="*/ 1856096 w 2538484"/>
                <a:gd name="connsiteY9" fmla="*/ 423090 h 423100"/>
                <a:gd name="connsiteX10" fmla="*/ 2047164 w 2538484"/>
                <a:gd name="connsiteY10" fmla="*/ 40953 h 423100"/>
                <a:gd name="connsiteX11" fmla="*/ 2142699 w 2538484"/>
                <a:gd name="connsiteY11" fmla="*/ 232021 h 423100"/>
                <a:gd name="connsiteX12" fmla="*/ 2538484 w 2538484"/>
                <a:gd name="connsiteY12" fmla="*/ 232021 h 42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8484" h="423100">
                  <a:moveTo>
                    <a:pt x="0" y="259317"/>
                  </a:moveTo>
                  <a:cubicBezTo>
                    <a:pt x="109182" y="279788"/>
                    <a:pt x="218364" y="300260"/>
                    <a:pt x="300251" y="259317"/>
                  </a:cubicBezTo>
                  <a:cubicBezTo>
                    <a:pt x="382138" y="218374"/>
                    <a:pt x="425356" y="-13639"/>
                    <a:pt x="491320" y="13657"/>
                  </a:cubicBezTo>
                  <a:cubicBezTo>
                    <a:pt x="557284" y="40952"/>
                    <a:pt x="623248" y="425365"/>
                    <a:pt x="696036" y="423090"/>
                  </a:cubicBezTo>
                  <a:cubicBezTo>
                    <a:pt x="768824" y="420815"/>
                    <a:pt x="857535" y="2284"/>
                    <a:pt x="928048" y="9"/>
                  </a:cubicBezTo>
                  <a:cubicBezTo>
                    <a:pt x="998561" y="-2266"/>
                    <a:pt x="1050878" y="402618"/>
                    <a:pt x="1119117" y="409442"/>
                  </a:cubicBezTo>
                  <a:cubicBezTo>
                    <a:pt x="1187356" y="416266"/>
                    <a:pt x="1276066" y="40953"/>
                    <a:pt x="1337481" y="40953"/>
                  </a:cubicBezTo>
                  <a:cubicBezTo>
                    <a:pt x="1398896" y="40953"/>
                    <a:pt x="1435290" y="409442"/>
                    <a:pt x="1487606" y="409442"/>
                  </a:cubicBezTo>
                  <a:cubicBezTo>
                    <a:pt x="1539922" y="409442"/>
                    <a:pt x="1589964" y="38678"/>
                    <a:pt x="1651379" y="40953"/>
                  </a:cubicBezTo>
                  <a:cubicBezTo>
                    <a:pt x="1712794" y="43228"/>
                    <a:pt x="1790132" y="423090"/>
                    <a:pt x="1856096" y="423090"/>
                  </a:cubicBezTo>
                  <a:cubicBezTo>
                    <a:pt x="1922060" y="423090"/>
                    <a:pt x="1999397" y="72798"/>
                    <a:pt x="2047164" y="40953"/>
                  </a:cubicBezTo>
                  <a:cubicBezTo>
                    <a:pt x="2094931" y="9108"/>
                    <a:pt x="2060812" y="200176"/>
                    <a:pt x="2142699" y="232021"/>
                  </a:cubicBezTo>
                  <a:cubicBezTo>
                    <a:pt x="2224586" y="263866"/>
                    <a:pt x="2440675" y="238845"/>
                    <a:pt x="2538484" y="2320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7D7CFAA-17CE-0849-ACF8-E977D97EB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8156" y="1659162"/>
              <a:ext cx="570983" cy="480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1ED881D-7319-0B4B-8CC7-A9DC04AC56F3}"/>
              </a:ext>
            </a:extLst>
          </p:cNvPr>
          <p:cNvSpPr txBox="1"/>
          <p:nvPr/>
        </p:nvSpPr>
        <p:spPr>
          <a:xfrm>
            <a:off x="10336618" y="1957153"/>
            <a:ext cx="13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.343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AFCA0A-2957-0245-AE6A-9F3F0693186B}"/>
              </a:ext>
            </a:extLst>
          </p:cNvPr>
          <p:cNvSpPr txBox="1"/>
          <p:nvPr/>
        </p:nvSpPr>
        <p:spPr>
          <a:xfrm rot="5400000">
            <a:off x="5944796" y="3081794"/>
            <a:ext cx="618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9792A4-3125-6A4B-BE0E-FE2523547C26}"/>
              </a:ext>
            </a:extLst>
          </p:cNvPr>
          <p:cNvGrpSpPr/>
          <p:nvPr/>
        </p:nvGrpSpPr>
        <p:grpSpPr>
          <a:xfrm>
            <a:off x="6896486" y="4120266"/>
            <a:ext cx="2917396" cy="423100"/>
            <a:chOff x="6441743" y="1460301"/>
            <a:chExt cx="2917396" cy="423100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FF5F216-6A5E-9444-A102-4D036BE84DDF}"/>
                </a:ext>
              </a:extLst>
            </p:cNvPr>
            <p:cNvSpPr/>
            <p:nvPr/>
          </p:nvSpPr>
          <p:spPr>
            <a:xfrm>
              <a:off x="6441743" y="1460301"/>
              <a:ext cx="2538484" cy="423100"/>
            </a:xfrm>
            <a:custGeom>
              <a:avLst/>
              <a:gdLst>
                <a:gd name="connsiteX0" fmla="*/ 0 w 2538484"/>
                <a:gd name="connsiteY0" fmla="*/ 259317 h 423100"/>
                <a:gd name="connsiteX1" fmla="*/ 300251 w 2538484"/>
                <a:gd name="connsiteY1" fmla="*/ 259317 h 423100"/>
                <a:gd name="connsiteX2" fmla="*/ 491320 w 2538484"/>
                <a:gd name="connsiteY2" fmla="*/ 13657 h 423100"/>
                <a:gd name="connsiteX3" fmla="*/ 696036 w 2538484"/>
                <a:gd name="connsiteY3" fmla="*/ 423090 h 423100"/>
                <a:gd name="connsiteX4" fmla="*/ 928048 w 2538484"/>
                <a:gd name="connsiteY4" fmla="*/ 9 h 423100"/>
                <a:gd name="connsiteX5" fmla="*/ 1119117 w 2538484"/>
                <a:gd name="connsiteY5" fmla="*/ 409442 h 423100"/>
                <a:gd name="connsiteX6" fmla="*/ 1337481 w 2538484"/>
                <a:gd name="connsiteY6" fmla="*/ 40953 h 423100"/>
                <a:gd name="connsiteX7" fmla="*/ 1487606 w 2538484"/>
                <a:gd name="connsiteY7" fmla="*/ 409442 h 423100"/>
                <a:gd name="connsiteX8" fmla="*/ 1651379 w 2538484"/>
                <a:gd name="connsiteY8" fmla="*/ 40953 h 423100"/>
                <a:gd name="connsiteX9" fmla="*/ 1856096 w 2538484"/>
                <a:gd name="connsiteY9" fmla="*/ 423090 h 423100"/>
                <a:gd name="connsiteX10" fmla="*/ 2047164 w 2538484"/>
                <a:gd name="connsiteY10" fmla="*/ 40953 h 423100"/>
                <a:gd name="connsiteX11" fmla="*/ 2142699 w 2538484"/>
                <a:gd name="connsiteY11" fmla="*/ 232021 h 423100"/>
                <a:gd name="connsiteX12" fmla="*/ 2538484 w 2538484"/>
                <a:gd name="connsiteY12" fmla="*/ 232021 h 42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8484" h="423100">
                  <a:moveTo>
                    <a:pt x="0" y="259317"/>
                  </a:moveTo>
                  <a:cubicBezTo>
                    <a:pt x="109182" y="279788"/>
                    <a:pt x="218364" y="300260"/>
                    <a:pt x="300251" y="259317"/>
                  </a:cubicBezTo>
                  <a:cubicBezTo>
                    <a:pt x="382138" y="218374"/>
                    <a:pt x="425356" y="-13639"/>
                    <a:pt x="491320" y="13657"/>
                  </a:cubicBezTo>
                  <a:cubicBezTo>
                    <a:pt x="557284" y="40952"/>
                    <a:pt x="623248" y="425365"/>
                    <a:pt x="696036" y="423090"/>
                  </a:cubicBezTo>
                  <a:cubicBezTo>
                    <a:pt x="768824" y="420815"/>
                    <a:pt x="857535" y="2284"/>
                    <a:pt x="928048" y="9"/>
                  </a:cubicBezTo>
                  <a:cubicBezTo>
                    <a:pt x="998561" y="-2266"/>
                    <a:pt x="1050878" y="402618"/>
                    <a:pt x="1119117" y="409442"/>
                  </a:cubicBezTo>
                  <a:cubicBezTo>
                    <a:pt x="1187356" y="416266"/>
                    <a:pt x="1276066" y="40953"/>
                    <a:pt x="1337481" y="40953"/>
                  </a:cubicBezTo>
                  <a:cubicBezTo>
                    <a:pt x="1398896" y="40953"/>
                    <a:pt x="1435290" y="409442"/>
                    <a:pt x="1487606" y="409442"/>
                  </a:cubicBezTo>
                  <a:cubicBezTo>
                    <a:pt x="1539922" y="409442"/>
                    <a:pt x="1589964" y="38678"/>
                    <a:pt x="1651379" y="40953"/>
                  </a:cubicBezTo>
                  <a:cubicBezTo>
                    <a:pt x="1712794" y="43228"/>
                    <a:pt x="1790132" y="423090"/>
                    <a:pt x="1856096" y="423090"/>
                  </a:cubicBezTo>
                  <a:cubicBezTo>
                    <a:pt x="1922060" y="423090"/>
                    <a:pt x="1999397" y="72798"/>
                    <a:pt x="2047164" y="40953"/>
                  </a:cubicBezTo>
                  <a:cubicBezTo>
                    <a:pt x="2094931" y="9108"/>
                    <a:pt x="2060812" y="200176"/>
                    <a:pt x="2142699" y="232021"/>
                  </a:cubicBezTo>
                  <a:cubicBezTo>
                    <a:pt x="2224586" y="263866"/>
                    <a:pt x="2440675" y="238845"/>
                    <a:pt x="2538484" y="2320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D6078B2-E693-C741-9913-DBE8ACF80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8156" y="1659162"/>
              <a:ext cx="570983" cy="480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589BF5-D845-0E47-9C08-3960F47815A8}"/>
              </a:ext>
            </a:extLst>
          </p:cNvPr>
          <p:cNvGrpSpPr/>
          <p:nvPr/>
        </p:nvGrpSpPr>
        <p:grpSpPr>
          <a:xfrm>
            <a:off x="6722861" y="5412157"/>
            <a:ext cx="2917396" cy="423100"/>
            <a:chOff x="6441743" y="1460301"/>
            <a:chExt cx="2917396" cy="423100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3A7627C-4EBA-CD4F-970D-068A9674B400}"/>
                </a:ext>
              </a:extLst>
            </p:cNvPr>
            <p:cNvSpPr/>
            <p:nvPr/>
          </p:nvSpPr>
          <p:spPr>
            <a:xfrm>
              <a:off x="6441743" y="1460301"/>
              <a:ext cx="2538484" cy="423100"/>
            </a:xfrm>
            <a:custGeom>
              <a:avLst/>
              <a:gdLst>
                <a:gd name="connsiteX0" fmla="*/ 0 w 2538484"/>
                <a:gd name="connsiteY0" fmla="*/ 259317 h 423100"/>
                <a:gd name="connsiteX1" fmla="*/ 300251 w 2538484"/>
                <a:gd name="connsiteY1" fmla="*/ 259317 h 423100"/>
                <a:gd name="connsiteX2" fmla="*/ 491320 w 2538484"/>
                <a:gd name="connsiteY2" fmla="*/ 13657 h 423100"/>
                <a:gd name="connsiteX3" fmla="*/ 696036 w 2538484"/>
                <a:gd name="connsiteY3" fmla="*/ 423090 h 423100"/>
                <a:gd name="connsiteX4" fmla="*/ 928048 w 2538484"/>
                <a:gd name="connsiteY4" fmla="*/ 9 h 423100"/>
                <a:gd name="connsiteX5" fmla="*/ 1119117 w 2538484"/>
                <a:gd name="connsiteY5" fmla="*/ 409442 h 423100"/>
                <a:gd name="connsiteX6" fmla="*/ 1337481 w 2538484"/>
                <a:gd name="connsiteY6" fmla="*/ 40953 h 423100"/>
                <a:gd name="connsiteX7" fmla="*/ 1487606 w 2538484"/>
                <a:gd name="connsiteY7" fmla="*/ 409442 h 423100"/>
                <a:gd name="connsiteX8" fmla="*/ 1651379 w 2538484"/>
                <a:gd name="connsiteY8" fmla="*/ 40953 h 423100"/>
                <a:gd name="connsiteX9" fmla="*/ 1856096 w 2538484"/>
                <a:gd name="connsiteY9" fmla="*/ 423090 h 423100"/>
                <a:gd name="connsiteX10" fmla="*/ 2047164 w 2538484"/>
                <a:gd name="connsiteY10" fmla="*/ 40953 h 423100"/>
                <a:gd name="connsiteX11" fmla="*/ 2142699 w 2538484"/>
                <a:gd name="connsiteY11" fmla="*/ 232021 h 423100"/>
                <a:gd name="connsiteX12" fmla="*/ 2538484 w 2538484"/>
                <a:gd name="connsiteY12" fmla="*/ 232021 h 42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8484" h="423100">
                  <a:moveTo>
                    <a:pt x="0" y="259317"/>
                  </a:moveTo>
                  <a:cubicBezTo>
                    <a:pt x="109182" y="279788"/>
                    <a:pt x="218364" y="300260"/>
                    <a:pt x="300251" y="259317"/>
                  </a:cubicBezTo>
                  <a:cubicBezTo>
                    <a:pt x="382138" y="218374"/>
                    <a:pt x="425356" y="-13639"/>
                    <a:pt x="491320" y="13657"/>
                  </a:cubicBezTo>
                  <a:cubicBezTo>
                    <a:pt x="557284" y="40952"/>
                    <a:pt x="623248" y="425365"/>
                    <a:pt x="696036" y="423090"/>
                  </a:cubicBezTo>
                  <a:cubicBezTo>
                    <a:pt x="768824" y="420815"/>
                    <a:pt x="857535" y="2284"/>
                    <a:pt x="928048" y="9"/>
                  </a:cubicBezTo>
                  <a:cubicBezTo>
                    <a:pt x="998561" y="-2266"/>
                    <a:pt x="1050878" y="402618"/>
                    <a:pt x="1119117" y="409442"/>
                  </a:cubicBezTo>
                  <a:cubicBezTo>
                    <a:pt x="1187356" y="416266"/>
                    <a:pt x="1276066" y="40953"/>
                    <a:pt x="1337481" y="40953"/>
                  </a:cubicBezTo>
                  <a:cubicBezTo>
                    <a:pt x="1398896" y="40953"/>
                    <a:pt x="1435290" y="409442"/>
                    <a:pt x="1487606" y="409442"/>
                  </a:cubicBezTo>
                  <a:cubicBezTo>
                    <a:pt x="1539922" y="409442"/>
                    <a:pt x="1589964" y="38678"/>
                    <a:pt x="1651379" y="40953"/>
                  </a:cubicBezTo>
                  <a:cubicBezTo>
                    <a:pt x="1712794" y="43228"/>
                    <a:pt x="1790132" y="423090"/>
                    <a:pt x="1856096" y="423090"/>
                  </a:cubicBezTo>
                  <a:cubicBezTo>
                    <a:pt x="1922060" y="423090"/>
                    <a:pt x="1999397" y="72798"/>
                    <a:pt x="2047164" y="40953"/>
                  </a:cubicBezTo>
                  <a:cubicBezTo>
                    <a:pt x="2094931" y="9108"/>
                    <a:pt x="2060812" y="200176"/>
                    <a:pt x="2142699" y="232021"/>
                  </a:cubicBezTo>
                  <a:cubicBezTo>
                    <a:pt x="2224586" y="263866"/>
                    <a:pt x="2440675" y="238845"/>
                    <a:pt x="2538484" y="2320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1A4C27C-6ED4-C241-954F-608A3B262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8156" y="1659162"/>
              <a:ext cx="570983" cy="480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D990B05-D769-B548-808D-CCBD2210727E}"/>
              </a:ext>
            </a:extLst>
          </p:cNvPr>
          <p:cNvSpPr txBox="1"/>
          <p:nvPr/>
        </p:nvSpPr>
        <p:spPr>
          <a:xfrm>
            <a:off x="5369342" y="1224287"/>
            <a:ext cx="152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CD5E0F-D8CE-C548-A95A-E0442EF5CD16}"/>
              </a:ext>
            </a:extLst>
          </p:cNvPr>
          <p:cNvSpPr txBox="1"/>
          <p:nvPr/>
        </p:nvSpPr>
        <p:spPr>
          <a:xfrm>
            <a:off x="7194283" y="1263348"/>
            <a:ext cx="261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Rollout Simulations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6EE85E-F4BE-FF4B-805D-9CAA009B37E3}"/>
              </a:ext>
            </a:extLst>
          </p:cNvPr>
          <p:cNvSpPr txBox="1"/>
          <p:nvPr/>
        </p:nvSpPr>
        <p:spPr>
          <a:xfrm>
            <a:off x="9713160" y="1263349"/>
            <a:ext cx="2118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Reward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770B2B-11B5-DD45-A96C-344B34C9EB6B}"/>
              </a:ext>
            </a:extLst>
          </p:cNvPr>
          <p:cNvSpPr txBox="1"/>
          <p:nvPr/>
        </p:nvSpPr>
        <p:spPr>
          <a:xfrm>
            <a:off x="10336617" y="4088294"/>
            <a:ext cx="13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.820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57E805-48E9-054C-9547-FCC1C6947D00}"/>
              </a:ext>
            </a:extLst>
          </p:cNvPr>
          <p:cNvSpPr txBox="1"/>
          <p:nvPr/>
        </p:nvSpPr>
        <p:spPr>
          <a:xfrm>
            <a:off x="10336617" y="5404224"/>
            <a:ext cx="13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.115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6FD3255-99FD-2E42-B688-E2248D4BE72B}"/>
              </a:ext>
            </a:extLst>
          </p:cNvPr>
          <p:cNvSpPr/>
          <p:nvPr/>
        </p:nvSpPr>
        <p:spPr>
          <a:xfrm>
            <a:off x="10214869" y="3905328"/>
            <a:ext cx="1069383" cy="716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5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0"/>
      <p:bldP spid="49" grpId="0"/>
      <p:bldP spid="56" grpId="0"/>
      <p:bldP spid="57" grpId="0"/>
      <p:bldP spid="58" grpId="0"/>
      <p:bldP spid="59" grpId="0"/>
      <p:bldP spid="60" grpId="0"/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8737-5DF0-8B42-B996-F7965128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B783-6F12-BB42-A21B-5ABFB11F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syllabus and ask questions on Wednesday</a:t>
            </a:r>
          </a:p>
          <a:p>
            <a:r>
              <a:rPr lang="en-US" dirty="0"/>
              <a:t>Register for </a:t>
            </a:r>
            <a:r>
              <a:rPr lang="en-US" dirty="0" err="1"/>
              <a:t>Gradescope</a:t>
            </a:r>
            <a:r>
              <a:rPr lang="en-US" dirty="0"/>
              <a:t> after receiving code</a:t>
            </a:r>
          </a:p>
          <a:p>
            <a:r>
              <a:rPr lang="en-US" dirty="0"/>
              <a:t>Birthday poll</a:t>
            </a:r>
          </a:p>
          <a:p>
            <a:r>
              <a:rPr lang="en-US" dirty="0"/>
              <a:t>Next time: Statistics, from the ground up!</a:t>
            </a:r>
          </a:p>
        </p:txBody>
      </p:sp>
    </p:spTree>
    <p:extLst>
      <p:ext uri="{BB962C8B-B14F-4D97-AF65-F5344CB8AC3E}">
        <p14:creationId xmlns:p14="http://schemas.microsoft.com/office/powerpoint/2010/main" val="133421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1C0974-4701-AD48-BF53-7E5E242F5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506" y="234818"/>
            <a:ext cx="7448987" cy="559257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20DDCB-48FC-4A49-9CAF-976C5B91503C}"/>
              </a:ext>
            </a:extLst>
          </p:cNvPr>
          <p:cNvSpPr/>
          <p:nvPr/>
        </p:nvSpPr>
        <p:spPr>
          <a:xfrm>
            <a:off x="5595258" y="6484682"/>
            <a:ext cx="66960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www.slideshare.net</a:t>
            </a:r>
            <a:r>
              <a:rPr lang="en-US" sz="1200" dirty="0"/>
              <a:t>/</a:t>
            </a:r>
            <a:r>
              <a:rPr lang="en-US" sz="1200" dirty="0" err="1"/>
              <a:t>stubeck</a:t>
            </a:r>
            <a:r>
              <a:rPr lang="en-US" sz="1200" dirty="0"/>
              <a:t>/the-scientific-method-and-experimental-design-9th-grade-biology</a:t>
            </a:r>
          </a:p>
        </p:txBody>
      </p:sp>
    </p:spTree>
    <p:extLst>
      <p:ext uri="{BB962C8B-B14F-4D97-AF65-F5344CB8AC3E}">
        <p14:creationId xmlns:p14="http://schemas.microsoft.com/office/powerpoint/2010/main" val="135830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2CAE2D-AD88-744C-B640-C2F8778F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24651"/>
            <a:ext cx="9232900" cy="6032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E7A373-45D6-324C-9CCC-D2452074642D}"/>
              </a:ext>
            </a:extLst>
          </p:cNvPr>
          <p:cNvSpPr/>
          <p:nvPr/>
        </p:nvSpPr>
        <p:spPr>
          <a:xfrm>
            <a:off x="2279737" y="6484682"/>
            <a:ext cx="100115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www.khanacademy.org</a:t>
            </a:r>
            <a:r>
              <a:rPr lang="en-US" sz="1200" dirty="0"/>
              <a:t>/science/high-school-biology/</a:t>
            </a:r>
            <a:r>
              <a:rPr lang="en-US" sz="1200" dirty="0" err="1"/>
              <a:t>hs</a:t>
            </a:r>
            <a:r>
              <a:rPr lang="en-US" sz="1200" dirty="0"/>
              <a:t>-biology-foundations/</a:t>
            </a:r>
            <a:r>
              <a:rPr lang="en-US" sz="1200" dirty="0" err="1"/>
              <a:t>hs</a:t>
            </a:r>
            <a:r>
              <a:rPr lang="en-US" sz="1200" dirty="0"/>
              <a:t>-biology-and-the-scientific-method/a/experiments-and-observations</a:t>
            </a:r>
          </a:p>
        </p:txBody>
      </p:sp>
    </p:spTree>
    <p:extLst>
      <p:ext uri="{BB962C8B-B14F-4D97-AF65-F5344CB8AC3E}">
        <p14:creationId xmlns:p14="http://schemas.microsoft.com/office/powerpoint/2010/main" val="134397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0FFF-D625-3B45-B63A-194F7D73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03FC-C08D-7544-B4FA-B133799B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http://bioe498.github.io</a:t>
            </a:r>
            <a:endParaRPr lang="en-US" dirty="0"/>
          </a:p>
          <a:p>
            <a:pPr lvl="1"/>
            <a:r>
              <a:rPr lang="en-US" dirty="0"/>
              <a:t>Lecture slides and code</a:t>
            </a:r>
          </a:p>
          <a:p>
            <a:pPr lvl="1"/>
            <a:r>
              <a:rPr lang="en-US" dirty="0"/>
              <a:t>Assessments posted on website, submitted on </a:t>
            </a:r>
            <a:r>
              <a:rPr lang="en-US" dirty="0" err="1"/>
              <a:t>Gradescope</a:t>
            </a:r>
            <a:endParaRPr lang="en-US" dirty="0"/>
          </a:p>
          <a:p>
            <a:r>
              <a:rPr lang="en-US" dirty="0"/>
              <a:t>Textbooks</a:t>
            </a:r>
          </a:p>
          <a:p>
            <a:pPr lvl="1"/>
            <a:r>
              <a:rPr lang="en-US" i="1" dirty="0"/>
              <a:t>Design and Analysis of Experiments with R </a:t>
            </a:r>
            <a:br>
              <a:rPr lang="en-US" i="1" dirty="0"/>
            </a:br>
            <a:r>
              <a:rPr lang="en-US" dirty="0"/>
              <a:t>by John Lawson; CRC Press. (required) </a:t>
            </a:r>
          </a:p>
          <a:p>
            <a:pPr lvl="1"/>
            <a:r>
              <a:rPr lang="en-US" i="1" dirty="0"/>
              <a:t>Regression and Other Stories </a:t>
            </a:r>
            <a:br>
              <a:rPr lang="en-US" i="1" dirty="0"/>
            </a:br>
            <a:r>
              <a:rPr lang="en-US" dirty="0"/>
              <a:t>by Andrew Gelman, Jennifer Hill, &amp; Aki </a:t>
            </a:r>
            <a:r>
              <a:rPr lang="en-US" dirty="0" err="1"/>
              <a:t>Vehtari</a:t>
            </a:r>
            <a:r>
              <a:rPr lang="en-US" dirty="0"/>
              <a:t>; Cambridge. (optional) </a:t>
            </a:r>
          </a:p>
          <a:p>
            <a:pPr lvl="1"/>
            <a:r>
              <a:rPr lang="en-US" i="1" dirty="0"/>
              <a:t>Reinforcement Learning: An Introduction, </a:t>
            </a:r>
            <a:r>
              <a:rPr lang="en-US" dirty="0"/>
              <a:t>2</a:t>
            </a:r>
            <a:r>
              <a:rPr lang="en-US" sz="1000" dirty="0"/>
              <a:t>nd </a:t>
            </a:r>
            <a:r>
              <a:rPr lang="en-US" dirty="0"/>
              <a:t>edition</a:t>
            </a:r>
            <a:br>
              <a:rPr lang="en-US" dirty="0"/>
            </a:br>
            <a:r>
              <a:rPr lang="en-US" dirty="0"/>
              <a:t>by Richard Sutton &amp; Andrew </a:t>
            </a:r>
            <a:r>
              <a:rPr lang="en-US" dirty="0" err="1"/>
              <a:t>Barto</a:t>
            </a:r>
            <a:r>
              <a:rPr lang="en-US" dirty="0"/>
              <a:t>; MIT Press (optional, available for free online)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1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B663-3AD7-AB45-BD31-668E4FA4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8AE2-898A-594D-9669-C7294C6E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studies (3 x 15% = 45%)</a:t>
            </a:r>
          </a:p>
          <a:p>
            <a:pPr lvl="1"/>
            <a:r>
              <a:rPr lang="en-US" dirty="0"/>
              <a:t>Homework-style</a:t>
            </a:r>
          </a:p>
          <a:p>
            <a:pPr lvl="1"/>
            <a:r>
              <a:rPr lang="en-US" dirty="0"/>
              <a:t>Graded in part on communication (slides)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Challenge Projects (2 x 15% = 30%)</a:t>
            </a:r>
          </a:p>
          <a:p>
            <a:pPr lvl="1"/>
            <a:r>
              <a:rPr lang="en-US" dirty="0"/>
              <a:t>Open-ended</a:t>
            </a:r>
          </a:p>
          <a:p>
            <a:pPr lvl="1"/>
            <a:r>
              <a:rPr lang="en-US" dirty="0"/>
              <a:t>Graded in part on performance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Exams (2 x 12.5% = 25%)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7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6F10-546C-1C42-9ED9-CA214399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957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092F-2CDE-6546-9153-49AA5B3E7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395"/>
            <a:ext cx="10515600" cy="5024568"/>
          </a:xfrm>
        </p:spPr>
        <p:txBody>
          <a:bodyPr/>
          <a:lstStyle/>
          <a:p>
            <a:r>
              <a:rPr lang="en-US" dirty="0"/>
              <a:t>Part 0: Statistical Modeling</a:t>
            </a:r>
          </a:p>
          <a:p>
            <a:pPr lvl="1"/>
            <a:r>
              <a:rPr lang="en-US" dirty="0"/>
              <a:t>summary statistics, </a:t>
            </a:r>
            <a:r>
              <a:rPr lang="en-US" i="1" dirty="0"/>
              <a:t>t</a:t>
            </a:r>
            <a:r>
              <a:rPr lang="en-US" dirty="0"/>
              <a:t>-tests, confidence intervals, bootstrap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0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6F10-546C-1C42-9ED9-CA214399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957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092F-2CDE-6546-9153-49AA5B3E7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395"/>
            <a:ext cx="10515600" cy="502456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Part 0: Statistical Modeling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summary statistics,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-tests, confidence intervals, bootstrap</a:t>
            </a:r>
          </a:p>
          <a:p>
            <a:r>
              <a:rPr lang="en-US" dirty="0"/>
              <a:t>Part 1: Design of Experiments (DOE)</a:t>
            </a:r>
          </a:p>
          <a:p>
            <a:pPr lvl="1"/>
            <a:r>
              <a:rPr lang="en-US" dirty="0"/>
              <a:t>Factorial Designs</a:t>
            </a:r>
          </a:p>
          <a:p>
            <a:pPr lvl="1"/>
            <a:r>
              <a:rPr lang="en-US" dirty="0"/>
              <a:t>Fractional Factorial Designs</a:t>
            </a:r>
          </a:p>
          <a:p>
            <a:pPr lvl="1"/>
            <a:r>
              <a:rPr lang="en-US" dirty="0"/>
              <a:t>Response Surface Methodology (RSM)</a:t>
            </a:r>
          </a:p>
          <a:p>
            <a:pPr lvl="1"/>
            <a:r>
              <a:rPr lang="en-US" dirty="0"/>
              <a:t>Other designs (Crossover, Mixtures, Split-Plot)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BD6AC2-4CD9-5E4C-A706-65B73DF7E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1" r="10410"/>
          <a:stretch/>
        </p:blipFill>
        <p:spPr>
          <a:xfrm>
            <a:off x="8094132" y="381856"/>
            <a:ext cx="3777025" cy="62145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D9E9DF-9688-1544-897F-A9E2435A17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1" r="12742" b="-2"/>
          <a:stretch/>
        </p:blipFill>
        <p:spPr>
          <a:xfrm>
            <a:off x="119647" y="381857"/>
            <a:ext cx="3822924" cy="62145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CB8BA4A-C72C-DE4D-8D12-CF3F38EBF0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36" r="-2" b="-2"/>
          <a:stretch/>
        </p:blipFill>
        <p:spPr>
          <a:xfrm>
            <a:off x="4127054" y="381856"/>
            <a:ext cx="3782595" cy="62145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2A8F85-0066-A945-9AB2-C69AF18450A0}"/>
              </a:ext>
            </a:extLst>
          </p:cNvPr>
          <p:cNvSpPr/>
          <p:nvPr/>
        </p:nvSpPr>
        <p:spPr>
          <a:xfrm>
            <a:off x="0" y="6596390"/>
            <a:ext cx="47628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latin typeface="Helvetica" pitchFamily="2" charset="0"/>
                <a:hlinkClick r:id="rId5"/>
              </a:rPr>
              <a:t>https://en.wikipedia.org/wiki/{Francis</a:t>
            </a:r>
            <a:r>
              <a:rPr lang="en-US" sz="1100" dirty="0">
                <a:latin typeface="Helvetica" pitchFamily="2" charset="0"/>
              </a:rPr>
              <a:t> </a:t>
            </a:r>
            <a:r>
              <a:rPr lang="en-US" sz="1100" dirty="0" err="1">
                <a:latin typeface="Helvetica" pitchFamily="2" charset="0"/>
              </a:rPr>
              <a:t>Galton;Karl_Pearson;Ronald</a:t>
            </a:r>
            <a:r>
              <a:rPr lang="en-US" sz="1100" dirty="0">
                <a:latin typeface="Helvetica" pitchFamily="2" charset="0"/>
              </a:rPr>
              <a:t> Fisher}</a:t>
            </a:r>
          </a:p>
        </p:txBody>
      </p:sp>
    </p:spTree>
    <p:extLst>
      <p:ext uri="{BB962C8B-B14F-4D97-AF65-F5344CB8AC3E}">
        <p14:creationId xmlns:p14="http://schemas.microsoft.com/office/powerpoint/2010/main" val="232326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1F6051-4523-E342-B3FB-E09016658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461" y="3584222"/>
            <a:ext cx="4910667" cy="3273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505AE8-D9DB-704B-A795-379A21134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65" y="1363133"/>
            <a:ext cx="5689245" cy="41317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76244F-BDC9-004C-9CFD-E2A6EDF94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460" y="242312"/>
            <a:ext cx="4910667" cy="32678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9ACE9F-BD35-214E-A05F-7B0C7314458C}"/>
              </a:ext>
            </a:extLst>
          </p:cNvPr>
          <p:cNvSpPr/>
          <p:nvPr/>
        </p:nvSpPr>
        <p:spPr>
          <a:xfrm>
            <a:off x="0" y="6596390"/>
            <a:ext cx="33217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latin typeface="Helvetica" pitchFamily="2" charset="0"/>
              </a:rPr>
              <a:t>https://</a:t>
            </a:r>
            <a:r>
              <a:rPr lang="en-US" sz="1100" dirty="0" err="1">
                <a:latin typeface="Helvetica" pitchFamily="2" charset="0"/>
              </a:rPr>
              <a:t>www.rothamsted.ac.uk</a:t>
            </a:r>
            <a:r>
              <a:rPr lang="en-US" sz="1100" dirty="0">
                <a:latin typeface="Helvetica" pitchFamily="2" charset="0"/>
              </a:rPr>
              <a:t>/history-and-heritage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82DA8-DC81-9C4C-882C-F433C066BCF0}"/>
              </a:ext>
            </a:extLst>
          </p:cNvPr>
          <p:cNvSpPr txBox="1"/>
          <p:nvPr/>
        </p:nvSpPr>
        <p:spPr>
          <a:xfrm>
            <a:off x="541865" y="242312"/>
            <a:ext cx="555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Helvetica" pitchFamily="2" charset="0"/>
              </a:rPr>
              <a:t>Rothamsted</a:t>
            </a:r>
            <a:r>
              <a:rPr lang="en-US" sz="2400" b="1" dirty="0">
                <a:latin typeface="Helvetica" pitchFamily="2" charset="0"/>
              </a:rPr>
              <a:t> Experimental Station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England</a:t>
            </a:r>
          </a:p>
        </p:txBody>
      </p:sp>
    </p:spTree>
    <p:extLst>
      <p:ext uri="{BB962C8B-B14F-4D97-AF65-F5344CB8AC3E}">
        <p14:creationId xmlns:p14="http://schemas.microsoft.com/office/powerpoint/2010/main" val="413001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548</Words>
  <Application>Microsoft Macintosh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</vt:lpstr>
      <vt:lpstr>Office Theme</vt:lpstr>
      <vt:lpstr>Welcome to Experiment Design &amp; Optimization </vt:lpstr>
      <vt:lpstr>PowerPoint Presentation</vt:lpstr>
      <vt:lpstr>PowerPoint Presentation</vt:lpstr>
      <vt:lpstr>Resources</vt:lpstr>
      <vt:lpstr>Assessments</vt:lpstr>
      <vt:lpstr>Overview</vt:lpstr>
      <vt:lpstr>Overview</vt:lpstr>
      <vt:lpstr>PowerPoint Presentation</vt:lpstr>
      <vt:lpstr>PowerPoint Presentation</vt:lpstr>
      <vt:lpstr>PowerPoint Presentation</vt:lpstr>
      <vt:lpstr>Overview</vt:lpstr>
      <vt:lpstr>PowerPoint Presentation</vt:lpstr>
      <vt:lpstr>What is Reinforcement Learning (RL)?</vt:lpstr>
      <vt:lpstr>Overview</vt:lpstr>
      <vt:lpstr>PowerPoint Presentation</vt:lpstr>
      <vt:lpstr>Things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Jensen, Paul A</dc:creator>
  <cp:lastModifiedBy>Jensen, Paul A</cp:lastModifiedBy>
  <cp:revision>17</cp:revision>
  <dcterms:created xsi:type="dcterms:W3CDTF">2020-01-22T17:01:06Z</dcterms:created>
  <dcterms:modified xsi:type="dcterms:W3CDTF">2021-01-25T02:32:46Z</dcterms:modified>
</cp:coreProperties>
</file>