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75" r:id="rId4"/>
    <p:sldId id="276" r:id="rId5"/>
    <p:sldId id="260" r:id="rId6"/>
    <p:sldId id="261" r:id="rId7"/>
    <p:sldId id="263" r:id="rId8"/>
    <p:sldId id="274" r:id="rId9"/>
    <p:sldId id="265" r:id="rId10"/>
    <p:sldId id="266" r:id="rId11"/>
    <p:sldId id="267" r:id="rId12"/>
    <p:sldId id="268" r:id="rId13"/>
    <p:sldId id="273" r:id="rId14"/>
    <p:sldId id="269" r:id="rId15"/>
    <p:sldId id="270" r:id="rId16"/>
    <p:sldId id="27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0"/>
    <p:restoredTop sz="94645"/>
  </p:normalViewPr>
  <p:slideViewPr>
    <p:cSldViewPr snapToGrid="0" snapToObjects="1">
      <p:cViewPr varScale="1">
        <p:scale>
          <a:sx n="111" d="100"/>
          <a:sy n="111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7BBB-18F7-4344-9F8D-9A9E473F1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017BD-1B09-9149-B1AC-2D8A50E14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4B88-0102-A54B-A220-F82E6CC5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AF52-9E73-F343-9183-AA5BC89E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405B4-C2BF-2D4E-B045-D776A421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3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348D-0AB4-5543-B4AC-152CF9FF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2775E-5495-D741-A12F-0AF242559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55B3-6DE0-B647-A1FA-09FEC1DA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76FA1-634E-E245-9326-10D104FA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44ED5-D7C6-4946-A7AE-3237D844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BE3B9-B2EF-7848-859A-E34F7C37E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51A0A-0D85-3D41-A7A6-446652798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21522-9BD9-4941-998E-E11FA359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12934-766E-9D4A-AB73-05D566D8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7513C-BFB8-204C-8F29-4C8B066F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FFFE-64CE-A94A-91F5-6519620D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D99A-30E2-D54B-9515-7C93DA4D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90EF-0596-F645-AE2C-2ED53C77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EA5F-F70B-F44D-A3A5-5E6DA5C6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7C6C8-DEA3-3B48-A0FA-DFB5E717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6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894-629F-CB4B-BC7E-0A8A3A23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256C5-7428-7A43-BAA1-E32CCA39A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4C293-9885-8E48-AAD2-D21FAF15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BBEBD-4E4E-BA4C-A4C1-702280B6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16C07-AB1F-0443-B193-A12187D4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500A-5EC1-D04B-BC2A-CD97BD54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2326-8C92-244E-95D2-A9E76CF6E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47877-F632-4E47-A3A4-A4B6B0BFA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E5655-25CE-EE4B-AE7B-C18BF1C2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5CBCA-E5A4-D242-900E-B2ED6B90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1E39F-26F9-D147-A2C6-90FEB852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6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7DE6-317C-AE4C-AB22-D5A84CCA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97531-F733-E44D-9C6F-3A4AA0148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E9F3A-F359-9A46-B11D-308D0DB02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0CCCE-D68F-FE42-A556-5154686E2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44CF7-435F-A248-A1E5-F2074EF70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6ACFE-8B5D-B44F-A361-2DA69998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53F66-DB2C-CB49-8570-42E5F47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A782F-E210-5F46-90F3-302C1556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6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C357-1060-9D48-B407-860D0AC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2268B-D749-6641-803E-0FBD42A7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53D1D-14C6-8342-96BA-57DCBA76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03EF8-3CB7-5343-9101-7F314564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107E6-38D0-B54A-BA64-F75A55F6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BF2B7-8A7C-9E4D-B7B0-5C5098AA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347FA-69E4-884D-A07D-550D928F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4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8678-08C4-564D-BBBB-BC273474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82A7-9875-9B40-AB3A-15E26849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794F7-B6F0-5745-92ED-5B7A16287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99016-1939-0D4E-A093-0238CAB6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4A9C9-540F-AD49-AFB3-8EC0ADEE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435F2-1FD6-F843-B5D9-BF5EB8D9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9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594C-892F-9241-8775-711A5031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AEFFB-4A13-A64A-891F-506F9D3B8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FA315-D5C7-3B43-AA04-EEE6205D6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CE5A8-D9D4-E248-995C-004DAD3D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6123B-4F7C-6F4F-A059-9136E18B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5C25B-6307-FC42-821D-7F19CDE2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4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1C3EC-6C14-2C4D-9B39-05479DF6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34A3C-4F00-6145-AB62-608EA3A0F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C82B7-68C2-A646-9B5D-98B92B61A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D5E3959A-73AE-EC4F-9250-B2FDF3724D97}" type="datetimeFigureOut">
              <a:rPr lang="en-US" smtClean="0"/>
              <a:pPr/>
              <a:t>5/5/21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9A40-3196-574D-A7AF-060359EE4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8C8B-75BB-074C-8C7A-82DB0B9F9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AF77-7A45-0040-9F54-A9BE7748A9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8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0802-6EC9-B844-9592-BD28F4245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to</a:t>
            </a:r>
            <a:br>
              <a:rPr lang="en-US" dirty="0"/>
            </a:br>
            <a:r>
              <a:rPr lang="en-US" dirty="0"/>
              <a:t>Experiment Design &amp; Optimization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D49BC-835F-764F-BD47-51C94E1D7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BIOE 498 PJ</a:t>
            </a:r>
          </a:p>
          <a:p>
            <a:r>
              <a:rPr lang="en-US" dirty="0"/>
              <a:t>BIOE 598 PJ</a:t>
            </a:r>
          </a:p>
          <a:p>
            <a:r>
              <a:rPr lang="en-US" dirty="0"/>
              <a:t>BIOE 598 PJO</a:t>
            </a:r>
          </a:p>
        </p:txBody>
      </p:sp>
    </p:spTree>
    <p:extLst>
      <p:ext uri="{BB962C8B-B14F-4D97-AF65-F5344CB8AC3E}">
        <p14:creationId xmlns:p14="http://schemas.microsoft.com/office/powerpoint/2010/main" val="170875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28EC-48DD-614B-A21B-BA6AB44F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Lesson 3</a:t>
            </a:r>
            <a:r>
              <a:rPr lang="en-US" dirty="0"/>
              <a:t>: Don’t rearrange deck chairs with statistics.</a:t>
            </a:r>
          </a:p>
        </p:txBody>
      </p:sp>
      <p:pic>
        <p:nvPicPr>
          <p:cNvPr id="1026" name="Picture 2" descr="We reject the null hypothesis based on the 'hot damn, check out this chart' test.">
            <a:extLst>
              <a:ext uri="{FF2B5EF4-FFF2-40B4-BE49-F238E27FC236}">
                <a16:creationId xmlns:a16="http://schemas.microsoft.com/office/drawing/2014/main" id="{7C61DB60-EE8F-8749-9E93-F79E17D9B4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343" y="1817089"/>
            <a:ext cx="3541486" cy="459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2E6260-A3AB-FE4A-89A2-8ED880818E66}"/>
              </a:ext>
            </a:extLst>
          </p:cNvPr>
          <p:cNvSpPr/>
          <p:nvPr/>
        </p:nvSpPr>
        <p:spPr>
          <a:xfrm>
            <a:off x="10443030" y="6483350"/>
            <a:ext cx="17489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xkcd.com</a:t>
            </a:r>
            <a:r>
              <a:rPr lang="en-US" sz="1200" dirty="0"/>
              <a:t>/2400/</a:t>
            </a:r>
          </a:p>
        </p:txBody>
      </p:sp>
    </p:spTree>
    <p:extLst>
      <p:ext uri="{BB962C8B-B14F-4D97-AF65-F5344CB8AC3E}">
        <p14:creationId xmlns:p14="http://schemas.microsoft.com/office/powerpoint/2010/main" val="404269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28EC-48DD-614B-A21B-BA6AB44F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Lesson 4</a:t>
            </a:r>
            <a:r>
              <a:rPr lang="en-US" dirty="0"/>
              <a:t>: DOE is an iterative process.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5D783-A556-E546-821B-2BBA3610B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143" y="1690688"/>
            <a:ext cx="3181814" cy="4511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87EBE-1197-4548-A0B1-D2A6F852E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43" y="2705100"/>
            <a:ext cx="8483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9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28EC-48DD-614B-A21B-BA6AB44F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Lesson 5</a:t>
            </a:r>
            <a:r>
              <a:rPr lang="en-US" dirty="0"/>
              <a:t>: AN-ova.</a:t>
            </a:r>
          </a:p>
        </p:txBody>
      </p:sp>
    </p:spTree>
    <p:extLst>
      <p:ext uri="{BB962C8B-B14F-4D97-AF65-F5344CB8AC3E}">
        <p14:creationId xmlns:p14="http://schemas.microsoft.com/office/powerpoint/2010/main" val="158846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28EC-48DD-614B-A21B-BA6AB44F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Lesson 6</a:t>
            </a:r>
            <a:r>
              <a:rPr lang="en-US" dirty="0"/>
              <a:t>: Screen.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90C240-2448-3E48-9CF5-63082EEC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Effective screening means </a:t>
            </a:r>
          </a:p>
          <a:p>
            <a:pPr marL="0" indent="0" algn="ctr">
              <a:buNone/>
            </a:pPr>
            <a:r>
              <a:rPr lang="en-US" dirty="0"/>
              <a:t>starting with </a:t>
            </a:r>
            <a:r>
              <a:rPr lang="en-US" b="1" dirty="0"/>
              <a:t>more</a:t>
            </a:r>
            <a:r>
              <a:rPr lang="en-US" dirty="0"/>
              <a:t> factors </a:t>
            </a:r>
          </a:p>
          <a:p>
            <a:pPr marL="0" indent="0" algn="ctr">
              <a:buNone/>
            </a:pPr>
            <a:r>
              <a:rPr lang="en-US" dirty="0"/>
              <a:t>and ending with </a:t>
            </a:r>
            <a:r>
              <a:rPr lang="en-US" b="1" dirty="0"/>
              <a:t>fewer</a:t>
            </a:r>
            <a:r>
              <a:rPr lang="en-US" dirty="0"/>
              <a:t> factors </a:t>
            </a:r>
          </a:p>
          <a:p>
            <a:pPr marL="0" indent="0" algn="ctr">
              <a:buNone/>
            </a:pPr>
            <a:r>
              <a:rPr lang="en-US" dirty="0"/>
              <a:t>than you originally thought.</a:t>
            </a:r>
          </a:p>
        </p:txBody>
      </p:sp>
    </p:spTree>
    <p:extLst>
      <p:ext uri="{BB962C8B-B14F-4D97-AF65-F5344CB8AC3E}">
        <p14:creationId xmlns:p14="http://schemas.microsoft.com/office/powerpoint/2010/main" val="98226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28EC-48DD-614B-A21B-BA6AB44F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103869"/>
            <a:ext cx="11930743" cy="883104"/>
          </a:xfrm>
        </p:spPr>
        <p:txBody>
          <a:bodyPr/>
          <a:lstStyle/>
          <a:p>
            <a:pPr algn="ctr"/>
            <a:r>
              <a:rPr lang="en-US" b="1" dirty="0"/>
              <a:t>Lesson 7</a:t>
            </a:r>
            <a:r>
              <a:rPr lang="en-US" dirty="0"/>
              <a:t>: Surrogate optimization is coming?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5C609B3-4C81-7442-A2E9-5D7AC6A4D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872443"/>
            <a:ext cx="7617580" cy="5713185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A726A15-BBC3-E14E-A0E5-053B7CBCB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48196" y="1586592"/>
            <a:ext cx="5713187" cy="42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2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28EC-48DD-614B-A21B-BA6AB44F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Lesson 8</a:t>
            </a:r>
            <a:r>
              <a:rPr lang="en-US" dirty="0"/>
              <a:t>: Neural networks require deep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3105743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28EC-48DD-614B-A21B-BA6AB44F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Lesson 9</a:t>
            </a:r>
            <a:r>
              <a:rPr lang="en-US" dirty="0"/>
              <a:t>: The race for AI is a race </a:t>
            </a:r>
            <a:br>
              <a:rPr lang="en-US" dirty="0"/>
            </a:br>
            <a:r>
              <a:rPr lang="en-US" dirty="0"/>
              <a:t>for data.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90C240-2448-3E48-9CF5-63082EEC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“Advancing AI by collecting huge personal profiles is laziness,</a:t>
            </a:r>
          </a:p>
          <a:p>
            <a:pPr marL="0" indent="0" algn="ctr">
              <a:buNone/>
            </a:pPr>
            <a:r>
              <a:rPr lang="en-US" dirty="0"/>
              <a:t>not efficiency” – Tim Cook, CEO of Apple</a:t>
            </a:r>
          </a:p>
        </p:txBody>
      </p:sp>
    </p:spTree>
    <p:extLst>
      <p:ext uri="{BB962C8B-B14F-4D97-AF65-F5344CB8AC3E}">
        <p14:creationId xmlns:p14="http://schemas.microsoft.com/office/powerpoint/2010/main" val="317486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9EAF-F249-5444-9F7D-7B5B2971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That’s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6E3F3-8D0A-C64E-8FB8-B29E202C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Thanks for a fun semester of (online) learning.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Your first DOE consultation is on the house.</a:t>
            </a:r>
          </a:p>
        </p:txBody>
      </p:sp>
    </p:spTree>
    <p:extLst>
      <p:ext uri="{BB962C8B-B14F-4D97-AF65-F5344CB8AC3E}">
        <p14:creationId xmlns:p14="http://schemas.microsoft.com/office/powerpoint/2010/main" val="202491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34FF-344E-7644-A07F-9D6BD6DB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Trebuchet Case Study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607C-DDE6-4D4F-8421-4FACE2A6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First Place:</a:t>
            </a:r>
            <a:r>
              <a:rPr lang="en-US" dirty="0"/>
              <a:t>	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Second Place:</a:t>
            </a:r>
            <a:r>
              <a:rPr lang="en-US" dirty="0"/>
              <a:t>	 </a:t>
            </a:r>
          </a:p>
          <a:p>
            <a:pPr marL="0" indent="0">
              <a:buNone/>
            </a:pPr>
            <a:r>
              <a:rPr lang="en-US" dirty="0"/>
              <a:t>			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Third Place: </a:t>
            </a:r>
            <a:r>
              <a:rPr lang="en-US" dirty="0"/>
              <a:t>	-- Aaron</a:t>
            </a:r>
          </a:p>
          <a:p>
            <a:pPr marL="0" indent="0">
              <a:buNone/>
            </a:pPr>
            <a:r>
              <a:rPr lang="en-US" dirty="0"/>
              <a:t>			-- </a:t>
            </a:r>
            <a:r>
              <a:rPr lang="en-US" dirty="0" err="1"/>
              <a:t>Zong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-- Claire, Angelo, &amp; Jake</a:t>
            </a:r>
          </a:p>
        </p:txBody>
      </p:sp>
    </p:spTree>
    <p:extLst>
      <p:ext uri="{BB962C8B-B14F-4D97-AF65-F5344CB8AC3E}">
        <p14:creationId xmlns:p14="http://schemas.microsoft.com/office/powerpoint/2010/main" val="23737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34FF-344E-7644-A07F-9D6BD6DB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Trebuchet Case Study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607C-DDE6-4D4F-8421-4FACE2A6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First Place:</a:t>
            </a:r>
            <a:r>
              <a:rPr lang="en-US" dirty="0"/>
              <a:t>	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Second Place:</a:t>
            </a:r>
            <a:r>
              <a:rPr lang="en-US" dirty="0"/>
              <a:t>	-- Thomas, Anna, &amp; Bailey</a:t>
            </a:r>
          </a:p>
          <a:p>
            <a:pPr marL="0" indent="0">
              <a:buNone/>
            </a:pPr>
            <a:r>
              <a:rPr lang="en-US" dirty="0"/>
              <a:t>			-- Joshua &amp; Rachel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Third Place: </a:t>
            </a:r>
            <a:r>
              <a:rPr lang="en-US" dirty="0"/>
              <a:t>	-- Aaron</a:t>
            </a:r>
          </a:p>
          <a:p>
            <a:pPr marL="0" indent="0">
              <a:buNone/>
            </a:pPr>
            <a:r>
              <a:rPr lang="en-US" dirty="0"/>
              <a:t>			-- </a:t>
            </a:r>
            <a:r>
              <a:rPr lang="en-US" dirty="0" err="1"/>
              <a:t>Zong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-- Claire, Angelo, &amp; Jake</a:t>
            </a:r>
          </a:p>
        </p:txBody>
      </p:sp>
    </p:spTree>
    <p:extLst>
      <p:ext uri="{BB962C8B-B14F-4D97-AF65-F5344CB8AC3E}">
        <p14:creationId xmlns:p14="http://schemas.microsoft.com/office/powerpoint/2010/main" val="39252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34FF-344E-7644-A07F-9D6BD6DB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Trebuchet Case Study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607C-DDE6-4D4F-8421-4FACE2A6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First Place:</a:t>
            </a:r>
            <a:r>
              <a:rPr lang="en-US" dirty="0"/>
              <a:t>	</a:t>
            </a:r>
            <a:r>
              <a:rPr lang="en-US" dirty="0" err="1"/>
              <a:t>Lingyun</a:t>
            </a:r>
            <a:r>
              <a:rPr lang="en-US" dirty="0"/>
              <a:t> &amp; Duncan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Second Place:</a:t>
            </a:r>
            <a:r>
              <a:rPr lang="en-US" dirty="0"/>
              <a:t>	-- Thomas, Anna, &amp; Bailey</a:t>
            </a:r>
          </a:p>
          <a:p>
            <a:pPr marL="0" indent="0">
              <a:buNone/>
            </a:pPr>
            <a:r>
              <a:rPr lang="en-US" dirty="0"/>
              <a:t>			-- Joshua &amp; Rachel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Third Place: </a:t>
            </a:r>
            <a:r>
              <a:rPr lang="en-US" dirty="0"/>
              <a:t>	-- Aaron</a:t>
            </a:r>
          </a:p>
          <a:p>
            <a:pPr marL="0" indent="0">
              <a:buNone/>
            </a:pPr>
            <a:r>
              <a:rPr lang="en-US" dirty="0"/>
              <a:t>			-- </a:t>
            </a:r>
            <a:r>
              <a:rPr lang="en-US" dirty="0" err="1"/>
              <a:t>Zong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-- Claire, Angelo, &amp; Jake</a:t>
            </a:r>
          </a:p>
        </p:txBody>
      </p:sp>
    </p:spTree>
    <p:extLst>
      <p:ext uri="{BB962C8B-B14F-4D97-AF65-F5344CB8AC3E}">
        <p14:creationId xmlns:p14="http://schemas.microsoft.com/office/powerpoint/2010/main" val="398252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1C0974-4701-AD48-BF53-7E5E242F5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506" y="234818"/>
            <a:ext cx="7448987" cy="559257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20DDCB-48FC-4A49-9CAF-976C5B91503C}"/>
              </a:ext>
            </a:extLst>
          </p:cNvPr>
          <p:cNvSpPr/>
          <p:nvPr/>
        </p:nvSpPr>
        <p:spPr>
          <a:xfrm>
            <a:off x="5595258" y="6484682"/>
            <a:ext cx="66960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www.slideshare.net</a:t>
            </a:r>
            <a:r>
              <a:rPr lang="en-US" sz="1200" dirty="0"/>
              <a:t>/</a:t>
            </a:r>
            <a:r>
              <a:rPr lang="en-US" sz="1200" dirty="0" err="1"/>
              <a:t>stubeck</a:t>
            </a:r>
            <a:r>
              <a:rPr lang="en-US" sz="1200" dirty="0"/>
              <a:t>/the-scientific-method-and-experimental-design-9th-grade-biology</a:t>
            </a:r>
          </a:p>
        </p:txBody>
      </p:sp>
    </p:spTree>
    <p:extLst>
      <p:ext uri="{BB962C8B-B14F-4D97-AF65-F5344CB8AC3E}">
        <p14:creationId xmlns:p14="http://schemas.microsoft.com/office/powerpoint/2010/main" val="135830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2CAE2D-AD88-744C-B640-C2F8778F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24651"/>
            <a:ext cx="9232900" cy="6032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E7A373-45D6-324C-9CCC-D2452074642D}"/>
              </a:ext>
            </a:extLst>
          </p:cNvPr>
          <p:cNvSpPr/>
          <p:nvPr/>
        </p:nvSpPr>
        <p:spPr>
          <a:xfrm>
            <a:off x="2279737" y="6484682"/>
            <a:ext cx="100115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www.khanacademy.org</a:t>
            </a:r>
            <a:r>
              <a:rPr lang="en-US" sz="1200" dirty="0"/>
              <a:t>/science/high-school-biology/</a:t>
            </a:r>
            <a:r>
              <a:rPr lang="en-US" sz="1200" dirty="0" err="1"/>
              <a:t>hs</a:t>
            </a:r>
            <a:r>
              <a:rPr lang="en-US" sz="1200" dirty="0"/>
              <a:t>-biology-foundations/</a:t>
            </a:r>
            <a:r>
              <a:rPr lang="en-US" sz="1200" dirty="0" err="1"/>
              <a:t>hs</a:t>
            </a:r>
            <a:r>
              <a:rPr lang="en-US" sz="1200" dirty="0"/>
              <a:t>-biology-and-the-scientific-method/a/experiments-and-observations</a:t>
            </a:r>
          </a:p>
        </p:txBody>
      </p:sp>
    </p:spTree>
    <p:extLst>
      <p:ext uri="{BB962C8B-B14F-4D97-AF65-F5344CB8AC3E}">
        <p14:creationId xmlns:p14="http://schemas.microsoft.com/office/powerpoint/2010/main" val="134397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28EC-48DD-614B-A21B-BA6AB44F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was in this course?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4E3B-6B74-A943-9F4C-CB76577A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DOE</a:t>
            </a:r>
          </a:p>
          <a:p>
            <a:pPr marL="0" indent="0">
              <a:buNone/>
            </a:pPr>
            <a:r>
              <a:rPr lang="en-US" dirty="0"/>
              <a:t>2. RSM</a:t>
            </a:r>
          </a:p>
          <a:p>
            <a:pPr marL="0" indent="0">
              <a:buNone/>
            </a:pPr>
            <a:r>
              <a:rPr lang="en-US" dirty="0"/>
              <a:t>3. Surrogate optimization</a:t>
            </a:r>
          </a:p>
          <a:p>
            <a:pPr marL="0" indent="0">
              <a:buNone/>
            </a:pPr>
            <a:r>
              <a:rPr lang="en-US" dirty="0"/>
              <a:t>4. RL</a:t>
            </a:r>
          </a:p>
        </p:txBody>
      </p:sp>
    </p:spTree>
    <p:extLst>
      <p:ext uri="{BB962C8B-B14F-4D97-AF65-F5344CB8AC3E}">
        <p14:creationId xmlns:p14="http://schemas.microsoft.com/office/powerpoint/2010/main" val="373176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28EC-48DD-614B-A21B-BA6AB44F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Lesson 1</a:t>
            </a:r>
            <a:r>
              <a:rPr lang="en-US" dirty="0"/>
              <a:t>: Any design is better than </a:t>
            </a:r>
            <a:br>
              <a:rPr lang="en-US" dirty="0"/>
            </a:br>
            <a:r>
              <a:rPr lang="en-US" dirty="0"/>
              <a:t>no design.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4E3B-6B74-A943-9F4C-CB76577A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Scientists agree on two things:</a:t>
            </a:r>
          </a:p>
          <a:p>
            <a:pPr marL="0" indent="0">
              <a:buNone/>
            </a:pPr>
            <a:r>
              <a:rPr lang="en-US" dirty="0"/>
              <a:t>	1. You need a </a:t>
            </a:r>
            <a:r>
              <a:rPr lang="en-US" i="1" dirty="0"/>
              <a:t>proper</a:t>
            </a:r>
            <a:r>
              <a:rPr lang="en-US" dirty="0"/>
              <a:t> experiment design.</a:t>
            </a:r>
          </a:p>
          <a:p>
            <a:pPr marL="0" indent="0">
              <a:buNone/>
            </a:pPr>
            <a:r>
              <a:rPr lang="en-US" dirty="0"/>
              <a:t>	2. You need </a:t>
            </a:r>
            <a:r>
              <a:rPr lang="en-US" i="1" dirty="0"/>
              <a:t>statistics</a:t>
            </a:r>
            <a:r>
              <a:rPr lang="en-US" dirty="0"/>
              <a:t> to analyze your data.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Why not use an experiment design that is optimized </a:t>
            </a:r>
          </a:p>
          <a:p>
            <a:pPr marL="0" indent="0" algn="ctr">
              <a:buNone/>
            </a:pPr>
            <a:r>
              <a:rPr lang="en-US" dirty="0"/>
              <a:t>for statistical power?</a:t>
            </a:r>
          </a:p>
        </p:txBody>
      </p:sp>
    </p:spTree>
    <p:extLst>
      <p:ext uri="{BB962C8B-B14F-4D97-AF65-F5344CB8AC3E}">
        <p14:creationId xmlns:p14="http://schemas.microsoft.com/office/powerpoint/2010/main" val="158816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28EC-48DD-614B-A21B-BA6AB44F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Lesson 2</a:t>
            </a:r>
            <a:r>
              <a:rPr lang="en-US" dirty="0"/>
              <a:t>: DOE requires modeling.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4E3B-6B74-A943-9F4C-CB76577A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“All models are wrong; some are useful.” – G.P. Box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“Everyone trusts an experiment except the person who did it.</a:t>
            </a:r>
            <a:br>
              <a:rPr lang="en-US" dirty="0"/>
            </a:br>
            <a:r>
              <a:rPr lang="en-US" dirty="0"/>
              <a:t>No one trusts a model except the person who built it.”</a:t>
            </a:r>
          </a:p>
        </p:txBody>
      </p:sp>
    </p:spTree>
    <p:extLst>
      <p:ext uri="{BB962C8B-B14F-4D97-AF65-F5344CB8AC3E}">
        <p14:creationId xmlns:p14="http://schemas.microsoft.com/office/powerpoint/2010/main" val="172421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431</Words>
  <Application>Microsoft Macintosh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</vt:lpstr>
      <vt:lpstr>Office Theme</vt:lpstr>
      <vt:lpstr>Welcome to Experiment Design &amp; Optimization </vt:lpstr>
      <vt:lpstr>Trebuchet Case Study Results</vt:lpstr>
      <vt:lpstr>Trebuchet Case Study Results</vt:lpstr>
      <vt:lpstr>Trebuchet Case Study Results</vt:lpstr>
      <vt:lpstr>PowerPoint Presentation</vt:lpstr>
      <vt:lpstr>PowerPoint Presentation</vt:lpstr>
      <vt:lpstr>What was in this course?</vt:lpstr>
      <vt:lpstr>Lesson 1: Any design is better than  no design.</vt:lpstr>
      <vt:lpstr>Lesson 2: DOE requires modeling.</vt:lpstr>
      <vt:lpstr>Lesson 3: Don’t rearrange deck chairs with statistics.</vt:lpstr>
      <vt:lpstr>Lesson 4: DOE is an iterative process.</vt:lpstr>
      <vt:lpstr>Lesson 5: AN-ova.</vt:lpstr>
      <vt:lpstr>Lesson 6: Screen.</vt:lpstr>
      <vt:lpstr>Lesson 7: Surrogate optimization is coming?</vt:lpstr>
      <vt:lpstr>Lesson 8: Neural networks require deep understanding.</vt:lpstr>
      <vt:lpstr>Lesson 9: The race for AI is a race  for data.</vt:lpstr>
      <vt:lpstr>That’s 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Jensen, Paul A</dc:creator>
  <cp:lastModifiedBy>Jensen, Paul A</cp:lastModifiedBy>
  <cp:revision>30</cp:revision>
  <cp:lastPrinted>2021-05-05T17:51:19Z</cp:lastPrinted>
  <dcterms:created xsi:type="dcterms:W3CDTF">2020-01-22T17:01:06Z</dcterms:created>
  <dcterms:modified xsi:type="dcterms:W3CDTF">2021-05-05T17:57:51Z</dcterms:modified>
</cp:coreProperties>
</file>