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63"/>
  </p:normalViewPr>
  <p:slideViewPr>
    <p:cSldViewPr snapToGrid="0" snapToObjects="1">
      <p:cViewPr varScale="1">
        <p:scale>
          <a:sx n="83" d="100"/>
          <a:sy n="83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D6F8-8B69-CA44-8B74-0FD287EB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9672-1D42-4745-B102-71365A5D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A0D7-C43B-3640-BE10-3C562B45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E36D-2E6C-3147-B66A-6254036B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AD31-7C8F-874B-903C-371DD46D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A918-4AB2-CD49-85B6-28B3642D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3766-0054-3246-B317-5E4CC2E3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18F6-B2CA-DC46-B60F-0A4936F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3D92-1854-C14A-8CC9-0260852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7E2-0AC9-4940-86E9-ED7B63F5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226F0-CAD6-9F4A-9595-4C1615FE6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74052-7079-F44C-91F4-A85DCE153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C4B7-1133-D44C-AAE7-0E8EED68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59B2-DD44-4346-B74B-CA055AA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72A7-31B5-DD46-B9CC-4E40E451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95DA-0D43-2F42-AE72-48A3E0F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BE9-62D8-A446-97FE-F9A582B8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77E3-224D-5D4C-A4A4-630A4672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6CD5-C0CD-7047-911F-5AC2A983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964A-3885-E241-929C-5BEFD454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918-9775-0A43-9D39-F06BBFDA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D8D58-B8DD-BE44-AA03-64A830F0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FE3D-033D-D146-A2BE-FC1E91FD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9303-05F9-E846-AD44-B0CF593F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45F-C287-0B4B-9934-30DD96C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DFD1-2D6A-A344-B3FC-03F0DFAE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718A-8192-1648-9B92-11F56AF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989E-E211-E34B-84DA-6FC6736FE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C060-A81F-E54B-9A9B-6F403175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85F15-482C-4A4C-91F3-D5787BE1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C9904-DB33-F44B-9F04-9C2CC73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C83B-9B63-434E-B5F4-E3CF40A0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08F0F-4B3E-2E4B-9211-58666B15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39551-E09D-2545-937A-5A17C66A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422EE-774A-4E42-B19F-7DE38B3F0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88B0F-F260-634D-8441-9BF1C34A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6B634-2716-C441-BA3D-6E41DB2A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48A04-B072-4540-BDEE-E08B5F4F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AC17E-E1B4-3241-B0A0-9FC6CD74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57B9-9459-0942-813C-D22BE28C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BAE2F-41BD-1442-BB82-C9068406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9D6-D82B-D647-899C-687150E7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EA680-E87A-CB46-80D4-E09FBBC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BCA2D-B62C-D64C-9E3F-8F63E131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A3C3C-EF3F-4646-B3E1-E317CC61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6D5C-503F-EE42-8E21-C8E8D65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03F-EC90-7446-8588-2B0DB332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5C26-91C9-6641-A8CC-FFE71A9E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FD5D-A4DC-0C48-A93E-D40090F9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DA9A-3376-E34F-BA01-F429463E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29476-B03B-5344-A11D-A35BB550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F6A7-4370-F84A-8FCE-C587D56F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43EB-22BC-CC46-8F39-CC64306C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3159A-9713-114B-A065-1803D31C5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628C5-69E3-334C-9EF9-EDB656F9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5786-A384-5847-AF89-B946138B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46123-0BB7-724F-B15A-C4DDC626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FCBB-F311-DB4E-81D5-399C3635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D4AD-6001-D749-B831-B3DE05CE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8BD97-1693-B14C-9E9A-32BE75C2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1415-DF3A-594F-9EC4-13486B370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93E0-01F5-A34B-9BBE-F9AD000D3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96E3-8367-0442-9BEF-B203E0533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3854-856F-2547-A0DB-51864EA4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970" y="1122363"/>
            <a:ext cx="10331087" cy="2387600"/>
          </a:xfrm>
        </p:spPr>
        <p:txBody>
          <a:bodyPr/>
          <a:lstStyle/>
          <a:p>
            <a:r>
              <a:rPr lang="en-US" dirty="0"/>
              <a:t>Alternative Fractional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46DE-EDB2-A24C-B8DA-8BAAFEB44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Plackett</a:t>
            </a:r>
            <a:r>
              <a:rPr lang="en-US" dirty="0"/>
              <a:t>-Burman Designs and Orthogonal Arrays</a:t>
            </a:r>
          </a:p>
        </p:txBody>
      </p:sp>
    </p:spTree>
    <p:extLst>
      <p:ext uri="{BB962C8B-B14F-4D97-AF65-F5344CB8AC3E}">
        <p14:creationId xmlns:p14="http://schemas.microsoft.com/office/powerpoint/2010/main" val="294083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66E1-FCF1-1D44-B0B2-E6EEE2F7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Level Factorials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0B61-6F24-C946-9A06-7F607070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Fractional factorial and PB designs use two level factors (+/-).</a:t>
            </a:r>
          </a:p>
          <a:p>
            <a:r>
              <a:rPr lang="en-US" dirty="0"/>
              <a:t>The theory does not extend simply to multi-level factors.</a:t>
            </a:r>
          </a:p>
          <a:p>
            <a:r>
              <a:rPr lang="en-US" dirty="0"/>
              <a:t>One solution is Orthogonal Array Designs (OAs).</a:t>
            </a:r>
          </a:p>
          <a:p>
            <a:r>
              <a:rPr lang="en-US" dirty="0"/>
              <a:t>OAs are ”hand-crafted” for mixtures of 2- and 3-level factors.</a:t>
            </a:r>
          </a:p>
          <a:p>
            <a:r>
              <a:rPr lang="en-US" dirty="0"/>
              <a:t>Software packages choose OA designs from catalogs.</a:t>
            </a:r>
          </a:p>
          <a:p>
            <a:r>
              <a:rPr lang="en-US" dirty="0"/>
              <a:t>Analysis of OAs is similar to PB designs:</a:t>
            </a:r>
          </a:p>
          <a:p>
            <a:pPr lvl="1"/>
            <a:r>
              <a:rPr lang="en-US" dirty="0"/>
              <a:t>Resolution III, no defining relation</a:t>
            </a:r>
          </a:p>
          <a:p>
            <a:pPr lvl="1"/>
            <a:r>
              <a:rPr lang="en-US" dirty="0"/>
              <a:t>Complex aliasing, hidden projection, model robust.</a:t>
            </a:r>
          </a:p>
          <a:p>
            <a:pPr lvl="1"/>
            <a:r>
              <a:rPr lang="en-US" dirty="0"/>
              <a:t>Models with few parameters can be first directly to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3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A352-3F3D-EB43-96FF-370A4C8C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always remember: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F2C4-3F99-2C41-B4DB-08A872DB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Fractional designs are the </a:t>
            </a:r>
            <a:r>
              <a:rPr lang="en-US" b="1" dirty="0"/>
              <a:t>most efficient</a:t>
            </a:r>
            <a:r>
              <a:rPr lang="en-US" dirty="0"/>
              <a:t> method to screen large numbers of factors.</a:t>
            </a:r>
          </a:p>
          <a:p>
            <a:r>
              <a:rPr lang="en-US" dirty="0"/>
              <a:t>Factors are confounded, but the alias structure is known.</a:t>
            </a:r>
          </a:p>
          <a:p>
            <a:r>
              <a:rPr lang="en-US" dirty="0"/>
              <a:t>Resolution III is most common; we can clear main effects by augmenting.</a:t>
            </a:r>
          </a:p>
          <a:p>
            <a:r>
              <a:rPr lang="en-US" dirty="0"/>
              <a:t>Use PB designs if </a:t>
            </a:r>
          </a:p>
          <a:p>
            <a:pPr lvl="1"/>
            <a:r>
              <a:rPr lang="en-US" dirty="0"/>
              <a:t>1.) a specific # of runs is needed, or </a:t>
            </a:r>
          </a:p>
          <a:p>
            <a:pPr lvl="1"/>
            <a:r>
              <a:rPr lang="en-US" dirty="0"/>
              <a:t>2.) you don’t want a secondary experiment</a:t>
            </a:r>
          </a:p>
          <a:p>
            <a:r>
              <a:rPr lang="en-US" dirty="0"/>
              <a:t>Factors with &gt;2 factors require OA designs.</a:t>
            </a:r>
          </a:p>
        </p:txBody>
      </p:sp>
    </p:spTree>
    <p:extLst>
      <p:ext uri="{BB962C8B-B14F-4D97-AF65-F5344CB8AC3E}">
        <p14:creationId xmlns:p14="http://schemas.microsoft.com/office/powerpoint/2010/main" val="20683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C96D-E13B-874E-9425-9A5D3959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CC71-7F5E-C04E-878A-E6412BB1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how to use DOE to learn how much each factor </a:t>
            </a:r>
            <a:r>
              <a:rPr lang="en-US" b="1" dirty="0"/>
              <a:t>affects</a:t>
            </a:r>
            <a:r>
              <a:rPr lang="en-US" dirty="0"/>
              <a:t> the response.</a:t>
            </a:r>
          </a:p>
          <a:p>
            <a:r>
              <a:rPr lang="en-US" dirty="0"/>
              <a:t>Response Surface Methodology will tell us what combination of factors </a:t>
            </a:r>
            <a:r>
              <a:rPr lang="en-US" b="1" dirty="0"/>
              <a:t>optimizes</a:t>
            </a:r>
            <a:r>
              <a:rPr lang="en-US" dirty="0"/>
              <a:t> the response.</a:t>
            </a:r>
          </a:p>
        </p:txBody>
      </p:sp>
    </p:spTree>
    <p:extLst>
      <p:ext uri="{BB962C8B-B14F-4D97-AF65-F5344CB8AC3E}">
        <p14:creationId xmlns:p14="http://schemas.microsoft.com/office/powerpoint/2010/main" val="196480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3F94-A28F-664C-88C5-9F858374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D056-BFD3-624E-B91A-865C2D6D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 factorial design with </a:t>
            </a:r>
            <a:r>
              <a:rPr lang="en-US" i="1" dirty="0"/>
              <a:t>k</a:t>
            </a:r>
            <a:r>
              <a:rPr lang="en-US" dirty="0"/>
              <a:t> factors requires 2</a:t>
            </a:r>
            <a:r>
              <a:rPr lang="en-US" i="1" baseline="30000" dirty="0"/>
              <a:t>k</a:t>
            </a:r>
            <a:r>
              <a:rPr lang="en-US" i="1" dirty="0"/>
              <a:t> </a:t>
            </a:r>
            <a:r>
              <a:rPr lang="en-US" dirty="0"/>
              <a:t>runs.</a:t>
            </a:r>
          </a:p>
          <a:p>
            <a:r>
              <a:rPr lang="en-US" dirty="0"/>
              <a:t>A </a:t>
            </a:r>
            <a:r>
              <a:rPr lang="en-US" i="1" dirty="0"/>
              <a:t>fractional factorial</a:t>
            </a:r>
            <a:r>
              <a:rPr lang="en-US" dirty="0"/>
              <a:t> design uses only 2</a:t>
            </a:r>
            <a:r>
              <a:rPr lang="en-US" i="1" baseline="30000" dirty="0"/>
              <a:t>k</a:t>
            </a:r>
            <a:r>
              <a:rPr lang="en-US" baseline="30000" dirty="0"/>
              <a:t>-</a:t>
            </a:r>
            <a:r>
              <a:rPr lang="en-US" i="1" baseline="30000" dirty="0"/>
              <a:t>p</a:t>
            </a:r>
            <a:r>
              <a:rPr lang="en-US" dirty="0"/>
              <a:t> runs.</a:t>
            </a:r>
          </a:p>
          <a:p>
            <a:pPr lvl="1"/>
            <a:r>
              <a:rPr lang="en-US" dirty="0"/>
              <a:t>Begin with a </a:t>
            </a:r>
            <a:r>
              <a:rPr lang="en-US" i="1" dirty="0"/>
              <a:t>base design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Set the remaining factors equal to interactions (</a:t>
            </a:r>
            <a:r>
              <a:rPr lang="en-US" i="1" dirty="0"/>
              <a:t>generator</a:t>
            </a:r>
            <a:r>
              <a:rPr lang="en-US" dirty="0"/>
              <a:t>, E=AB)</a:t>
            </a:r>
          </a:p>
          <a:p>
            <a:pPr lvl="1"/>
            <a:r>
              <a:rPr lang="en-US" dirty="0"/>
              <a:t>Compute the </a:t>
            </a:r>
            <a:r>
              <a:rPr lang="en-US" i="1" dirty="0"/>
              <a:t>defining relation </a:t>
            </a:r>
            <a:r>
              <a:rPr lang="en-US" dirty="0"/>
              <a:t>(I = ...) and confounding/alias structure. Remember to include all combinations of relations.</a:t>
            </a:r>
          </a:p>
        </p:txBody>
      </p:sp>
    </p:spTree>
    <p:extLst>
      <p:ext uri="{BB962C8B-B14F-4D97-AF65-F5344CB8AC3E}">
        <p14:creationId xmlns:p14="http://schemas.microsoft.com/office/powerpoint/2010/main" val="22420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DF12-129C-C140-93D9-B35E8CE4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Plackett</a:t>
            </a:r>
            <a:r>
              <a:rPr lang="en-US" dirty="0"/>
              <a:t>-Burman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36CD-E267-214A-8502-44F56F39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Resolution III designs are the “go to” designs for screening.</a:t>
            </a:r>
          </a:p>
          <a:p>
            <a:pPr lvl="1"/>
            <a:r>
              <a:rPr lang="en-US" dirty="0"/>
              <a:t>The plan is often to minimize runs to identify important factors and perform a secondary screen.</a:t>
            </a:r>
          </a:p>
          <a:p>
            <a:r>
              <a:rPr lang="en-US" dirty="0"/>
              <a:t>The # of runs in a fractional factorial design is always a power of two (2</a:t>
            </a:r>
            <a:r>
              <a:rPr lang="en-US" baseline="30000" dirty="0"/>
              <a:t>3</a:t>
            </a:r>
            <a:r>
              <a:rPr lang="en-US" dirty="0"/>
              <a:t>=8, 2</a:t>
            </a:r>
            <a:r>
              <a:rPr lang="en-US" baseline="30000" dirty="0"/>
              <a:t>4</a:t>
            </a:r>
            <a:r>
              <a:rPr lang="en-US" dirty="0"/>
              <a:t>=16, 2</a:t>
            </a:r>
            <a:r>
              <a:rPr lang="en-US" baseline="30000" dirty="0"/>
              <a:t>5</a:t>
            </a:r>
            <a:r>
              <a:rPr lang="en-US" dirty="0"/>
              <a:t>=32).</a:t>
            </a:r>
          </a:p>
          <a:p>
            <a:r>
              <a:rPr lang="en-US" dirty="0" err="1"/>
              <a:t>Plackett</a:t>
            </a:r>
            <a:r>
              <a:rPr lang="en-US" dirty="0"/>
              <a:t>-Burman designs allow run sizes in multiples of four regardless of the number of factors.</a:t>
            </a:r>
          </a:p>
          <a:p>
            <a:r>
              <a:rPr lang="en-US" dirty="0"/>
              <a:t>PB designs have no generators or defining relation (pro &amp; con).</a:t>
            </a:r>
          </a:p>
        </p:txBody>
      </p:sp>
    </p:spTree>
    <p:extLst>
      <p:ext uri="{BB962C8B-B14F-4D97-AF65-F5344CB8AC3E}">
        <p14:creationId xmlns:p14="http://schemas.microsoft.com/office/powerpoint/2010/main" val="145495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045D-FA09-FA42-AD17-18A4CEAE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0AB4-C030-CD4A-8384-6CD8A7B6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Start with the first run from Table 6.9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Cycle the factor levels by one to get run 2. Repeat for 11 runs.</a:t>
            </a:r>
          </a:p>
          <a:p>
            <a:pPr marL="0" indent="0">
              <a:buNone/>
            </a:pPr>
            <a:r>
              <a:rPr lang="en-US" dirty="0"/>
              <a:t>3. Set run 12 to all low.</a:t>
            </a:r>
          </a:p>
          <a:p>
            <a:pPr marL="0" indent="0">
              <a:buNone/>
            </a:pPr>
            <a:r>
              <a:rPr lang="en-US" dirty="0"/>
              <a:t>4. If # of factors </a:t>
            </a:r>
            <a:r>
              <a:rPr lang="en-US" i="1" dirty="0"/>
              <a:t>k</a:t>
            </a:r>
            <a:r>
              <a:rPr lang="en-US" dirty="0"/>
              <a:t> &lt; 11, select the first </a:t>
            </a:r>
            <a:r>
              <a:rPr lang="en-US" i="1" dirty="0"/>
              <a:t>k</a:t>
            </a:r>
            <a:r>
              <a:rPr lang="en-US" dirty="0"/>
              <a:t> columns.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CC51D-8A57-4B4B-8F35-C58766EE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423116"/>
            <a:ext cx="87122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2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5C304-A79B-8C47-9EBC-BB1CF8F2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400050"/>
            <a:ext cx="8699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6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D746-B4D6-EC4B-ADC3-09CEF95F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268"/>
          </a:xfrm>
        </p:spPr>
        <p:txBody>
          <a:bodyPr>
            <a:normAutofit fontScale="90000"/>
          </a:bodyPr>
          <a:lstStyle/>
          <a:p>
            <a:r>
              <a:rPr lang="en-US" dirty="0"/>
              <a:t>Confounding in PB designs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98F6B-1E1A-B44C-AC43-3D57A412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380"/>
            <a:ext cx="10515600" cy="5076583"/>
          </a:xfrm>
        </p:spPr>
        <p:txBody>
          <a:bodyPr>
            <a:normAutofit/>
          </a:bodyPr>
          <a:lstStyle/>
          <a:p>
            <a:r>
              <a:rPr lang="en-US" sz="2400" dirty="0"/>
              <a:t>In FF designs, factors are confounded (perfectly correlated).</a:t>
            </a:r>
          </a:p>
          <a:p>
            <a:r>
              <a:rPr lang="en-US" sz="2400" dirty="0"/>
              <a:t>In PB designs, factors are partially correlated (</a:t>
            </a:r>
            <a:r>
              <a:rPr lang="en-US" sz="2400" i="1" dirty="0"/>
              <a:t>complex aliasing</a:t>
            </a:r>
            <a:r>
              <a:rPr lang="en-US" sz="2400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B8D8B-1BD8-DA40-A60C-BC94D2CA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31" y="2124452"/>
            <a:ext cx="4462220" cy="450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4AF13-6A98-6C48-8008-D73E978C1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679" y="2164380"/>
            <a:ext cx="4462221" cy="44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F899-E135-2244-AACA-604B7EC4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PB design: Cast fatigue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1D8B9-A3BA-CB46-BC95-94B74330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2" y="1769310"/>
            <a:ext cx="6284416" cy="3514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2F3B5-54B0-F846-AFD9-0FF0B20E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70" y="1769310"/>
            <a:ext cx="5261888" cy="4149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24624-0939-BC4B-8F11-C023F8AB9347}"/>
              </a:ext>
            </a:extLst>
          </p:cNvPr>
          <p:cNvSpPr txBox="1"/>
          <p:nvPr/>
        </p:nvSpPr>
        <p:spPr>
          <a:xfrm>
            <a:off x="838200" y="5548393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unassigned columns are left in; their effects are confounded groups of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2482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2AE9-66A1-1C4A-ADA2-6717F675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70"/>
          </a:xfrm>
        </p:spPr>
        <p:txBody>
          <a:bodyPr>
            <a:normAutofit/>
          </a:bodyPr>
          <a:lstStyle/>
          <a:p>
            <a:r>
              <a:rPr lang="en-US" sz="3600" dirty="0"/>
              <a:t>PB designs have the hidden projection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7172-95EB-CC4F-98CB-96F44988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881"/>
            <a:ext cx="10515600" cy="5092082"/>
          </a:xfrm>
        </p:spPr>
        <p:txBody>
          <a:bodyPr/>
          <a:lstStyle/>
          <a:p>
            <a:r>
              <a:rPr lang="en-US" dirty="0"/>
              <a:t>The complex aliasing of PB designs allow us to fit models with main and TWI terms </a:t>
            </a:r>
            <a:r>
              <a:rPr lang="en-US" b="1" dirty="0"/>
              <a:t>provided the number of terms is small</a:t>
            </a:r>
            <a:r>
              <a:rPr lang="en-US" dirty="0"/>
              <a:t>.</a:t>
            </a:r>
          </a:p>
          <a:p>
            <a:r>
              <a:rPr lang="en-US" dirty="0"/>
              <a:t>We use </a:t>
            </a:r>
            <a:r>
              <a:rPr lang="en-US" i="1" dirty="0"/>
              <a:t>subset selection </a:t>
            </a:r>
            <a:r>
              <a:rPr lang="en-US" dirty="0"/>
              <a:t>to find good models with few terms.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2E815-4998-8D4C-B5F5-890DFC41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8" y="3335795"/>
            <a:ext cx="6088846" cy="2437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0D296-D2AA-FE49-A003-C8E9AEED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45" y="2588217"/>
            <a:ext cx="5038563" cy="40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F2B0-C79F-E44C-A5D8-08E0C78E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of All-Subsets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82CC7-E406-5E46-8DEE-58A3A422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8866"/>
            <a:ext cx="4289487" cy="5478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723B2-DB5A-D54A-ADC1-0B9E87D5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34" y="1208866"/>
            <a:ext cx="5931105" cy="5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0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505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Alternative Fractional Designs</vt:lpstr>
      <vt:lpstr>Review</vt:lpstr>
      <vt:lpstr>Plackett-Burman Designs</vt:lpstr>
      <vt:lpstr>Creating a PB design</vt:lpstr>
      <vt:lpstr>PowerPoint Presentation</vt:lpstr>
      <vt:lpstr>Confounding in PB designs</vt:lpstr>
      <vt:lpstr>Example PB design: Cast fatigue</vt:lpstr>
      <vt:lpstr>PB designs have the hidden projection property</vt:lpstr>
      <vt:lpstr>Output of All-Subsets Regression</vt:lpstr>
      <vt:lpstr>Mixed Level Factorials</vt:lpstr>
      <vt:lpstr>What you should always remember:</vt:lpstr>
      <vt:lpstr>After the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Fractional Factorial Designs</dc:title>
  <dc:creator>Jensen, Paul A</dc:creator>
  <cp:lastModifiedBy>Jensen, Paul A</cp:lastModifiedBy>
  <cp:revision>31</cp:revision>
  <dcterms:created xsi:type="dcterms:W3CDTF">2020-02-26T16:08:32Z</dcterms:created>
  <dcterms:modified xsi:type="dcterms:W3CDTF">2020-02-28T12:12:59Z</dcterms:modified>
</cp:coreProperties>
</file>