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D6F8-8B69-CA44-8B74-0FD287EB8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49672-1D42-4745-B102-71365A5D5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DA0D7-C43B-3640-BE10-3C562B45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BE36D-2E6C-3147-B66A-6254036B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AD31-7C8F-874B-903C-371DD46D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9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A918-4AB2-CD49-85B6-28B3642D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D3766-0054-3246-B317-5E4CC2E3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218F6-B2CA-DC46-B60F-0A4936F0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3D92-1854-C14A-8CC9-0260852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D7E2-0AC9-4940-86E9-ED7B63F5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226F0-CAD6-9F4A-9595-4C1615FE6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74052-7079-F44C-91F4-A85DCE153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AC4B7-1133-D44C-AAE7-0E8EED68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59B2-DD44-4346-B74B-CA055AA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72A7-31B5-DD46-B9CC-4E40E451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6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95DA-0D43-2F42-AE72-48A3E0FA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8BE9-62D8-A446-97FE-F9A582B8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77E3-224D-5D4C-A4A4-630A4672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6CD5-C0CD-7047-911F-5AC2A983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964A-3885-E241-929C-5BEFD454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A918-9775-0A43-9D39-F06BBFDA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D8D58-B8DD-BE44-AA03-64A830F0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FE3D-033D-D146-A2BE-FC1E91FD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9303-05F9-E846-AD44-B0CF593F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845F-C287-0B4B-9934-30DD96C9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DFD1-2D6A-A344-B3FC-03F0DFAE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718A-8192-1648-9B92-11F56AF05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2989E-E211-E34B-84DA-6FC6736FE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C060-A81F-E54B-9A9B-6F403175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85F15-482C-4A4C-91F3-D5787BE1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C9904-DB33-F44B-9F04-9C2CC73C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C83B-9B63-434E-B5F4-E3CF40A0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08F0F-4B3E-2E4B-9211-58666B154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39551-E09D-2545-937A-5A17C66A4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422EE-774A-4E42-B19F-7DE38B3F0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88B0F-F260-634D-8441-9BF1C34AC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6B634-2716-C441-BA3D-6E41DB2A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48A04-B072-4540-BDEE-E08B5F4F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AC17E-E1B4-3241-B0A0-9FC6CD74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57B9-9459-0942-813C-D22BE28C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BAE2F-41BD-1442-BB82-C9068406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89D6-D82B-D647-899C-687150E7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EA680-E87A-CB46-80D4-E09FBBC0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0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BCA2D-B62C-D64C-9E3F-8F63E131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A3C3C-EF3F-4646-B3E1-E317CC61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B6D5C-503F-EE42-8E21-C8E8D656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1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403F-EC90-7446-8588-2B0DB332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5C26-91C9-6641-A8CC-FFE71A9E2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5FD5D-A4DC-0C48-A93E-D40090F9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DA9A-3376-E34F-BA01-F429463E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29476-B03B-5344-A11D-A35BB550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6F6A7-4370-F84A-8FCE-C587D56F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5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43EB-22BC-CC46-8F39-CC64306C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3159A-9713-114B-A065-1803D31C5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628C5-69E3-334C-9EF9-EDB656F94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D5786-A384-5847-AF89-B946138B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46123-0BB7-724F-B15A-C4DDC626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7FCBB-F311-DB4E-81D5-399C3635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1D4AD-6001-D749-B831-B3DE05CE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8BD97-1693-B14C-9E9A-32BE75C26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1415-DF3A-594F-9EC4-13486B370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1EDC1-1663-5D42-8CB7-1F5D7FE7A1FF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93E0-01F5-A34B-9BBE-F9AD000D3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296E3-8367-0442-9BEF-B203E0533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80F57-6E57-5A4A-9713-28C81174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9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3854-856F-2547-A0DB-51864EA4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157" y="1122363"/>
            <a:ext cx="10105900" cy="2387600"/>
          </a:xfrm>
        </p:spPr>
        <p:txBody>
          <a:bodyPr/>
          <a:lstStyle/>
          <a:p>
            <a:r>
              <a:rPr lang="en-US" dirty="0"/>
              <a:t>Fractional Factorial Designs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746DE-EDB2-A24C-B8DA-8BAAFEB44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Lower-order factorials and augmented designs</a:t>
            </a:r>
          </a:p>
        </p:txBody>
      </p:sp>
    </p:spTree>
    <p:extLst>
      <p:ext uri="{BB962C8B-B14F-4D97-AF65-F5344CB8AC3E}">
        <p14:creationId xmlns:p14="http://schemas.microsoft.com/office/powerpoint/2010/main" val="294083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B1FF-E7F3-1E46-AE22-D18F2E56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230F-B4C2-8547-BA9B-8CC6B642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427"/>
            <a:ext cx="10515600" cy="4728173"/>
          </a:xfrm>
        </p:spPr>
        <p:txBody>
          <a:bodyPr/>
          <a:lstStyle/>
          <a:p>
            <a:r>
              <a:rPr lang="en-US" dirty="0"/>
              <a:t>A main effect or two-way interaction effect is </a:t>
            </a:r>
            <a:r>
              <a:rPr lang="en-US" i="1" dirty="0"/>
              <a:t>clear</a:t>
            </a:r>
            <a:r>
              <a:rPr lang="en-US" dirty="0"/>
              <a:t> if it is only confounded with higher order terms.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experimenter needs to decide the tradeoff in clear effects.</a:t>
            </a:r>
          </a:p>
          <a:p>
            <a:r>
              <a:rPr lang="en-US" dirty="0"/>
              <a:t>For a 2</a:t>
            </a:r>
            <a:r>
              <a:rPr lang="en-US" baseline="30000" dirty="0"/>
              <a:t>6-2</a:t>
            </a:r>
            <a:r>
              <a:rPr lang="en-US" dirty="0"/>
              <a:t> design:</a:t>
            </a:r>
          </a:p>
          <a:p>
            <a:pPr lvl="1"/>
            <a:r>
              <a:rPr lang="en-US" dirty="0"/>
              <a:t>I = ABCE = ABDF = CDEF		6 main effects clear</a:t>
            </a:r>
          </a:p>
          <a:p>
            <a:pPr lvl="1"/>
            <a:r>
              <a:rPr lang="en-US" dirty="0"/>
              <a:t>I = ABE = ACDF = BCDEF		3 main effects + 6 TWI clear</a:t>
            </a:r>
          </a:p>
        </p:txBody>
      </p:sp>
    </p:spTree>
    <p:extLst>
      <p:ext uri="{BB962C8B-B14F-4D97-AF65-F5344CB8AC3E}">
        <p14:creationId xmlns:p14="http://schemas.microsoft.com/office/powerpoint/2010/main" val="186456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275D-E721-3E4E-B345-D9BC5EDF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biomass of </a:t>
            </a:r>
            <a:r>
              <a:rPr lang="en-US" i="1" dirty="0"/>
              <a:t>P. </a:t>
            </a:r>
            <a:r>
              <a:rPr lang="en-US" i="1" dirty="0" err="1"/>
              <a:t>variotii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66689-D590-FB49-979D-C7BC7C4C2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2312194"/>
            <a:ext cx="76581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3745-CC64-7F44-A9B2-6081B336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2</a:t>
            </a:r>
            <a:r>
              <a:rPr lang="en-US" baseline="30000" dirty="0"/>
              <a:t>8-4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A37D-0E7F-3B4B-8629-05FE3CF4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183" y="1825625"/>
            <a:ext cx="10515600" cy="4351338"/>
          </a:xfrm>
        </p:spPr>
        <p:txBody>
          <a:bodyPr/>
          <a:lstStyle/>
          <a:p>
            <a:r>
              <a:rPr lang="en-US" dirty="0"/>
              <a:t>E = BCD, F = ACD, G = ABC, H = ABD</a:t>
            </a:r>
          </a:p>
          <a:p>
            <a:r>
              <a:rPr lang="en-US" dirty="0"/>
              <a:t>Resolution </a:t>
            </a:r>
            <a:r>
              <a:rPr lang="en-US" dirty="0">
                <a:latin typeface="Times" pitchFamily="2" charset="0"/>
              </a:rPr>
              <a:t>IV</a:t>
            </a:r>
            <a:r>
              <a:rPr lang="en-US" dirty="0"/>
              <a:t>, minimum aberration</a:t>
            </a:r>
          </a:p>
          <a:p>
            <a:r>
              <a:rPr lang="en-US" dirty="0"/>
              <a:t>All main effects clear.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D9A21-F3A8-ED42-8622-C65896E4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0" y="3429000"/>
            <a:ext cx="2565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1D28B-11D9-1D40-BBE5-8B71396E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06" y="0"/>
            <a:ext cx="7141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3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6A46EC-E973-BB4D-B546-0A58D16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78" y="0"/>
            <a:ext cx="6143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02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6ECEBD-9F15-FD47-B6C3-BAB114438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6" y="76200"/>
            <a:ext cx="8674100" cy="670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74DAA1-D700-274F-A9B5-0EDC90287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368" y="2251129"/>
            <a:ext cx="2565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DF0CA6-6809-484B-BC68-E541DC49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Foldover</a:t>
            </a:r>
            <a:r>
              <a:rPr lang="en-US" dirty="0"/>
              <a:t> Designs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7BCC8-C479-0F42-AEC3-7EB2C02D5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86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Imagine a 2</a:t>
            </a:r>
            <a:r>
              <a:rPr lang="en-US" baseline="30000" dirty="0"/>
              <a:t>6-3</a:t>
            </a:r>
            <a:r>
              <a:rPr lang="en-US" dirty="0"/>
              <a:t> resolution </a:t>
            </a:r>
            <a:r>
              <a:rPr lang="en-US" dirty="0">
                <a:latin typeface="Times" pitchFamily="2" charset="0"/>
              </a:rPr>
              <a:t>III</a:t>
            </a:r>
            <a:r>
              <a:rPr lang="en-US" dirty="0"/>
              <a:t> design with D=AB, E=AC, F=BC.</a:t>
            </a:r>
          </a:p>
          <a:p>
            <a:r>
              <a:rPr lang="en-US" dirty="0"/>
              <a:t>I = ABD = ACE = BCF = DEF </a:t>
            </a:r>
            <a:br>
              <a:rPr lang="en-US" dirty="0"/>
            </a:br>
            <a:r>
              <a:rPr lang="en-US" dirty="0"/>
              <a:t>  = BCDE = ACDF = ABEF</a:t>
            </a:r>
          </a:p>
          <a:p>
            <a:r>
              <a:rPr lang="en-US" dirty="0"/>
              <a:t>Let’s say B and D are significant. Since D=AB, maybe the significance of D is due to B.</a:t>
            </a:r>
          </a:p>
          <a:p>
            <a:r>
              <a:rPr lang="en-US" dirty="0"/>
              <a:t>We can </a:t>
            </a:r>
            <a:r>
              <a:rPr lang="en-US" i="1" dirty="0"/>
              <a:t>augment</a:t>
            </a:r>
            <a:r>
              <a:rPr lang="en-US" dirty="0"/>
              <a:t> by doubling the runs with B flipped.</a:t>
            </a:r>
          </a:p>
          <a:p>
            <a:r>
              <a:rPr lang="en-US" dirty="0"/>
              <a:t>B and its interactions are now clear.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902E8-B0C4-884A-841F-5416CD4A5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5" y="906463"/>
            <a:ext cx="3797300" cy="5270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43EF76-31AE-F041-8007-E5560A539A41}"/>
              </a:ext>
            </a:extLst>
          </p:cNvPr>
          <p:cNvSpPr/>
          <p:nvPr/>
        </p:nvSpPr>
        <p:spPr>
          <a:xfrm>
            <a:off x="6943241" y="3673098"/>
            <a:ext cx="4138047" cy="2503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867F-994C-084D-97B3-8C6DCC07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Mirror image designs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70405-D7D1-F141-8379-FE6FF917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combine a Resolution </a:t>
            </a:r>
            <a:r>
              <a:rPr lang="en-US" dirty="0">
                <a:latin typeface="Times" pitchFamily="2" charset="0"/>
              </a:rPr>
              <a:t>III</a:t>
            </a:r>
            <a:r>
              <a:rPr lang="en-US" dirty="0"/>
              <a:t> design with its mirror image (all factors flipped), we have a Resolution </a:t>
            </a:r>
            <a:r>
              <a:rPr lang="en-US" dirty="0">
                <a:latin typeface="Times" pitchFamily="2" charset="0"/>
              </a:rPr>
              <a:t>IV</a:t>
            </a:r>
            <a:r>
              <a:rPr lang="en-US" dirty="0"/>
              <a:t> design </a:t>
            </a:r>
            <a:r>
              <a:rPr lang="en-US" b="1" dirty="0"/>
              <a:t>with all main effects clear</a:t>
            </a:r>
            <a:r>
              <a:rPr lang="en-US" b="1" i="1" dirty="0"/>
              <a:t>.</a:t>
            </a:r>
          </a:p>
          <a:p>
            <a:r>
              <a:rPr lang="en-US" dirty="0"/>
              <a:t>If we add a </a:t>
            </a:r>
            <a:r>
              <a:rPr lang="en-US" i="1" dirty="0"/>
              <a:t>blocking factor</a:t>
            </a:r>
            <a:r>
              <a:rPr lang="en-US" dirty="0"/>
              <a:t> we can perform the experimental batches sequentially.</a:t>
            </a:r>
          </a:p>
          <a:p>
            <a:r>
              <a:rPr lang="en-US" dirty="0"/>
              <a:t>Mirror image designs are only necessary if more than one main effect is significant.</a:t>
            </a:r>
          </a:p>
        </p:txBody>
      </p:sp>
    </p:spTree>
    <p:extLst>
      <p:ext uri="{BB962C8B-B14F-4D97-AF65-F5344CB8AC3E}">
        <p14:creationId xmlns:p14="http://schemas.microsoft.com/office/powerpoint/2010/main" val="150394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3F94-A28F-664C-88C5-9F858374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D056-BFD3-624E-B91A-865C2D6D3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 factorial design with </a:t>
            </a:r>
            <a:r>
              <a:rPr lang="en-US" i="1" dirty="0"/>
              <a:t>k</a:t>
            </a:r>
            <a:r>
              <a:rPr lang="en-US" dirty="0"/>
              <a:t> factors requires 2</a:t>
            </a:r>
            <a:r>
              <a:rPr lang="en-US" i="1" baseline="30000" dirty="0"/>
              <a:t>k</a:t>
            </a:r>
            <a:r>
              <a:rPr lang="en-US" i="1" dirty="0"/>
              <a:t> </a:t>
            </a:r>
            <a:r>
              <a:rPr lang="en-US" dirty="0"/>
              <a:t>runs.</a:t>
            </a:r>
          </a:p>
          <a:p>
            <a:r>
              <a:rPr lang="en-US" dirty="0"/>
              <a:t>A </a:t>
            </a:r>
            <a:r>
              <a:rPr lang="en-US" i="1" dirty="0"/>
              <a:t>half factorial</a:t>
            </a:r>
            <a:r>
              <a:rPr lang="en-US" dirty="0"/>
              <a:t> design uses only 2</a:t>
            </a:r>
            <a:r>
              <a:rPr lang="en-US" i="1" baseline="30000" dirty="0"/>
              <a:t>k</a:t>
            </a:r>
            <a:r>
              <a:rPr lang="en-US" baseline="30000" dirty="0"/>
              <a:t>-1</a:t>
            </a:r>
            <a:r>
              <a:rPr lang="en-US" dirty="0"/>
              <a:t> runs.</a:t>
            </a:r>
          </a:p>
          <a:p>
            <a:pPr lvl="1"/>
            <a:r>
              <a:rPr lang="en-US" dirty="0"/>
              <a:t>Begin with a </a:t>
            </a:r>
            <a:r>
              <a:rPr lang="en-US" i="1" dirty="0"/>
              <a:t>base design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Set the remaining factor equal to an interaction (</a:t>
            </a:r>
            <a:r>
              <a:rPr lang="en-US" i="1" dirty="0"/>
              <a:t>generator</a:t>
            </a:r>
            <a:r>
              <a:rPr lang="en-US" dirty="0"/>
              <a:t>, E=AB)</a:t>
            </a:r>
          </a:p>
          <a:p>
            <a:pPr lvl="1"/>
            <a:r>
              <a:rPr lang="en-US" dirty="0"/>
              <a:t>Compute the </a:t>
            </a:r>
            <a:r>
              <a:rPr lang="en-US" i="1" dirty="0"/>
              <a:t>defining relation </a:t>
            </a:r>
            <a:r>
              <a:rPr lang="en-US" dirty="0"/>
              <a:t>(I = ...) and confounding/alias structure.</a:t>
            </a:r>
          </a:p>
          <a:p>
            <a:r>
              <a:rPr lang="en-US" dirty="0"/>
              <a:t>We can define quarter- or eighth-factorial designs!</a:t>
            </a:r>
          </a:p>
        </p:txBody>
      </p:sp>
    </p:spTree>
    <p:extLst>
      <p:ext uri="{BB962C8B-B14F-4D97-AF65-F5344CB8AC3E}">
        <p14:creationId xmlns:p14="http://schemas.microsoft.com/office/powerpoint/2010/main" val="224200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DBEA-E07E-F74C-9DED-318D3F67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Quarter Factorial (2</a:t>
            </a:r>
            <a:r>
              <a:rPr lang="en-US" i="1" baseline="30000" dirty="0"/>
              <a:t>k</a:t>
            </a:r>
            <a:r>
              <a:rPr lang="en-US" baseline="30000" dirty="0"/>
              <a:t>-2</a:t>
            </a:r>
            <a:r>
              <a:rPr lang="en-US" dirty="0"/>
              <a:t>)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4CCA9-7B99-F145-A7DB-30B9A639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design a 2</a:t>
            </a:r>
            <a:r>
              <a:rPr lang="en-US" baseline="30000" dirty="0"/>
              <a:t>5-2</a:t>
            </a:r>
            <a:r>
              <a:rPr lang="en-US" dirty="0"/>
              <a:t> design (factors ABCDE).</a:t>
            </a:r>
          </a:p>
          <a:p>
            <a:r>
              <a:rPr lang="en-US" dirty="0"/>
              <a:t>Start with a base 2</a:t>
            </a:r>
            <a:r>
              <a:rPr lang="en-US" baseline="30000" dirty="0"/>
              <a:t>3</a:t>
            </a:r>
            <a:r>
              <a:rPr lang="en-US" dirty="0"/>
              <a:t> design (factors ABC).</a:t>
            </a:r>
          </a:p>
          <a:p>
            <a:r>
              <a:rPr lang="en-US" dirty="0"/>
              <a:t>Define D=AB and E=AC.</a:t>
            </a:r>
          </a:p>
          <a:p>
            <a:pPr marL="0" indent="0">
              <a:buNone/>
            </a:pPr>
            <a:r>
              <a:rPr lang="en-US" dirty="0"/>
              <a:t>	D</a:t>
            </a:r>
            <a:r>
              <a:rPr lang="en-US" baseline="30000" dirty="0"/>
              <a:t>2 </a:t>
            </a:r>
            <a:r>
              <a:rPr lang="en-US" dirty="0"/>
              <a:t>= I = ABD		E</a:t>
            </a:r>
            <a:r>
              <a:rPr lang="en-US" baseline="30000" dirty="0"/>
              <a:t>2 </a:t>
            </a:r>
            <a:r>
              <a:rPr lang="en-US" dirty="0"/>
              <a:t>= I = ACE</a:t>
            </a:r>
          </a:p>
          <a:p>
            <a:pPr marL="0" indent="0">
              <a:buNone/>
            </a:pPr>
            <a:r>
              <a:rPr lang="en-US" dirty="0"/>
              <a:t>	Also, I</a:t>
            </a:r>
            <a:r>
              <a:rPr lang="en-US" baseline="30000" dirty="0"/>
              <a:t>2 </a:t>
            </a:r>
            <a:r>
              <a:rPr lang="en-US" dirty="0"/>
              <a:t>= I = (ABD)(ACE) = BCDE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Defining relation: I = ABD = ACE = BCDE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5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B070-94F5-1C4E-9585-83597740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in a 2</a:t>
            </a:r>
            <a:r>
              <a:rPr lang="en-US" baseline="30000" dirty="0"/>
              <a:t>5-2</a:t>
            </a:r>
            <a:r>
              <a:rPr lang="en-US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43B3-A5B5-7746-B668-903D45475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Defining relation: I = ABD = ACE = BCDE</a:t>
            </a:r>
          </a:p>
          <a:p>
            <a:pPr marL="0" indent="0">
              <a:buNone/>
            </a:pPr>
            <a:r>
              <a:rPr lang="en-US" dirty="0"/>
              <a:t>	A(I) + A(ABD) + A(ACE) + A(BCDE)</a:t>
            </a:r>
          </a:p>
          <a:p>
            <a:pPr marL="0" indent="0">
              <a:buNone/>
            </a:pPr>
            <a:r>
              <a:rPr lang="en-US" dirty="0"/>
              <a:t>	A + BD + CE + ABCDE</a:t>
            </a:r>
          </a:p>
          <a:p>
            <a:pPr marL="0" indent="0">
              <a:buNone/>
            </a:pPr>
            <a:r>
              <a:rPr lang="en-US" dirty="0"/>
              <a:t>	B + AD + ABCE + CDE</a:t>
            </a:r>
          </a:p>
          <a:p>
            <a:pPr marL="0" indent="0">
              <a:buNone/>
            </a:pPr>
            <a:r>
              <a:rPr lang="en-US" dirty="0"/>
              <a:t>	C + ABCD + AE + BDE</a:t>
            </a:r>
          </a:p>
          <a:p>
            <a:pPr marL="0" indent="0">
              <a:buNone/>
            </a:pPr>
            <a:r>
              <a:rPr lang="en-US" dirty="0"/>
              <a:t>	D + AB + ACDE + BCE</a:t>
            </a:r>
          </a:p>
          <a:p>
            <a:pPr marL="0" indent="0">
              <a:buNone/>
            </a:pPr>
            <a:r>
              <a:rPr lang="en-US" dirty="0"/>
              <a:t>	E + ABDE + AC + BCD</a:t>
            </a:r>
          </a:p>
          <a:p>
            <a:pPr marL="0" indent="0">
              <a:buNone/>
            </a:pPr>
            <a:r>
              <a:rPr lang="en-US" dirty="0"/>
              <a:t>	BC + ACD + ABE + DE</a:t>
            </a:r>
          </a:p>
          <a:p>
            <a:pPr marL="0" indent="0">
              <a:buNone/>
            </a:pPr>
            <a:r>
              <a:rPr lang="en-US" dirty="0"/>
              <a:t>	BE + ADE + ABC + CD</a:t>
            </a:r>
          </a:p>
        </p:txBody>
      </p:sp>
    </p:spTree>
    <p:extLst>
      <p:ext uri="{BB962C8B-B14F-4D97-AF65-F5344CB8AC3E}">
        <p14:creationId xmlns:p14="http://schemas.microsoft.com/office/powerpoint/2010/main" val="254408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F6AA-FB2C-3E47-874E-3259D1F8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Eight-fractional design: 2</a:t>
            </a:r>
            <a:r>
              <a:rPr lang="en-US" baseline="30000" dirty="0"/>
              <a:t>6-3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2764-75A8-EF49-A717-C7C55162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Factors A, B, C, D=AB, E=AC, F=BC</a:t>
            </a:r>
          </a:p>
          <a:p>
            <a:r>
              <a:rPr lang="en-US" dirty="0"/>
              <a:t>I = ABD = ACE = BCF</a:t>
            </a:r>
          </a:p>
          <a:p>
            <a:r>
              <a:rPr lang="en-US" dirty="0"/>
              <a:t>Also, all combinations:</a:t>
            </a:r>
          </a:p>
          <a:p>
            <a:pPr lvl="1"/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 = I = (ABD)(ACE) = BCDE</a:t>
            </a:r>
          </a:p>
          <a:p>
            <a:pPr lvl="1"/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 = I = (ABD)(BCF) = ACDF</a:t>
            </a:r>
          </a:p>
          <a:p>
            <a:pPr lvl="1"/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 = I = (ACE)(BCF) = ABEF</a:t>
            </a:r>
          </a:p>
          <a:p>
            <a:pPr lvl="1"/>
            <a:r>
              <a:rPr lang="en-US" dirty="0"/>
              <a:t>I</a:t>
            </a:r>
            <a:r>
              <a:rPr lang="en-US" baseline="30000" dirty="0"/>
              <a:t>3</a:t>
            </a:r>
            <a:r>
              <a:rPr lang="en-US" dirty="0"/>
              <a:t> = I = (ABD)(ACE)(BCF) = DEF</a:t>
            </a:r>
          </a:p>
          <a:p>
            <a:pPr lvl="1"/>
            <a:endParaRPr lang="en-US" dirty="0"/>
          </a:p>
          <a:p>
            <a:r>
              <a:rPr lang="en-US" dirty="0"/>
              <a:t>Defining relation: </a:t>
            </a:r>
            <a:br>
              <a:rPr lang="en-US" dirty="0"/>
            </a:br>
            <a:r>
              <a:rPr lang="en-US" dirty="0"/>
              <a:t>	I = ABD = ACE = BCF </a:t>
            </a:r>
            <a:r>
              <a:rPr lang="en-US"/>
              <a:t>= BCDE </a:t>
            </a:r>
            <a:r>
              <a:rPr lang="en-US" dirty="0"/>
              <a:t>= ACDF = ABEF = DEF</a:t>
            </a:r>
          </a:p>
        </p:txBody>
      </p:sp>
    </p:spTree>
    <p:extLst>
      <p:ext uri="{BB962C8B-B14F-4D97-AF65-F5344CB8AC3E}">
        <p14:creationId xmlns:p14="http://schemas.microsoft.com/office/powerpoint/2010/main" val="197689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7FAC-D30D-EC47-B504-8A31DDA9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generator should I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7CC2-3D2E-6A42-93CF-123230B1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generator’s optimality is assessed with three criteria: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Resolution</a:t>
            </a:r>
            <a:r>
              <a:rPr lang="en-US" dirty="0"/>
              <a:t>: difference in the level of confounding.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Aberration</a:t>
            </a:r>
            <a:r>
              <a:rPr lang="en-US" dirty="0"/>
              <a:t>: the multiplicity of the worst confounding.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Clarity</a:t>
            </a:r>
            <a:r>
              <a:rPr lang="en-US" dirty="0"/>
              <a:t>: # of confounded main effects or two-way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9582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B1FF-E7F3-1E46-AE22-D18F2E56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230F-B4C2-8547-BA9B-8CC6B642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790"/>
            <a:ext cx="10515600" cy="47281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resolution</a:t>
            </a:r>
            <a:r>
              <a:rPr lang="en-US" dirty="0"/>
              <a:t> of a fractional design is the length of the shortest word in the defining relation.</a:t>
            </a:r>
          </a:p>
          <a:p>
            <a:pPr lvl="1"/>
            <a:r>
              <a:rPr lang="en-US" dirty="0"/>
              <a:t>For the 2</a:t>
            </a:r>
            <a:r>
              <a:rPr lang="en-US" baseline="30000" dirty="0"/>
              <a:t>4-2</a:t>
            </a:r>
            <a:r>
              <a:rPr lang="en-US" dirty="0"/>
              <a:t> design generated by D=AB and E=AC is</a:t>
            </a:r>
            <a:br>
              <a:rPr lang="en-US" dirty="0"/>
            </a:br>
            <a:r>
              <a:rPr lang="en-US" dirty="0"/>
              <a:t>	I = ABD = ACE = BCDE</a:t>
            </a:r>
          </a:p>
          <a:p>
            <a:pPr lvl="1"/>
            <a:r>
              <a:rPr lang="en-US" dirty="0"/>
              <a:t>This is a resolution </a:t>
            </a:r>
            <a:r>
              <a:rPr lang="en-US" dirty="0">
                <a:latin typeface="Times" pitchFamily="2" charset="0"/>
              </a:rPr>
              <a:t>III</a:t>
            </a:r>
            <a:r>
              <a:rPr lang="en-US" dirty="0"/>
              <a:t> design.</a:t>
            </a:r>
          </a:p>
          <a:p>
            <a:r>
              <a:rPr lang="en-US" dirty="0"/>
              <a:t>A resolution </a:t>
            </a:r>
            <a:r>
              <a:rPr lang="en-US" i="1" dirty="0"/>
              <a:t>R</a:t>
            </a:r>
            <a:r>
              <a:rPr lang="en-US" dirty="0"/>
              <a:t> design has no </a:t>
            </a:r>
            <a:r>
              <a:rPr lang="en-US" i="1" dirty="0" err="1"/>
              <a:t>i</a:t>
            </a:r>
            <a:r>
              <a:rPr lang="en-US" dirty="0"/>
              <a:t>-level interaction aliased with effects lower than </a:t>
            </a:r>
            <a:r>
              <a:rPr lang="en-US" i="1" dirty="0"/>
              <a:t>R </a:t>
            </a:r>
            <a:r>
              <a:rPr lang="en-US" dirty="0"/>
              <a:t>– </a:t>
            </a:r>
            <a:r>
              <a:rPr lang="en-US" i="1" dirty="0" err="1"/>
              <a:t>i</a:t>
            </a:r>
            <a:r>
              <a:rPr lang="en-US" i="1" dirty="0"/>
              <a:t>.</a:t>
            </a:r>
          </a:p>
          <a:p>
            <a:pPr lvl="1"/>
            <a:r>
              <a:rPr lang="en-US" dirty="0"/>
              <a:t>Resolution </a:t>
            </a:r>
            <a:r>
              <a:rPr lang="en-US" dirty="0">
                <a:latin typeface="Times" pitchFamily="2" charset="0"/>
              </a:rPr>
              <a:t>III</a:t>
            </a:r>
          </a:p>
          <a:p>
            <a:pPr lvl="2"/>
            <a:r>
              <a:rPr lang="en-US" dirty="0"/>
              <a:t>Main effects (</a:t>
            </a:r>
            <a:r>
              <a:rPr lang="en-US" i="1" dirty="0" err="1"/>
              <a:t>i</a:t>
            </a:r>
            <a:r>
              <a:rPr lang="en-US" dirty="0"/>
              <a:t>=1) are confounded with secondary (3 – 1 = 2) interactions.</a:t>
            </a:r>
          </a:p>
          <a:p>
            <a:pPr lvl="1"/>
            <a:r>
              <a:rPr lang="en-US" dirty="0"/>
              <a:t>Resolution </a:t>
            </a:r>
            <a:r>
              <a:rPr lang="en-US" dirty="0">
                <a:latin typeface="Times" pitchFamily="2" charset="0"/>
              </a:rPr>
              <a:t>IV</a:t>
            </a:r>
          </a:p>
          <a:p>
            <a:pPr lvl="2"/>
            <a:r>
              <a:rPr lang="en-US" dirty="0"/>
              <a:t>Main effects (</a:t>
            </a:r>
            <a:r>
              <a:rPr lang="en-US" dirty="0" err="1"/>
              <a:t>i</a:t>
            </a:r>
            <a:r>
              <a:rPr lang="en-US" dirty="0"/>
              <a:t>=1) are confounded with tertiary (4 – 1 = 3) interactions.</a:t>
            </a:r>
          </a:p>
        </p:txBody>
      </p:sp>
    </p:spTree>
    <p:extLst>
      <p:ext uri="{BB962C8B-B14F-4D97-AF65-F5344CB8AC3E}">
        <p14:creationId xmlns:p14="http://schemas.microsoft.com/office/powerpoint/2010/main" val="90498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B1FF-E7F3-1E46-AE22-D18F2E56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230F-B4C2-8547-BA9B-8CC6B642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790"/>
            <a:ext cx="10515600" cy="4728173"/>
          </a:xfrm>
        </p:spPr>
        <p:txBody>
          <a:bodyPr/>
          <a:lstStyle/>
          <a:p>
            <a:r>
              <a:rPr lang="en-US" dirty="0"/>
              <a:t>A design with resolution </a:t>
            </a:r>
            <a:r>
              <a:rPr lang="en-US" i="1" dirty="0"/>
              <a:t>R</a:t>
            </a:r>
            <a:r>
              <a:rPr lang="en-US" dirty="0"/>
              <a:t> contains a full factorial design for  any subset of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 – 1 factors.</a:t>
            </a:r>
          </a:p>
          <a:p>
            <a:r>
              <a:rPr lang="en-US" dirty="0"/>
              <a:t>If after the fractional experiments you drop to </a:t>
            </a:r>
            <a:r>
              <a:rPr lang="en-US" i="1" dirty="0"/>
              <a:t>k</a:t>
            </a:r>
            <a:r>
              <a:rPr lang="en-US" dirty="0"/>
              <a:t> factors you can re-analyze the data for all the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54968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B1FF-E7F3-1E46-AE22-D18F2E56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Aberration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230F-B4C2-8547-BA9B-8CC6B642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8173"/>
          </a:xfrm>
        </p:spPr>
        <p:txBody>
          <a:bodyPr/>
          <a:lstStyle/>
          <a:p>
            <a:r>
              <a:rPr lang="en-US" dirty="0"/>
              <a:t>The length of the shortest word in the defining relation is the resolution.</a:t>
            </a:r>
          </a:p>
          <a:p>
            <a:r>
              <a:rPr lang="en-US" dirty="0"/>
              <a:t>The number of words with length equal to the resolution is the aberration.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 = ABCDF = ABCEG = DEFG	resolution </a:t>
            </a:r>
            <a:r>
              <a:rPr lang="en-US" dirty="0">
                <a:latin typeface="Times" pitchFamily="2" charset="0"/>
              </a:rPr>
              <a:t>IV</a:t>
            </a:r>
            <a:r>
              <a:rPr lang="en-US" dirty="0"/>
              <a:t>, aberration 1</a:t>
            </a:r>
          </a:p>
          <a:p>
            <a:r>
              <a:rPr lang="en-US" dirty="0"/>
              <a:t>I = ABCF = ADEG = BCDEFG	resolution </a:t>
            </a:r>
            <a:r>
              <a:rPr lang="en-US" dirty="0">
                <a:latin typeface="Times" pitchFamily="2" charset="0"/>
              </a:rPr>
              <a:t>IV</a:t>
            </a:r>
            <a:r>
              <a:rPr lang="en-US" dirty="0"/>
              <a:t>, aberration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design with the lower aberration will have fewer main effects confounded with low-order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51918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473</Words>
  <Application>Microsoft Macintosh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</vt:lpstr>
      <vt:lpstr>Office Theme</vt:lpstr>
      <vt:lpstr>Fractional Factorial Designs</vt:lpstr>
      <vt:lpstr>Review</vt:lpstr>
      <vt:lpstr>The Quarter Factorial (2k-2) design</vt:lpstr>
      <vt:lpstr>Confounding in a 25-2 design</vt:lpstr>
      <vt:lpstr>Eight-fractional design: 26-3</vt:lpstr>
      <vt:lpstr>Which generator should I choose?</vt:lpstr>
      <vt:lpstr>Design Resolution</vt:lpstr>
      <vt:lpstr>Design Resolution</vt:lpstr>
      <vt:lpstr>Design Aberration</vt:lpstr>
      <vt:lpstr>Clear effects</vt:lpstr>
      <vt:lpstr>Example: biomass of P. variotii</vt:lpstr>
      <vt:lpstr>Design: 28-4</vt:lpstr>
      <vt:lpstr>PowerPoint Presentation</vt:lpstr>
      <vt:lpstr>PowerPoint Presentation</vt:lpstr>
      <vt:lpstr>PowerPoint Presentation</vt:lpstr>
      <vt:lpstr>Foldover Designs</vt:lpstr>
      <vt:lpstr>Mirror image designs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Fractional Factorial Designs</dc:title>
  <dc:creator>Jensen, Paul A</dc:creator>
  <cp:lastModifiedBy>Jensen, Paul A</cp:lastModifiedBy>
  <cp:revision>22</cp:revision>
  <dcterms:created xsi:type="dcterms:W3CDTF">2020-02-26T16:08:32Z</dcterms:created>
  <dcterms:modified xsi:type="dcterms:W3CDTF">2020-02-28T12:13:21Z</dcterms:modified>
</cp:coreProperties>
</file>