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5" r:id="rId5"/>
    <p:sldId id="263" r:id="rId6"/>
    <p:sldId id="274" r:id="rId7"/>
    <p:sldId id="257" r:id="rId8"/>
    <p:sldId id="258" r:id="rId9"/>
    <p:sldId id="259" r:id="rId10"/>
    <p:sldId id="270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0"/>
    <p:restoredTop sz="94864"/>
  </p:normalViewPr>
  <p:slideViewPr>
    <p:cSldViewPr snapToGrid="0" snapToObjects="1">
      <p:cViewPr varScale="1">
        <p:scale>
          <a:sx n="77" d="100"/>
          <a:sy n="77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7BBB-18F7-4344-9F8D-9A9E473F1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017BD-1B09-9149-B1AC-2D8A50E14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4B88-0102-A54B-A220-F82E6CC5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AF52-9E73-F343-9183-AA5BC89E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405B4-C2BF-2D4E-B045-D776A421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3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348D-0AB4-5543-B4AC-152CF9FF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2775E-5495-D741-A12F-0AF242559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55B3-6DE0-B647-A1FA-09FEC1DA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76FA1-634E-E245-9326-10D104FA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44ED5-D7C6-4946-A7AE-3237D844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BE3B9-B2EF-7848-859A-E34F7C37E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51A0A-0D85-3D41-A7A6-446652798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21522-9BD9-4941-998E-E11FA359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12934-766E-9D4A-AB73-05D566D8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7513C-BFB8-204C-8F29-4C8B066F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FFFE-64CE-A94A-91F5-6519620D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D99A-30E2-D54B-9515-7C93DA4D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90EF-0596-F645-AE2C-2ED53C77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EA5F-F70B-F44D-A3A5-5E6DA5C6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7C6C8-DEA3-3B48-A0FA-DFB5E717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6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894-629F-CB4B-BC7E-0A8A3A23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256C5-7428-7A43-BAA1-E32CCA39A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4C293-9885-8E48-AAD2-D21FAF15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BBEBD-4E4E-BA4C-A4C1-702280B6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16C07-AB1F-0443-B193-A12187D4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500A-5EC1-D04B-BC2A-CD97BD54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2326-8C92-244E-95D2-A9E76CF6E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47877-F632-4E47-A3A4-A4B6B0BFA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E5655-25CE-EE4B-AE7B-C18BF1C2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5CBCA-E5A4-D242-900E-B2ED6B90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1E39F-26F9-D147-A2C6-90FEB852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6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7DE6-317C-AE4C-AB22-D5A84CCA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97531-F733-E44D-9C6F-3A4AA0148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E9F3A-F359-9A46-B11D-308D0DB02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0CCCE-D68F-FE42-A556-5154686E2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44CF7-435F-A248-A1E5-F2074EF70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6ACFE-8B5D-B44F-A361-2DA69998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53F66-DB2C-CB49-8570-42E5F47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A782F-E210-5F46-90F3-302C1556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6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C357-1060-9D48-B407-860D0AC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2268B-D749-6641-803E-0FBD42A7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53D1D-14C6-8342-96BA-57DCBA76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03EF8-3CB7-5343-9101-7F314564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107E6-38D0-B54A-BA64-F75A55F6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BF2B7-8A7C-9E4D-B7B0-5C5098AA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347FA-69E4-884D-A07D-550D928F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4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8678-08C4-564D-BBBB-BC273474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82A7-9875-9B40-AB3A-15E26849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794F7-B6F0-5745-92ED-5B7A16287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99016-1939-0D4E-A093-0238CAB6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4A9C9-540F-AD49-AFB3-8EC0ADEE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435F2-1FD6-F843-B5D9-BF5EB8D9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9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594C-892F-9241-8775-711A5031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AEFFB-4A13-A64A-891F-506F9D3B8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FA315-D5C7-3B43-AA04-EEE6205D6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CE5A8-D9D4-E248-995C-004DAD3D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6123B-4F7C-6F4F-A059-9136E18B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5C25B-6307-FC42-821D-7F19CDE2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4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1C3EC-6C14-2C4D-9B39-05479DF6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34A3C-4F00-6145-AB62-608EA3A0F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82B7-68C2-A646-9B5D-98B92B61A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D5E3959A-73AE-EC4F-9250-B2FDF3724D97}" type="datetimeFigureOut">
              <a:rPr lang="en-US" smtClean="0"/>
              <a:pPr/>
              <a:t>1/18/22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9A40-3196-574D-A7AF-060359EE4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8C8B-75BB-074C-8C7A-82DB0B9F9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AF77-7A45-0040-9F54-A9BE7748A9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8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uhECwm31d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oe498.github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%7bFrancis" TargetMode="External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0802-6EC9-B844-9592-BD28F4245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</a:t>
            </a:r>
            <a:br>
              <a:rPr lang="en-US" dirty="0"/>
            </a:br>
            <a:r>
              <a:rPr lang="en-US" dirty="0"/>
              <a:t>Experiment Design &amp; Optimization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D49BC-835F-764F-BD47-51C94E1D7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BIOE 498 PJ</a:t>
            </a:r>
          </a:p>
          <a:p>
            <a:r>
              <a:rPr lang="en-US" dirty="0"/>
              <a:t>BIOE 598 PJ</a:t>
            </a:r>
          </a:p>
        </p:txBody>
      </p:sp>
    </p:spTree>
    <p:extLst>
      <p:ext uri="{BB962C8B-B14F-4D97-AF65-F5344CB8AC3E}">
        <p14:creationId xmlns:p14="http://schemas.microsoft.com/office/powerpoint/2010/main" val="170875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259DC9-23D6-F742-AE30-EC11881E3B9F}"/>
              </a:ext>
            </a:extLst>
          </p:cNvPr>
          <p:cNvSpPr/>
          <p:nvPr/>
        </p:nvSpPr>
        <p:spPr>
          <a:xfrm>
            <a:off x="3502020" y="3244334"/>
            <a:ext cx="5187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https://www.youtube.com/watch?v=UuhECwm31dM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7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1BBB-1717-9046-A269-E71B5EA2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really an AI course?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62C79-8943-C340-9B8E-15B8DD90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3" y="2561431"/>
            <a:ext cx="10931493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1C0974-4701-AD48-BF53-7E5E242F5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506" y="234818"/>
            <a:ext cx="7448987" cy="559257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20DDCB-48FC-4A49-9CAF-976C5B91503C}"/>
              </a:ext>
            </a:extLst>
          </p:cNvPr>
          <p:cNvSpPr/>
          <p:nvPr/>
        </p:nvSpPr>
        <p:spPr>
          <a:xfrm>
            <a:off x="5595258" y="6484682"/>
            <a:ext cx="66960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www.slideshare.net</a:t>
            </a:r>
            <a:r>
              <a:rPr lang="en-US" sz="1200" dirty="0"/>
              <a:t>/</a:t>
            </a:r>
            <a:r>
              <a:rPr lang="en-US" sz="1200" dirty="0" err="1"/>
              <a:t>stubeck</a:t>
            </a:r>
            <a:r>
              <a:rPr lang="en-US" sz="1200" dirty="0"/>
              <a:t>/the-scientific-method-and-experimental-design-9th-grade-biology</a:t>
            </a:r>
          </a:p>
        </p:txBody>
      </p:sp>
    </p:spTree>
    <p:extLst>
      <p:ext uri="{BB962C8B-B14F-4D97-AF65-F5344CB8AC3E}">
        <p14:creationId xmlns:p14="http://schemas.microsoft.com/office/powerpoint/2010/main" val="135830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2CAE2D-AD88-744C-B640-C2F8778F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24651"/>
            <a:ext cx="9232900" cy="6032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E7A373-45D6-324C-9CCC-D2452074642D}"/>
              </a:ext>
            </a:extLst>
          </p:cNvPr>
          <p:cNvSpPr/>
          <p:nvPr/>
        </p:nvSpPr>
        <p:spPr>
          <a:xfrm>
            <a:off x="2279737" y="6484682"/>
            <a:ext cx="100115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www.khanacademy.org</a:t>
            </a:r>
            <a:r>
              <a:rPr lang="en-US" sz="1200" dirty="0"/>
              <a:t>/science/high-school-biology/</a:t>
            </a:r>
            <a:r>
              <a:rPr lang="en-US" sz="1200" dirty="0" err="1"/>
              <a:t>hs</a:t>
            </a:r>
            <a:r>
              <a:rPr lang="en-US" sz="1200" dirty="0"/>
              <a:t>-biology-foundations/</a:t>
            </a:r>
            <a:r>
              <a:rPr lang="en-US" sz="1200" dirty="0" err="1"/>
              <a:t>hs</a:t>
            </a:r>
            <a:r>
              <a:rPr lang="en-US" sz="1200" dirty="0"/>
              <a:t>-biology-and-the-scientific-method/a/experiments-and-observations</a:t>
            </a:r>
          </a:p>
        </p:txBody>
      </p:sp>
    </p:spTree>
    <p:extLst>
      <p:ext uri="{BB962C8B-B14F-4D97-AF65-F5344CB8AC3E}">
        <p14:creationId xmlns:p14="http://schemas.microsoft.com/office/powerpoint/2010/main" val="134397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0FFF-D625-3B45-B63A-194F7D73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03FC-C08D-7544-B4FA-B133799B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http://bioe498.github.io</a:t>
            </a:r>
            <a:endParaRPr lang="en-US" dirty="0"/>
          </a:p>
          <a:p>
            <a:pPr lvl="1"/>
            <a:r>
              <a:rPr lang="en-US" dirty="0"/>
              <a:t>Lecture slides and code</a:t>
            </a:r>
          </a:p>
          <a:p>
            <a:pPr lvl="1"/>
            <a:r>
              <a:rPr lang="en-US" dirty="0"/>
              <a:t>Assessments posted on website, submitted on </a:t>
            </a:r>
            <a:r>
              <a:rPr lang="en-US" dirty="0" err="1"/>
              <a:t>Gradescope</a:t>
            </a:r>
            <a:endParaRPr lang="en-US" dirty="0"/>
          </a:p>
          <a:p>
            <a:r>
              <a:rPr lang="en-US" dirty="0"/>
              <a:t>Textbooks</a:t>
            </a:r>
          </a:p>
          <a:p>
            <a:pPr lvl="1"/>
            <a:r>
              <a:rPr lang="en-US" i="1" dirty="0"/>
              <a:t>Design and Analysis of Experiments with R </a:t>
            </a:r>
            <a:r>
              <a:rPr lang="en-US" dirty="0"/>
              <a:t>by Lawson</a:t>
            </a:r>
          </a:p>
          <a:p>
            <a:pPr lvl="1"/>
            <a:r>
              <a:rPr lang="en-US" i="1" dirty="0"/>
              <a:t>R for Data Science </a:t>
            </a:r>
            <a:r>
              <a:rPr lang="en-US" dirty="0"/>
              <a:t>by Wickham &amp; </a:t>
            </a:r>
            <a:r>
              <a:rPr lang="en-US" dirty="0" err="1"/>
              <a:t>Grolemund</a:t>
            </a:r>
            <a:endParaRPr lang="en-US" dirty="0"/>
          </a:p>
          <a:p>
            <a:pPr lvl="1"/>
            <a:r>
              <a:rPr lang="en-US" i="1" dirty="0"/>
              <a:t>Surrogates</a:t>
            </a:r>
            <a:r>
              <a:rPr lang="en-US" dirty="0"/>
              <a:t> by </a:t>
            </a:r>
            <a:r>
              <a:rPr lang="en-US" dirty="0" err="1"/>
              <a:t>Gramacy</a:t>
            </a:r>
            <a:endParaRPr lang="en-US" dirty="0"/>
          </a:p>
          <a:p>
            <a:pPr lvl="1"/>
            <a:r>
              <a:rPr lang="en-US" i="1" dirty="0"/>
              <a:t>Reinforcement Learning: An Introduction, </a:t>
            </a:r>
            <a:r>
              <a:rPr lang="en-US" dirty="0"/>
              <a:t>2</a:t>
            </a:r>
            <a:r>
              <a:rPr lang="en-US" sz="1000" dirty="0"/>
              <a:t>nd </a:t>
            </a:r>
            <a:r>
              <a:rPr lang="en-US" dirty="0"/>
              <a:t>edition by Sutton &amp; </a:t>
            </a:r>
            <a:r>
              <a:rPr lang="en-US" dirty="0" err="1"/>
              <a:t>Barto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1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B663-3AD7-AB45-BD31-668E4FA4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8AE2-898A-594D-9669-C7294C6E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studies (5 x 15% = 75%)</a:t>
            </a:r>
          </a:p>
          <a:p>
            <a:pPr lvl="1"/>
            <a:r>
              <a:rPr lang="en-US" dirty="0"/>
              <a:t>Homework-style</a:t>
            </a:r>
          </a:p>
          <a:p>
            <a:pPr lvl="1"/>
            <a:r>
              <a:rPr lang="en-US" dirty="0"/>
              <a:t>Graded in part on communication (slides)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Exams (2 x 12.5% = 25%)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7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6F10-546C-1C42-9ED9-CA214399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957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092F-2CDE-6546-9153-49AA5B3E7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395"/>
            <a:ext cx="10515600" cy="50245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Part 0: Statistical Modeling</a:t>
            </a:r>
          </a:p>
          <a:p>
            <a:pPr lvl="1"/>
            <a:r>
              <a:rPr lang="en-US" dirty="0"/>
              <a:t>summary statistics, </a:t>
            </a:r>
            <a:r>
              <a:rPr lang="en-US" i="1" dirty="0"/>
              <a:t>t</a:t>
            </a:r>
            <a:r>
              <a:rPr lang="en-US" dirty="0"/>
              <a:t>-tests, confidence intervals, bootstrap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1: Design of Experiments (DOE)</a:t>
            </a:r>
          </a:p>
          <a:p>
            <a:pPr lvl="1"/>
            <a:r>
              <a:rPr lang="en-US" dirty="0"/>
              <a:t>Factorial Designs</a:t>
            </a:r>
          </a:p>
          <a:p>
            <a:pPr lvl="1"/>
            <a:r>
              <a:rPr lang="en-US" dirty="0"/>
              <a:t>Fractional Factorial Designs</a:t>
            </a:r>
          </a:p>
          <a:p>
            <a:pPr lvl="1"/>
            <a:r>
              <a:rPr lang="en-US" dirty="0"/>
              <a:t>Response Surface Methodology (RSM)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2: Surrogate Optimization</a:t>
            </a:r>
          </a:p>
          <a:p>
            <a:pPr lvl="1"/>
            <a:r>
              <a:rPr lang="en-US" dirty="0"/>
              <a:t>Sequential Nonparametric Bayesian Modeling</a:t>
            </a:r>
          </a:p>
          <a:p>
            <a:pPr lvl="1"/>
            <a:r>
              <a:rPr lang="en-US" dirty="0"/>
              <a:t>Exploration vs. Exploitation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3: Reinforcement Learning</a:t>
            </a:r>
          </a:p>
          <a:p>
            <a:pPr lvl="1"/>
            <a:r>
              <a:rPr lang="en-US" dirty="0"/>
              <a:t>Model-based learning</a:t>
            </a:r>
          </a:p>
          <a:p>
            <a:pPr lvl="1"/>
            <a:r>
              <a:rPr lang="en-US" dirty="0"/>
              <a:t>Q-learning</a:t>
            </a:r>
          </a:p>
        </p:txBody>
      </p:sp>
    </p:spTree>
    <p:extLst>
      <p:ext uri="{BB962C8B-B14F-4D97-AF65-F5344CB8AC3E}">
        <p14:creationId xmlns:p14="http://schemas.microsoft.com/office/powerpoint/2010/main" val="285234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BD6AC2-4CD9-5E4C-A706-65B73DF7E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1" r="10410"/>
          <a:stretch/>
        </p:blipFill>
        <p:spPr>
          <a:xfrm>
            <a:off x="8094132" y="381856"/>
            <a:ext cx="3777025" cy="62145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2A8F85-0066-A945-9AB2-C69AF18450A0}"/>
              </a:ext>
            </a:extLst>
          </p:cNvPr>
          <p:cNvSpPr/>
          <p:nvPr/>
        </p:nvSpPr>
        <p:spPr>
          <a:xfrm>
            <a:off x="0" y="6596390"/>
            <a:ext cx="47628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latin typeface="Helvetica" pitchFamily="2" charset="0"/>
                <a:hlinkClick r:id="rId3"/>
              </a:rPr>
              <a:t>https://en.wikipedia.org/wiki/{Francis</a:t>
            </a:r>
            <a:r>
              <a:rPr lang="en-US" sz="1100" dirty="0">
                <a:latin typeface="Helvetica" pitchFamily="2" charset="0"/>
              </a:rPr>
              <a:t> </a:t>
            </a:r>
            <a:r>
              <a:rPr lang="en-US" sz="1100" dirty="0" err="1">
                <a:latin typeface="Helvetica" pitchFamily="2" charset="0"/>
              </a:rPr>
              <a:t>Galton;Karl_Pearson;Ronald</a:t>
            </a:r>
            <a:r>
              <a:rPr lang="en-US" sz="1100" dirty="0">
                <a:latin typeface="Helvetica" pitchFamily="2" charset="0"/>
              </a:rPr>
              <a:t> Fisher}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76EA1B-960F-374E-8314-DE9B032A9DBD}"/>
              </a:ext>
            </a:extLst>
          </p:cNvPr>
          <p:cNvSpPr txBox="1">
            <a:spLocks/>
          </p:cNvSpPr>
          <p:nvPr/>
        </p:nvSpPr>
        <p:spPr>
          <a:xfrm>
            <a:off x="831850" y="1121014"/>
            <a:ext cx="6621136" cy="2852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sz="2400"/>
              <a:t>Any finite body of data contains only a limited amount of information... </a:t>
            </a:r>
            <a:br>
              <a:rPr lang="en-US" sz="2400"/>
            </a:br>
            <a:br>
              <a:rPr lang="en-US" sz="2400"/>
            </a:br>
            <a:r>
              <a:rPr lang="en-US" sz="2400"/>
              <a:t>[T]his limit is set by the nature of the data themselves and cannot be increased by any amount of ingenuity expended in their statistical examination.</a:t>
            </a:r>
            <a:endParaRPr lang="en-US" sz="2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2642F8D-9B5D-F143-9D0D-8CDF838BE0E6}"/>
              </a:ext>
            </a:extLst>
          </p:cNvPr>
          <p:cNvSpPr txBox="1">
            <a:spLocks/>
          </p:cNvSpPr>
          <p:nvPr/>
        </p:nvSpPr>
        <p:spPr>
          <a:xfrm>
            <a:off x="831850" y="3973751"/>
            <a:ext cx="6621136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/>
              <a:t>Ronald Fisher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1F6051-4523-E342-B3FB-E09016658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461" y="3584222"/>
            <a:ext cx="4910667" cy="3273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505AE8-D9DB-704B-A795-379A21134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5" y="1363133"/>
            <a:ext cx="5689245" cy="41317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76244F-BDC9-004C-9CFD-E2A6EDF94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460" y="242312"/>
            <a:ext cx="4910667" cy="32678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9ACE9F-BD35-214E-A05F-7B0C7314458C}"/>
              </a:ext>
            </a:extLst>
          </p:cNvPr>
          <p:cNvSpPr/>
          <p:nvPr/>
        </p:nvSpPr>
        <p:spPr>
          <a:xfrm>
            <a:off x="0" y="6596390"/>
            <a:ext cx="33217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latin typeface="Helvetica" pitchFamily="2" charset="0"/>
              </a:rPr>
              <a:t>https://</a:t>
            </a:r>
            <a:r>
              <a:rPr lang="en-US" sz="1100" dirty="0" err="1">
                <a:latin typeface="Helvetica" pitchFamily="2" charset="0"/>
              </a:rPr>
              <a:t>www.rothamsted.ac.uk</a:t>
            </a:r>
            <a:r>
              <a:rPr lang="en-US" sz="1100" dirty="0">
                <a:latin typeface="Helvetica" pitchFamily="2" charset="0"/>
              </a:rPr>
              <a:t>/history-and-heritage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82DA8-DC81-9C4C-882C-F433C066BCF0}"/>
              </a:ext>
            </a:extLst>
          </p:cNvPr>
          <p:cNvSpPr txBox="1"/>
          <p:nvPr/>
        </p:nvSpPr>
        <p:spPr>
          <a:xfrm>
            <a:off x="541865" y="242312"/>
            <a:ext cx="555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Helvetica" pitchFamily="2" charset="0"/>
              </a:rPr>
              <a:t>Rothamsted</a:t>
            </a:r>
            <a:r>
              <a:rPr lang="en-US" sz="2400" b="1" dirty="0">
                <a:latin typeface="Helvetica" pitchFamily="2" charset="0"/>
              </a:rPr>
              <a:t> Experimental Station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England</a:t>
            </a:r>
          </a:p>
        </p:txBody>
      </p:sp>
    </p:spTree>
    <p:extLst>
      <p:ext uri="{BB962C8B-B14F-4D97-AF65-F5344CB8AC3E}">
        <p14:creationId xmlns:p14="http://schemas.microsoft.com/office/powerpoint/2010/main" val="413001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850D0F3E-CC7B-4A4A-B5E3-76B9D9504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20" r="67377" b="46484"/>
          <a:stretch/>
        </p:blipFill>
        <p:spPr>
          <a:xfrm>
            <a:off x="1178048" y="2143440"/>
            <a:ext cx="3025776" cy="2818356"/>
          </a:xfrm>
          <a:prstGeom prst="rect">
            <a:avLst/>
          </a:prstGeom>
        </p:spPr>
      </p:pic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5A9CFD02-EFDD-344F-A77D-5372DF0C8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92" t="5845" b="53059"/>
          <a:stretch/>
        </p:blipFill>
        <p:spPr>
          <a:xfrm>
            <a:off x="5035873" y="1404405"/>
            <a:ext cx="6165705" cy="4296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134B5B-3F97-3C4F-8805-C354299062BE}"/>
              </a:ext>
            </a:extLst>
          </p:cNvPr>
          <p:cNvSpPr txBox="1"/>
          <p:nvPr/>
        </p:nvSpPr>
        <p:spPr>
          <a:xfrm>
            <a:off x="541865" y="242312"/>
            <a:ext cx="9466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Challenge Project 1: The trebuchet simulator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1E234-B6F9-D344-9FC8-56133475A5D6}"/>
              </a:ext>
            </a:extLst>
          </p:cNvPr>
          <p:cNvSpPr/>
          <p:nvPr/>
        </p:nvSpPr>
        <p:spPr>
          <a:xfrm>
            <a:off x="8994882" y="1272061"/>
            <a:ext cx="2329542" cy="4561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296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</vt:lpstr>
      <vt:lpstr>Office Theme</vt:lpstr>
      <vt:lpstr>Welcome to Experiment Design &amp; Optimization </vt:lpstr>
      <vt:lpstr>PowerPoint Presentation</vt:lpstr>
      <vt:lpstr>PowerPoint Presentation</vt:lpstr>
      <vt:lpstr>Resources</vt:lpstr>
      <vt:lpstr>Assessments</vt:lpstr>
      <vt:lpstr>Overview</vt:lpstr>
      <vt:lpstr>PowerPoint Presentation</vt:lpstr>
      <vt:lpstr>PowerPoint Presentation</vt:lpstr>
      <vt:lpstr>PowerPoint Presentation</vt:lpstr>
      <vt:lpstr>PowerPoint Presentation</vt:lpstr>
      <vt:lpstr>Is this really an AI course?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Jensen, Paul A</dc:creator>
  <cp:lastModifiedBy>Jensen, Paul A</cp:lastModifiedBy>
  <cp:revision>20</cp:revision>
  <dcterms:created xsi:type="dcterms:W3CDTF">2020-01-22T17:01:06Z</dcterms:created>
  <dcterms:modified xsi:type="dcterms:W3CDTF">2022-01-19T19:44:22Z</dcterms:modified>
</cp:coreProperties>
</file>