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71" r:id="rId4"/>
    <p:sldId id="288" r:id="rId5"/>
    <p:sldId id="275" r:id="rId6"/>
    <p:sldId id="284" r:id="rId7"/>
    <p:sldId id="283" r:id="rId8"/>
    <p:sldId id="289" r:id="rId9"/>
    <p:sldId id="293" r:id="rId10"/>
    <p:sldId id="295" r:id="rId11"/>
    <p:sldId id="297" r:id="rId12"/>
    <p:sldId id="290" r:id="rId13"/>
    <p:sldId id="294" r:id="rId14"/>
    <p:sldId id="296" r:id="rId15"/>
    <p:sldId id="298" r:id="rId16"/>
    <p:sldId id="300" r:id="rId17"/>
    <p:sldId id="301" r:id="rId18"/>
    <p:sldId id="302" r:id="rId19"/>
    <p:sldId id="303" r:id="rId20"/>
    <p:sldId id="304" r:id="rId21"/>
    <p:sldId id="299" r:id="rId22"/>
    <p:sldId id="305" r:id="rId23"/>
    <p:sldId id="306" r:id="rId24"/>
    <p:sldId id="27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64A2"/>
    <a:srgbClr val="1F497D"/>
    <a:srgbClr val="4169E1"/>
    <a:srgbClr val="ADD8E6"/>
    <a:srgbClr val="4682B4"/>
    <a:srgbClr val="87CEFA"/>
    <a:srgbClr val="FF6347"/>
    <a:srgbClr val="8B008B"/>
    <a:srgbClr val="DDA0DD"/>
    <a:srgbClr val="E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94699" autoAdjust="0"/>
  </p:normalViewPr>
  <p:slideViewPr>
    <p:cSldViewPr snapToGrid="0">
      <p:cViewPr varScale="1">
        <p:scale>
          <a:sx n="115" d="100"/>
          <a:sy n="115" d="100"/>
        </p:scale>
        <p:origin x="1638" y="96"/>
      </p:cViewPr>
      <p:guideLst>
        <p:guide orient="horz" pos="22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1155A-8B9B-4938-9C39-7F2968C15032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94473-8AB4-4979-9F22-1843695141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6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94473-8AB4-4979-9F22-1843695141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336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94473-8AB4-4979-9F22-1843695141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31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94473-8AB4-4979-9F22-1843695141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69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94473-8AB4-4979-9F22-1843695141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38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94473-8AB4-4979-9F22-1843695141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51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94473-8AB4-4979-9F22-1843695141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01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94473-8AB4-4979-9F22-1843695141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31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94473-8AB4-4979-9F22-1843695141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3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94473-8AB4-4979-9F22-1843695141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91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94473-8AB4-4979-9F22-1843695141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39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94473-8AB4-4979-9F22-1843695141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14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ADCD31-4659-4B56-8612-7440AD03FA3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393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94473-8AB4-4979-9F22-1843695141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09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94473-8AB4-4979-9F22-1843695141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94473-8AB4-4979-9F22-1843695141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6174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94473-8AB4-4979-9F22-1843695141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867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FF5ED3-3560-47B0-9A53-ADFAA277020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26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6985A5-EDD9-49E9-B088-D5593BCABA4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85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6985A5-EDD9-49E9-B088-D5593BCABA4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60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80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09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6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94473-8AB4-4979-9F22-1843695141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85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94473-8AB4-4979-9F22-1843695141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6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_bkgd_lowre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>
            <a:lvl1pPr algn="l">
              <a:defRPr lang="en-US" sz="2900" b="1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520C-6070-49E2-B459-CDB0BDCBA5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>
            <a:lvl1pPr algn="l">
              <a:defRPr lang="en-US" sz="2900" b="1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520C-6070-49E2-B459-CDB0BDCBA5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62520C-6070-49E2-B459-CDB0BDCBA5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9294"/>
            <a:ext cx="8229600" cy="134190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5731"/>
            <a:ext cx="8229600" cy="487362"/>
          </a:xfrm>
        </p:spPr>
        <p:txBody>
          <a:bodyPr>
            <a:normAutofit/>
          </a:bodyPr>
          <a:lstStyle>
            <a:lvl1pPr algn="l">
              <a:defRPr lang="en-US" sz="2900" b="1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520C-6070-49E2-B459-CDB0BDCBA5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3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520C-6070-49E2-B459-CDB0BDCBA5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2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2520C-6070-49E2-B459-CDB0BDCBA57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interior_slide_background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Metabolon_logo.jp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7679" y="6538912"/>
            <a:ext cx="1699121" cy="308403"/>
          </a:xfrm>
          <a:prstGeom prst="rect">
            <a:avLst/>
          </a:prstGeom>
        </p:spPr>
      </p:pic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749323" y="654501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62520C-6070-49E2-B459-CDB0BDCBA57E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0999" y="4343400"/>
            <a:ext cx="831024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500" b="1" dirty="0">
                <a:solidFill>
                  <a:srgbClr val="FFC000"/>
                </a:solidFill>
                <a:effectLst>
                  <a:outerShdw dist="38100" sx="1000" sy="1000" algn="tl">
                    <a:srgbClr val="C0C0C0"/>
                  </a:outerShdw>
                </a:effectLst>
                <a:latin typeface="Calibri" pitchFamily="34" charset="0"/>
              </a:rPr>
              <a:t>Chalmers University of Technology		</a:t>
            </a:r>
          </a:p>
          <a:p>
            <a:pPr eaLnBrk="0" hangingPunct="0">
              <a:defRPr/>
            </a:pPr>
            <a:r>
              <a:rPr lang="en-US" sz="2500" b="1" dirty="0">
                <a:solidFill>
                  <a:srgbClr val="FFC000"/>
                </a:solidFill>
                <a:effectLst>
                  <a:outerShdw dist="38100" sx="1000" sy="1000" algn="tl">
                    <a:srgbClr val="C0C0C0"/>
                  </a:outerShdw>
                </a:effectLst>
                <a:latin typeface="Calibri" pitchFamily="34" charset="0"/>
              </a:rPr>
              <a:t>Benjamin Sanchez, PhD</a:t>
            </a:r>
          </a:p>
          <a:p>
            <a:pPr eaLnBrk="0" hangingPunct="0">
              <a:defRPr/>
            </a:pPr>
            <a:r>
              <a:rPr lang="en-US" sz="2500" b="1" dirty="0">
                <a:solidFill>
                  <a:srgbClr val="FFC000"/>
                </a:solidFill>
                <a:effectLst>
                  <a:outerShdw dist="38100" sx="1000" sy="1000" algn="tl">
                    <a:srgbClr val="C0C0C0"/>
                  </a:outerShdw>
                </a:effectLst>
                <a:latin typeface="Calibri" pitchFamily="34" charset="0"/>
              </a:rPr>
              <a:t>CHAL-01-16VW</a:t>
            </a:r>
            <a:br>
              <a:rPr lang="en-US" sz="2500" b="1" dirty="0">
                <a:solidFill>
                  <a:srgbClr val="FFC000"/>
                </a:solidFill>
                <a:effectLst>
                  <a:outerShdw dist="38100" sx="1000" sy="1000" algn="tl">
                    <a:srgbClr val="C0C0C0"/>
                  </a:outerShdw>
                </a:effectLst>
                <a:latin typeface="Calibri" pitchFamily="34" charset="0"/>
              </a:rPr>
            </a:br>
            <a:r>
              <a:rPr lang="en-US" sz="2500" b="1" dirty="0">
                <a:solidFill>
                  <a:srgbClr val="FFC000"/>
                </a:solidFill>
                <a:effectLst>
                  <a:outerShdw dist="38100" sx="1000" sy="1000" algn="tl">
                    <a:srgbClr val="C0C0C0"/>
                  </a:outerShdw>
                </a:effectLst>
                <a:latin typeface="Calibri" pitchFamily="34" charset="0"/>
              </a:rPr>
              <a:t>September 21, 2016</a:t>
            </a:r>
          </a:p>
          <a:p>
            <a:pPr eaLnBrk="0" hangingPunct="0">
              <a:defRPr/>
            </a:pPr>
            <a:r>
              <a:rPr lang="en-US" sz="2500" b="1" dirty="0">
                <a:solidFill>
                  <a:srgbClr val="FFC000"/>
                </a:solidFill>
                <a:effectLst>
                  <a:outerShdw dist="38100" sx="1000" sy="1000" algn="tl">
                    <a:srgbClr val="C0C0C0"/>
                  </a:outerShdw>
                </a:effectLst>
                <a:latin typeface="Calibri" pitchFamily="34" charset="0"/>
              </a:rPr>
              <a:t>Author:  Brian Ingram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04800" y="2057400"/>
            <a:ext cx="8248476" cy="1470025"/>
          </a:xfrm>
          <a:prstGeom prst="rect">
            <a:avLst/>
          </a:prstGeom>
          <a:effectLst>
            <a:outerShdw dist="35921" sx="1000" sy="1000" algn="ctr" rotWithShape="0">
              <a:schemeClr val="bg2"/>
            </a:outerShdw>
          </a:effectLst>
        </p:spPr>
        <p:txBody>
          <a:bodyPr/>
          <a:lstStyle/>
          <a:p>
            <a:r>
              <a:rPr lang="en-US" sz="3600" b="1" i="1" dirty="0">
                <a:solidFill>
                  <a:srgbClr val="FFC000"/>
                </a:solidFill>
              </a:rPr>
              <a:t>Saccharomyces cerevisiae </a:t>
            </a:r>
            <a:r>
              <a:rPr lang="en-US" sz="3600" b="1" dirty="0">
                <a:solidFill>
                  <a:srgbClr val="FFC000"/>
                </a:solidFill>
              </a:rPr>
              <a:t>grown under different dilution rates and media conditions</a:t>
            </a:r>
            <a:endParaRPr lang="en-US" sz="36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92" y="833582"/>
            <a:ext cx="8517508" cy="5441951"/>
          </a:xfrm>
          <a:prstGeom prst="rect">
            <a:avLst/>
          </a:prstGeom>
        </p:spPr>
      </p:pic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6507331" y="1303656"/>
            <a:ext cx="179387" cy="177800"/>
            <a:chOff x="3034" y="1113"/>
            <a:chExt cx="113" cy="112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034" y="1113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3042" y="1121"/>
              <a:ext cx="97" cy="96"/>
            </a:xfrm>
            <a:prstGeom prst="ellipse">
              <a:avLst/>
            </a:prstGeom>
            <a:solidFill>
              <a:srgbClr val="4682B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3042" y="1121"/>
              <a:ext cx="97" cy="96"/>
            </a:xfrm>
            <a:prstGeom prst="ellipse">
              <a:avLst/>
            </a:prstGeom>
            <a:noFill/>
            <a:ln w="12700" cap="flat">
              <a:solidFill>
                <a:srgbClr val="3A6C9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" name="Group 125"/>
          <p:cNvGrpSpPr>
            <a:grpSpLocks/>
          </p:cNvGrpSpPr>
          <p:nvPr/>
        </p:nvGrpSpPr>
        <p:grpSpPr bwMode="auto">
          <a:xfrm>
            <a:off x="6507331" y="1588426"/>
            <a:ext cx="179388" cy="177800"/>
            <a:chOff x="4073" y="2399"/>
            <a:chExt cx="113" cy="112"/>
          </a:xfrm>
        </p:grpSpPr>
        <p:sp>
          <p:nvSpPr>
            <p:cNvPr id="10" name="Rectangle 122"/>
            <p:cNvSpPr>
              <a:spLocks noChangeArrowheads="1"/>
            </p:cNvSpPr>
            <p:nvPr/>
          </p:nvSpPr>
          <p:spPr bwMode="auto">
            <a:xfrm>
              <a:off x="4073" y="2399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23"/>
            <p:cNvSpPr>
              <a:spLocks/>
            </p:cNvSpPr>
            <p:nvPr/>
          </p:nvSpPr>
          <p:spPr bwMode="auto">
            <a:xfrm>
              <a:off x="4081" y="2407"/>
              <a:ext cx="97" cy="90"/>
            </a:xfrm>
            <a:custGeom>
              <a:avLst/>
              <a:gdLst>
                <a:gd name="T0" fmla="*/ 48 w 97"/>
                <a:gd name="T1" fmla="*/ 0 h 90"/>
                <a:gd name="T2" fmla="*/ 0 w 97"/>
                <a:gd name="T3" fmla="*/ 90 h 90"/>
                <a:gd name="T4" fmla="*/ 97 w 97"/>
                <a:gd name="T5" fmla="*/ 90 h 90"/>
                <a:gd name="T6" fmla="*/ 48 w 97"/>
                <a:gd name="T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90">
                  <a:moveTo>
                    <a:pt x="48" y="0"/>
                  </a:moveTo>
                  <a:lnTo>
                    <a:pt x="0" y="90"/>
                  </a:lnTo>
                  <a:lnTo>
                    <a:pt x="97" y="9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4"/>
            <p:cNvSpPr>
              <a:spLocks/>
            </p:cNvSpPr>
            <p:nvPr/>
          </p:nvSpPr>
          <p:spPr bwMode="auto">
            <a:xfrm>
              <a:off x="4081" y="2407"/>
              <a:ext cx="97" cy="90"/>
            </a:xfrm>
            <a:custGeom>
              <a:avLst/>
              <a:gdLst>
                <a:gd name="T0" fmla="*/ 48 w 97"/>
                <a:gd name="T1" fmla="*/ 0 h 90"/>
                <a:gd name="T2" fmla="*/ 0 w 97"/>
                <a:gd name="T3" fmla="*/ 90 h 90"/>
                <a:gd name="T4" fmla="*/ 97 w 97"/>
                <a:gd name="T5" fmla="*/ 90 h 90"/>
                <a:gd name="T6" fmla="*/ 48 w 97"/>
                <a:gd name="T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90">
                  <a:moveTo>
                    <a:pt x="48" y="0"/>
                  </a:moveTo>
                  <a:lnTo>
                    <a:pt x="0" y="90"/>
                  </a:lnTo>
                  <a:lnTo>
                    <a:pt x="97" y="90"/>
                  </a:lnTo>
                  <a:lnTo>
                    <a:pt x="48" y="0"/>
                  </a:lnTo>
                  <a:close/>
                </a:path>
              </a:pathLst>
            </a:custGeom>
            <a:noFill/>
            <a:ln w="12700" cap="flat">
              <a:solidFill>
                <a:srgbClr val="6A6A6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" name="Group 200"/>
          <p:cNvGrpSpPr>
            <a:grpSpLocks/>
          </p:cNvGrpSpPr>
          <p:nvPr/>
        </p:nvGrpSpPr>
        <p:grpSpPr bwMode="auto">
          <a:xfrm>
            <a:off x="6507331" y="1884152"/>
            <a:ext cx="179388" cy="179388"/>
            <a:chOff x="4983" y="2413"/>
            <a:chExt cx="113" cy="113"/>
          </a:xfrm>
        </p:grpSpPr>
        <p:sp>
          <p:nvSpPr>
            <p:cNvPr id="14" name="Rectangle 197"/>
            <p:cNvSpPr>
              <a:spLocks noChangeArrowheads="1"/>
            </p:cNvSpPr>
            <p:nvPr/>
          </p:nvSpPr>
          <p:spPr bwMode="auto">
            <a:xfrm>
              <a:off x="4983" y="2413"/>
              <a:ext cx="113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98"/>
            <p:cNvSpPr>
              <a:spLocks/>
            </p:cNvSpPr>
            <p:nvPr/>
          </p:nvSpPr>
          <p:spPr bwMode="auto">
            <a:xfrm>
              <a:off x="4991" y="2428"/>
              <a:ext cx="97" cy="90"/>
            </a:xfrm>
            <a:custGeom>
              <a:avLst/>
              <a:gdLst>
                <a:gd name="T0" fmla="*/ 0 w 97"/>
                <a:gd name="T1" fmla="*/ 0 h 90"/>
                <a:gd name="T2" fmla="*/ 97 w 97"/>
                <a:gd name="T3" fmla="*/ 0 h 90"/>
                <a:gd name="T4" fmla="*/ 48 w 97"/>
                <a:gd name="T5" fmla="*/ 90 h 90"/>
                <a:gd name="T6" fmla="*/ 0 w 97"/>
                <a:gd name="T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90">
                  <a:moveTo>
                    <a:pt x="0" y="0"/>
                  </a:moveTo>
                  <a:lnTo>
                    <a:pt x="97" y="0"/>
                  </a:lnTo>
                  <a:lnTo>
                    <a:pt x="48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F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99"/>
            <p:cNvSpPr>
              <a:spLocks/>
            </p:cNvSpPr>
            <p:nvPr/>
          </p:nvSpPr>
          <p:spPr bwMode="auto">
            <a:xfrm>
              <a:off x="4991" y="2428"/>
              <a:ext cx="97" cy="90"/>
            </a:xfrm>
            <a:custGeom>
              <a:avLst/>
              <a:gdLst>
                <a:gd name="T0" fmla="*/ 0 w 97"/>
                <a:gd name="T1" fmla="*/ 0 h 90"/>
                <a:gd name="T2" fmla="*/ 97 w 97"/>
                <a:gd name="T3" fmla="*/ 0 h 90"/>
                <a:gd name="T4" fmla="*/ 48 w 97"/>
                <a:gd name="T5" fmla="*/ 90 h 90"/>
                <a:gd name="T6" fmla="*/ 0 w 97"/>
                <a:gd name="T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90">
                  <a:moveTo>
                    <a:pt x="0" y="0"/>
                  </a:moveTo>
                  <a:lnTo>
                    <a:pt x="97" y="0"/>
                  </a:lnTo>
                  <a:lnTo>
                    <a:pt x="48" y="9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98FB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7" name="Group 275"/>
          <p:cNvGrpSpPr>
            <a:grpSpLocks/>
          </p:cNvGrpSpPr>
          <p:nvPr/>
        </p:nvGrpSpPr>
        <p:grpSpPr bwMode="auto">
          <a:xfrm>
            <a:off x="6507331" y="2139212"/>
            <a:ext cx="179388" cy="177800"/>
            <a:chOff x="1791" y="2730"/>
            <a:chExt cx="113" cy="112"/>
          </a:xfrm>
        </p:grpSpPr>
        <p:sp>
          <p:nvSpPr>
            <p:cNvPr id="18" name="Rectangle 272"/>
            <p:cNvSpPr>
              <a:spLocks noChangeArrowheads="1"/>
            </p:cNvSpPr>
            <p:nvPr/>
          </p:nvSpPr>
          <p:spPr bwMode="auto">
            <a:xfrm>
              <a:off x="1791" y="2730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73"/>
            <p:cNvSpPr>
              <a:spLocks/>
            </p:cNvSpPr>
            <p:nvPr/>
          </p:nvSpPr>
          <p:spPr bwMode="auto">
            <a:xfrm>
              <a:off x="1799" y="2744"/>
              <a:ext cx="97" cy="84"/>
            </a:xfrm>
            <a:custGeom>
              <a:avLst/>
              <a:gdLst>
                <a:gd name="T0" fmla="*/ 0 w 97"/>
                <a:gd name="T1" fmla="*/ 42 h 84"/>
                <a:gd name="T2" fmla="*/ 24 w 97"/>
                <a:gd name="T3" fmla="*/ 0 h 84"/>
                <a:gd name="T4" fmla="*/ 72 w 97"/>
                <a:gd name="T5" fmla="*/ 0 h 84"/>
                <a:gd name="T6" fmla="*/ 97 w 97"/>
                <a:gd name="T7" fmla="*/ 42 h 84"/>
                <a:gd name="T8" fmla="*/ 72 w 97"/>
                <a:gd name="T9" fmla="*/ 84 h 84"/>
                <a:gd name="T10" fmla="*/ 24 w 97"/>
                <a:gd name="T11" fmla="*/ 84 h 84"/>
                <a:gd name="T12" fmla="*/ 0 w 97"/>
                <a:gd name="T13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84">
                  <a:moveTo>
                    <a:pt x="0" y="42"/>
                  </a:moveTo>
                  <a:lnTo>
                    <a:pt x="24" y="0"/>
                  </a:lnTo>
                  <a:lnTo>
                    <a:pt x="72" y="0"/>
                  </a:lnTo>
                  <a:lnTo>
                    <a:pt x="97" y="42"/>
                  </a:lnTo>
                  <a:lnTo>
                    <a:pt x="72" y="84"/>
                  </a:lnTo>
                  <a:lnTo>
                    <a:pt x="24" y="8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EE82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74"/>
            <p:cNvSpPr>
              <a:spLocks/>
            </p:cNvSpPr>
            <p:nvPr/>
          </p:nvSpPr>
          <p:spPr bwMode="auto">
            <a:xfrm>
              <a:off x="1799" y="2744"/>
              <a:ext cx="97" cy="84"/>
            </a:xfrm>
            <a:custGeom>
              <a:avLst/>
              <a:gdLst>
                <a:gd name="T0" fmla="*/ 0 w 97"/>
                <a:gd name="T1" fmla="*/ 42 h 84"/>
                <a:gd name="T2" fmla="*/ 24 w 97"/>
                <a:gd name="T3" fmla="*/ 0 h 84"/>
                <a:gd name="T4" fmla="*/ 72 w 97"/>
                <a:gd name="T5" fmla="*/ 0 h 84"/>
                <a:gd name="T6" fmla="*/ 97 w 97"/>
                <a:gd name="T7" fmla="*/ 42 h 84"/>
                <a:gd name="T8" fmla="*/ 72 w 97"/>
                <a:gd name="T9" fmla="*/ 84 h 84"/>
                <a:gd name="T10" fmla="*/ 24 w 97"/>
                <a:gd name="T11" fmla="*/ 84 h 84"/>
                <a:gd name="T12" fmla="*/ 0 w 97"/>
                <a:gd name="T13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84">
                  <a:moveTo>
                    <a:pt x="0" y="42"/>
                  </a:moveTo>
                  <a:lnTo>
                    <a:pt x="24" y="0"/>
                  </a:lnTo>
                  <a:lnTo>
                    <a:pt x="72" y="0"/>
                  </a:lnTo>
                  <a:lnTo>
                    <a:pt x="97" y="42"/>
                  </a:lnTo>
                  <a:lnTo>
                    <a:pt x="72" y="84"/>
                  </a:lnTo>
                  <a:lnTo>
                    <a:pt x="24" y="84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12700" cap="flat">
              <a:solidFill>
                <a:srgbClr val="4C4C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1" name="Group 350"/>
          <p:cNvGrpSpPr>
            <a:grpSpLocks/>
          </p:cNvGrpSpPr>
          <p:nvPr/>
        </p:nvGrpSpPr>
        <p:grpSpPr bwMode="auto">
          <a:xfrm>
            <a:off x="6507331" y="2428931"/>
            <a:ext cx="179388" cy="179388"/>
            <a:chOff x="731" y="2751"/>
            <a:chExt cx="113" cy="113"/>
          </a:xfrm>
        </p:grpSpPr>
        <p:sp>
          <p:nvSpPr>
            <p:cNvPr id="22" name="Rectangle 347"/>
            <p:cNvSpPr>
              <a:spLocks noChangeArrowheads="1"/>
            </p:cNvSpPr>
            <p:nvPr/>
          </p:nvSpPr>
          <p:spPr bwMode="auto">
            <a:xfrm>
              <a:off x="731" y="2751"/>
              <a:ext cx="113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Rectangle 348"/>
            <p:cNvSpPr>
              <a:spLocks noChangeArrowheads="1"/>
            </p:cNvSpPr>
            <p:nvPr/>
          </p:nvSpPr>
          <p:spPr bwMode="auto">
            <a:xfrm>
              <a:off x="739" y="2759"/>
              <a:ext cx="97" cy="97"/>
            </a:xfrm>
            <a:prstGeom prst="rect">
              <a:avLst/>
            </a:prstGeom>
            <a:solidFill>
              <a:srgbClr val="8B4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Rectangle 349"/>
            <p:cNvSpPr>
              <a:spLocks noChangeArrowheads="1"/>
            </p:cNvSpPr>
            <p:nvPr/>
          </p:nvSpPr>
          <p:spPr bwMode="auto">
            <a:xfrm>
              <a:off x="739" y="2759"/>
              <a:ext cx="97" cy="97"/>
            </a:xfrm>
            <a:prstGeom prst="rect">
              <a:avLst/>
            </a:prstGeom>
            <a:noFill/>
            <a:ln w="12700" cap="flat">
              <a:solidFill>
                <a:srgbClr val="7339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Rectangle 430"/>
          <p:cNvSpPr>
            <a:spLocks noChangeArrowheads="1"/>
          </p:cNvSpPr>
          <p:nvPr/>
        </p:nvSpPr>
        <p:spPr bwMode="auto">
          <a:xfrm>
            <a:off x="6801034" y="2126512"/>
            <a:ext cx="141763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Anaerobic C limitation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435"/>
          <p:cNvSpPr>
            <a:spLocks noChangeArrowheads="1"/>
          </p:cNvSpPr>
          <p:nvPr/>
        </p:nvSpPr>
        <p:spPr bwMode="auto">
          <a:xfrm>
            <a:off x="6801034" y="2417025"/>
            <a:ext cx="135413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Batch glucose phase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440"/>
          <p:cNvSpPr>
            <a:spLocks noChangeArrowheads="1"/>
          </p:cNvSpPr>
          <p:nvPr/>
        </p:nvSpPr>
        <p:spPr bwMode="auto">
          <a:xfrm>
            <a:off x="6801034" y="1290956"/>
            <a:ext cx="754063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C limitation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445"/>
          <p:cNvSpPr>
            <a:spLocks noChangeArrowheads="1"/>
          </p:cNvSpPr>
          <p:nvPr/>
        </p:nvSpPr>
        <p:spPr bwMode="auto">
          <a:xfrm>
            <a:off x="6801034" y="1575726"/>
            <a:ext cx="754063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N limitation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450"/>
          <p:cNvSpPr>
            <a:spLocks noChangeArrowheads="1"/>
          </p:cNvSpPr>
          <p:nvPr/>
        </p:nvSpPr>
        <p:spPr bwMode="auto">
          <a:xfrm>
            <a:off x="6801034" y="1872246"/>
            <a:ext cx="766763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O limitation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39071" y="1198880"/>
            <a:ext cx="1947333" cy="1583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itle 40"/>
          <p:cNvSpPr txBox="1">
            <a:spLocks/>
          </p:cNvSpPr>
          <p:nvPr/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1F497D"/>
                </a:solidFill>
                <a:latin typeface="Calibri" pitchFamily="34" charset="0"/>
              </a:rPr>
              <a:t>Principal Component Analysis-All Samples (DNA Normalized)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6356350"/>
            <a:ext cx="629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Labels Correspond to Dilution rates</a:t>
            </a:r>
          </a:p>
        </p:txBody>
      </p:sp>
    </p:spTree>
    <p:extLst>
      <p:ext uri="{BB962C8B-B14F-4D97-AF65-F5344CB8AC3E}">
        <p14:creationId xmlns:p14="http://schemas.microsoft.com/office/powerpoint/2010/main" val="3095838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00"/>
          <p:cNvGrpSpPr>
            <a:grpSpLocks noChangeAspect="1"/>
          </p:cNvGrpSpPr>
          <p:nvPr/>
        </p:nvGrpSpPr>
        <p:grpSpPr bwMode="auto">
          <a:xfrm>
            <a:off x="7596197" y="4358328"/>
            <a:ext cx="1096481" cy="177496"/>
            <a:chOff x="2336" y="472"/>
            <a:chExt cx="1044" cy="169"/>
          </a:xfrm>
        </p:grpSpPr>
        <p:sp>
          <p:nvSpPr>
            <p:cNvPr id="122" name="Rectangle 6"/>
            <p:cNvSpPr>
              <a:spLocks noChangeArrowheads="1"/>
            </p:cNvSpPr>
            <p:nvPr/>
          </p:nvSpPr>
          <p:spPr bwMode="auto">
            <a:xfrm>
              <a:off x="2336" y="480"/>
              <a:ext cx="11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-4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7"/>
            <p:cNvSpPr>
              <a:spLocks noChangeArrowheads="1"/>
            </p:cNvSpPr>
            <p:nvPr/>
          </p:nvSpPr>
          <p:spPr bwMode="auto">
            <a:xfrm>
              <a:off x="3279" y="480"/>
              <a:ext cx="10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8"/>
            <p:cNvSpPr>
              <a:spLocks noChangeArrowheads="1"/>
            </p:cNvSpPr>
            <p:nvPr/>
          </p:nvSpPr>
          <p:spPr bwMode="auto">
            <a:xfrm>
              <a:off x="2506" y="472"/>
              <a:ext cx="8" cy="112"/>
            </a:xfrm>
            <a:prstGeom prst="rect">
              <a:avLst/>
            </a:prstGeom>
            <a:solidFill>
              <a:srgbClr val="F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Rectangle 9"/>
            <p:cNvSpPr>
              <a:spLocks noChangeArrowheads="1"/>
            </p:cNvSpPr>
            <p:nvPr/>
          </p:nvSpPr>
          <p:spPr bwMode="auto">
            <a:xfrm>
              <a:off x="2514" y="472"/>
              <a:ext cx="8" cy="112"/>
            </a:xfrm>
            <a:prstGeom prst="rect">
              <a:avLst/>
            </a:prstGeom>
            <a:solidFill>
              <a:srgbClr val="007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Rectangle 10"/>
            <p:cNvSpPr>
              <a:spLocks noChangeArrowheads="1"/>
            </p:cNvSpPr>
            <p:nvPr/>
          </p:nvSpPr>
          <p:spPr bwMode="auto">
            <a:xfrm>
              <a:off x="2522" y="472"/>
              <a:ext cx="8" cy="112"/>
            </a:xfrm>
            <a:prstGeom prst="rect">
              <a:avLst/>
            </a:prstGeom>
            <a:solidFill>
              <a:srgbClr val="00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Rectangle 11"/>
            <p:cNvSpPr>
              <a:spLocks noChangeArrowheads="1"/>
            </p:cNvSpPr>
            <p:nvPr/>
          </p:nvSpPr>
          <p:spPr bwMode="auto">
            <a:xfrm>
              <a:off x="2530" y="472"/>
              <a:ext cx="8" cy="112"/>
            </a:xfrm>
            <a:prstGeom prst="rect">
              <a:avLst/>
            </a:prstGeom>
            <a:solidFill>
              <a:srgbClr val="00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Rectangle 12"/>
            <p:cNvSpPr>
              <a:spLocks noChangeArrowheads="1"/>
            </p:cNvSpPr>
            <p:nvPr/>
          </p:nvSpPr>
          <p:spPr bwMode="auto">
            <a:xfrm>
              <a:off x="2538" y="472"/>
              <a:ext cx="8" cy="112"/>
            </a:xfrm>
            <a:prstGeom prst="rect">
              <a:avLst/>
            </a:prstGeom>
            <a:solidFill>
              <a:srgbClr val="007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Rectangle 13"/>
            <p:cNvSpPr>
              <a:spLocks noChangeArrowheads="1"/>
            </p:cNvSpPr>
            <p:nvPr/>
          </p:nvSpPr>
          <p:spPr bwMode="auto">
            <a:xfrm>
              <a:off x="2546" y="472"/>
              <a:ext cx="8" cy="112"/>
            </a:xfrm>
            <a:prstGeom prst="rect">
              <a:avLst/>
            </a:prstGeom>
            <a:solidFill>
              <a:srgbClr val="00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Rectangle 14"/>
            <p:cNvSpPr>
              <a:spLocks noChangeArrowheads="1"/>
            </p:cNvSpPr>
            <p:nvPr/>
          </p:nvSpPr>
          <p:spPr bwMode="auto">
            <a:xfrm>
              <a:off x="2554" y="472"/>
              <a:ext cx="8" cy="112"/>
            </a:xfrm>
            <a:prstGeom prst="rect">
              <a:avLst/>
            </a:prstGeom>
            <a:solidFill>
              <a:srgbClr val="00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Rectangle 15"/>
            <p:cNvSpPr>
              <a:spLocks noChangeArrowheads="1"/>
            </p:cNvSpPr>
            <p:nvPr/>
          </p:nvSpPr>
          <p:spPr bwMode="auto">
            <a:xfrm>
              <a:off x="2562" y="472"/>
              <a:ext cx="8" cy="112"/>
            </a:xfrm>
            <a:prstGeom prst="rect">
              <a:avLst/>
            </a:prstGeom>
            <a:solidFill>
              <a:srgbClr val="006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Rectangle 16"/>
            <p:cNvSpPr>
              <a:spLocks noChangeArrowheads="1"/>
            </p:cNvSpPr>
            <p:nvPr/>
          </p:nvSpPr>
          <p:spPr bwMode="auto">
            <a:xfrm>
              <a:off x="2570" y="472"/>
              <a:ext cx="8" cy="112"/>
            </a:xfrm>
            <a:prstGeom prst="rect">
              <a:avLst/>
            </a:prstGeom>
            <a:solidFill>
              <a:srgbClr val="006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Rectangle 17"/>
            <p:cNvSpPr>
              <a:spLocks noChangeArrowheads="1"/>
            </p:cNvSpPr>
            <p:nvPr/>
          </p:nvSpPr>
          <p:spPr bwMode="auto">
            <a:xfrm>
              <a:off x="2578" y="472"/>
              <a:ext cx="8" cy="112"/>
            </a:xfrm>
            <a:prstGeom prst="rect">
              <a:avLst/>
            </a:prstGeom>
            <a:solidFill>
              <a:srgbClr val="006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Rectangle 18"/>
            <p:cNvSpPr>
              <a:spLocks noChangeArrowheads="1"/>
            </p:cNvSpPr>
            <p:nvPr/>
          </p:nvSpPr>
          <p:spPr bwMode="auto">
            <a:xfrm>
              <a:off x="2586" y="472"/>
              <a:ext cx="8" cy="112"/>
            </a:xfrm>
            <a:prstGeom prst="rect">
              <a:avLst/>
            </a:prstGeom>
            <a:solidFill>
              <a:srgbClr val="006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Rectangle 19"/>
            <p:cNvSpPr>
              <a:spLocks noChangeArrowheads="1"/>
            </p:cNvSpPr>
            <p:nvPr/>
          </p:nvSpPr>
          <p:spPr bwMode="auto">
            <a:xfrm>
              <a:off x="2594" y="472"/>
              <a:ext cx="8" cy="112"/>
            </a:xfrm>
            <a:prstGeom prst="rect">
              <a:avLst/>
            </a:prstGeom>
            <a:solidFill>
              <a:srgbClr val="00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Rectangle 20"/>
            <p:cNvSpPr>
              <a:spLocks noChangeArrowheads="1"/>
            </p:cNvSpPr>
            <p:nvPr/>
          </p:nvSpPr>
          <p:spPr bwMode="auto">
            <a:xfrm>
              <a:off x="2602" y="472"/>
              <a:ext cx="8" cy="112"/>
            </a:xfrm>
            <a:prstGeom prst="rect">
              <a:avLst/>
            </a:prstGeom>
            <a:solidFill>
              <a:srgbClr val="005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Rectangle 21"/>
            <p:cNvSpPr>
              <a:spLocks noChangeArrowheads="1"/>
            </p:cNvSpPr>
            <p:nvPr/>
          </p:nvSpPr>
          <p:spPr bwMode="auto">
            <a:xfrm>
              <a:off x="2610" y="472"/>
              <a:ext cx="8" cy="112"/>
            </a:xfrm>
            <a:prstGeom prst="rect">
              <a:avLst/>
            </a:prstGeom>
            <a:solidFill>
              <a:srgbClr val="005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Rectangle 22"/>
            <p:cNvSpPr>
              <a:spLocks noChangeArrowheads="1"/>
            </p:cNvSpPr>
            <p:nvPr/>
          </p:nvSpPr>
          <p:spPr bwMode="auto">
            <a:xfrm>
              <a:off x="2618" y="472"/>
              <a:ext cx="8" cy="112"/>
            </a:xfrm>
            <a:prstGeom prst="rect">
              <a:avLst/>
            </a:prstGeom>
            <a:solidFill>
              <a:srgbClr val="00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Rectangle 23"/>
            <p:cNvSpPr>
              <a:spLocks noChangeArrowheads="1"/>
            </p:cNvSpPr>
            <p:nvPr/>
          </p:nvSpPr>
          <p:spPr bwMode="auto">
            <a:xfrm>
              <a:off x="2626" y="472"/>
              <a:ext cx="8" cy="112"/>
            </a:xfrm>
            <a:prstGeom prst="rect">
              <a:avLst/>
            </a:prstGeom>
            <a:solidFill>
              <a:srgbClr val="005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Rectangle 24"/>
            <p:cNvSpPr>
              <a:spLocks noChangeArrowheads="1"/>
            </p:cNvSpPr>
            <p:nvPr/>
          </p:nvSpPr>
          <p:spPr bwMode="auto">
            <a:xfrm>
              <a:off x="2634" y="472"/>
              <a:ext cx="9" cy="112"/>
            </a:xfrm>
            <a:prstGeom prst="rect">
              <a:avLst/>
            </a:prstGeom>
            <a:solidFill>
              <a:srgbClr val="005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Rectangle 25"/>
            <p:cNvSpPr>
              <a:spLocks noChangeArrowheads="1"/>
            </p:cNvSpPr>
            <p:nvPr/>
          </p:nvSpPr>
          <p:spPr bwMode="auto">
            <a:xfrm>
              <a:off x="2643" y="472"/>
              <a:ext cx="8" cy="112"/>
            </a:xfrm>
            <a:prstGeom prst="rect">
              <a:avLst/>
            </a:prstGeom>
            <a:solidFill>
              <a:srgbClr val="005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Rectangle 26"/>
            <p:cNvSpPr>
              <a:spLocks noChangeArrowheads="1"/>
            </p:cNvSpPr>
            <p:nvPr/>
          </p:nvSpPr>
          <p:spPr bwMode="auto">
            <a:xfrm>
              <a:off x="2651" y="472"/>
              <a:ext cx="8" cy="112"/>
            </a:xfrm>
            <a:prstGeom prst="rect">
              <a:avLst/>
            </a:pr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Rectangle 27"/>
            <p:cNvSpPr>
              <a:spLocks noChangeArrowheads="1"/>
            </p:cNvSpPr>
            <p:nvPr/>
          </p:nvSpPr>
          <p:spPr bwMode="auto">
            <a:xfrm>
              <a:off x="2659" y="472"/>
              <a:ext cx="8" cy="112"/>
            </a:xfrm>
            <a:prstGeom prst="rect">
              <a:avLst/>
            </a:prstGeom>
            <a:solidFill>
              <a:srgbClr val="00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Rectangle 28"/>
            <p:cNvSpPr>
              <a:spLocks noChangeArrowheads="1"/>
            </p:cNvSpPr>
            <p:nvPr/>
          </p:nvSpPr>
          <p:spPr bwMode="auto">
            <a:xfrm>
              <a:off x="2667" y="472"/>
              <a:ext cx="8" cy="112"/>
            </a:xfrm>
            <a:prstGeom prst="rect">
              <a:avLst/>
            </a:prstGeom>
            <a:solidFill>
              <a:srgbClr val="004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Rectangle 29"/>
            <p:cNvSpPr>
              <a:spLocks noChangeArrowheads="1"/>
            </p:cNvSpPr>
            <p:nvPr/>
          </p:nvSpPr>
          <p:spPr bwMode="auto">
            <a:xfrm>
              <a:off x="2675" y="472"/>
              <a:ext cx="8" cy="112"/>
            </a:xfrm>
            <a:prstGeom prst="rect">
              <a:avLst/>
            </a:prstGeom>
            <a:solidFill>
              <a:srgbClr val="004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Rectangle 30"/>
            <p:cNvSpPr>
              <a:spLocks noChangeArrowheads="1"/>
            </p:cNvSpPr>
            <p:nvPr/>
          </p:nvSpPr>
          <p:spPr bwMode="auto">
            <a:xfrm>
              <a:off x="2683" y="472"/>
              <a:ext cx="8" cy="112"/>
            </a:xfrm>
            <a:prstGeom prst="rect">
              <a:avLst/>
            </a:prstGeom>
            <a:solidFill>
              <a:srgbClr val="004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Rectangle 31"/>
            <p:cNvSpPr>
              <a:spLocks noChangeArrowheads="1"/>
            </p:cNvSpPr>
            <p:nvPr/>
          </p:nvSpPr>
          <p:spPr bwMode="auto">
            <a:xfrm>
              <a:off x="2691" y="472"/>
              <a:ext cx="8" cy="112"/>
            </a:xfrm>
            <a:prstGeom prst="rect">
              <a:avLst/>
            </a:prstGeom>
            <a:solidFill>
              <a:srgbClr val="004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Rectangle 32"/>
            <p:cNvSpPr>
              <a:spLocks noChangeArrowheads="1"/>
            </p:cNvSpPr>
            <p:nvPr/>
          </p:nvSpPr>
          <p:spPr bwMode="auto">
            <a:xfrm>
              <a:off x="2699" y="472"/>
              <a:ext cx="8" cy="112"/>
            </a:xfrm>
            <a:prstGeom prst="rect">
              <a:avLst/>
            </a:prstGeom>
            <a:solidFill>
              <a:srgbClr val="003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Rectangle 33"/>
            <p:cNvSpPr>
              <a:spLocks noChangeArrowheads="1"/>
            </p:cNvSpPr>
            <p:nvPr/>
          </p:nvSpPr>
          <p:spPr bwMode="auto">
            <a:xfrm>
              <a:off x="2707" y="472"/>
              <a:ext cx="8" cy="112"/>
            </a:xfrm>
            <a:prstGeom prst="rect">
              <a:avLst/>
            </a:prstGeom>
            <a:solidFill>
              <a:srgbClr val="003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Rectangle 34"/>
            <p:cNvSpPr>
              <a:spLocks noChangeArrowheads="1"/>
            </p:cNvSpPr>
            <p:nvPr/>
          </p:nvSpPr>
          <p:spPr bwMode="auto">
            <a:xfrm>
              <a:off x="2715" y="472"/>
              <a:ext cx="8" cy="112"/>
            </a:xfrm>
            <a:prstGeom prst="rect">
              <a:avLst/>
            </a:prstGeom>
            <a:solidFill>
              <a:srgbClr val="003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Rectangle 35"/>
            <p:cNvSpPr>
              <a:spLocks noChangeArrowheads="1"/>
            </p:cNvSpPr>
            <p:nvPr/>
          </p:nvSpPr>
          <p:spPr bwMode="auto">
            <a:xfrm>
              <a:off x="2723" y="472"/>
              <a:ext cx="8" cy="112"/>
            </a:xfrm>
            <a:prstGeom prst="rect">
              <a:avLst/>
            </a:prstGeom>
            <a:solidFill>
              <a:srgbClr val="003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Rectangle 36"/>
            <p:cNvSpPr>
              <a:spLocks noChangeArrowheads="1"/>
            </p:cNvSpPr>
            <p:nvPr/>
          </p:nvSpPr>
          <p:spPr bwMode="auto">
            <a:xfrm>
              <a:off x="2731" y="472"/>
              <a:ext cx="8" cy="112"/>
            </a:xfrm>
            <a:prstGeom prst="rect">
              <a:avLst/>
            </a:prstGeom>
            <a:solidFill>
              <a:srgbClr val="003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Rectangle 37"/>
            <p:cNvSpPr>
              <a:spLocks noChangeArrowheads="1"/>
            </p:cNvSpPr>
            <p:nvPr/>
          </p:nvSpPr>
          <p:spPr bwMode="auto">
            <a:xfrm>
              <a:off x="2739" y="472"/>
              <a:ext cx="8" cy="112"/>
            </a:xfrm>
            <a:prstGeom prst="rect">
              <a:avLst/>
            </a:prstGeom>
            <a:solidFill>
              <a:srgbClr val="003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Rectangle 38"/>
            <p:cNvSpPr>
              <a:spLocks noChangeArrowheads="1"/>
            </p:cNvSpPr>
            <p:nvPr/>
          </p:nvSpPr>
          <p:spPr bwMode="auto">
            <a:xfrm>
              <a:off x="2747" y="472"/>
              <a:ext cx="8" cy="112"/>
            </a:xfrm>
            <a:prstGeom prst="rect">
              <a:avLst/>
            </a:prstGeom>
            <a:solidFill>
              <a:srgbClr val="002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Rectangle 39"/>
            <p:cNvSpPr>
              <a:spLocks noChangeArrowheads="1"/>
            </p:cNvSpPr>
            <p:nvPr/>
          </p:nvSpPr>
          <p:spPr bwMode="auto">
            <a:xfrm>
              <a:off x="2755" y="472"/>
              <a:ext cx="8" cy="112"/>
            </a:xfrm>
            <a:prstGeom prst="rect">
              <a:avLst/>
            </a:prstGeom>
            <a:solidFill>
              <a:srgbClr val="002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Rectangle 40"/>
            <p:cNvSpPr>
              <a:spLocks noChangeArrowheads="1"/>
            </p:cNvSpPr>
            <p:nvPr/>
          </p:nvSpPr>
          <p:spPr bwMode="auto">
            <a:xfrm>
              <a:off x="2763" y="472"/>
              <a:ext cx="8" cy="112"/>
            </a:xfrm>
            <a:prstGeom prst="rect">
              <a:avLst/>
            </a:prstGeom>
            <a:solidFill>
              <a:srgbClr val="002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Rectangle 41"/>
            <p:cNvSpPr>
              <a:spLocks noChangeArrowheads="1"/>
            </p:cNvSpPr>
            <p:nvPr/>
          </p:nvSpPr>
          <p:spPr bwMode="auto">
            <a:xfrm>
              <a:off x="2771" y="472"/>
              <a:ext cx="8" cy="112"/>
            </a:xfrm>
            <a:prstGeom prst="rect">
              <a:avLst/>
            </a:prstGeom>
            <a:solidFill>
              <a:srgbClr val="002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Rectangle 42"/>
            <p:cNvSpPr>
              <a:spLocks noChangeArrowheads="1"/>
            </p:cNvSpPr>
            <p:nvPr/>
          </p:nvSpPr>
          <p:spPr bwMode="auto">
            <a:xfrm>
              <a:off x="2779" y="472"/>
              <a:ext cx="8" cy="112"/>
            </a:xfrm>
            <a:prstGeom prst="rect">
              <a:avLst/>
            </a:prstGeom>
            <a:solidFill>
              <a:srgbClr val="002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Rectangle 43"/>
            <p:cNvSpPr>
              <a:spLocks noChangeArrowheads="1"/>
            </p:cNvSpPr>
            <p:nvPr/>
          </p:nvSpPr>
          <p:spPr bwMode="auto">
            <a:xfrm>
              <a:off x="2787" y="472"/>
              <a:ext cx="8" cy="112"/>
            </a:xfrm>
            <a:prstGeom prst="rect">
              <a:avLst/>
            </a:prstGeom>
            <a:solidFill>
              <a:srgbClr val="001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Rectangle 44"/>
            <p:cNvSpPr>
              <a:spLocks noChangeArrowheads="1"/>
            </p:cNvSpPr>
            <p:nvPr/>
          </p:nvSpPr>
          <p:spPr bwMode="auto">
            <a:xfrm>
              <a:off x="2795" y="472"/>
              <a:ext cx="9" cy="112"/>
            </a:xfrm>
            <a:prstGeom prst="rect">
              <a:avLst/>
            </a:prstGeom>
            <a:solidFill>
              <a:srgbClr val="00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Rectangle 45"/>
            <p:cNvSpPr>
              <a:spLocks noChangeArrowheads="1"/>
            </p:cNvSpPr>
            <p:nvPr/>
          </p:nvSpPr>
          <p:spPr bwMode="auto">
            <a:xfrm>
              <a:off x="2804" y="472"/>
              <a:ext cx="8" cy="112"/>
            </a:xfrm>
            <a:prstGeom prst="rect">
              <a:avLst/>
            </a:prstGeom>
            <a:solidFill>
              <a:srgbClr val="001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Rectangle 46"/>
            <p:cNvSpPr>
              <a:spLocks noChangeArrowheads="1"/>
            </p:cNvSpPr>
            <p:nvPr/>
          </p:nvSpPr>
          <p:spPr bwMode="auto">
            <a:xfrm>
              <a:off x="2812" y="472"/>
              <a:ext cx="8" cy="112"/>
            </a:xfrm>
            <a:prstGeom prst="rect">
              <a:avLst/>
            </a:prstGeom>
            <a:solidFill>
              <a:srgbClr val="0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Rectangle 47"/>
            <p:cNvSpPr>
              <a:spLocks noChangeArrowheads="1"/>
            </p:cNvSpPr>
            <p:nvPr/>
          </p:nvSpPr>
          <p:spPr bwMode="auto">
            <a:xfrm>
              <a:off x="2820" y="472"/>
              <a:ext cx="8" cy="112"/>
            </a:xfrm>
            <a:prstGeom prst="rect">
              <a:avLst/>
            </a:prstGeom>
            <a:solidFill>
              <a:srgbClr val="001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Rectangle 48"/>
            <p:cNvSpPr>
              <a:spLocks noChangeArrowheads="1"/>
            </p:cNvSpPr>
            <p:nvPr/>
          </p:nvSpPr>
          <p:spPr bwMode="auto">
            <a:xfrm>
              <a:off x="2828" y="472"/>
              <a:ext cx="8" cy="112"/>
            </a:xfrm>
            <a:prstGeom prst="rect">
              <a:avLst/>
            </a:prstGeom>
            <a:solidFill>
              <a:srgbClr val="001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Rectangle 49"/>
            <p:cNvSpPr>
              <a:spLocks noChangeArrowheads="1"/>
            </p:cNvSpPr>
            <p:nvPr/>
          </p:nvSpPr>
          <p:spPr bwMode="auto">
            <a:xfrm>
              <a:off x="2836" y="472"/>
              <a:ext cx="8" cy="112"/>
            </a:xfrm>
            <a:prstGeom prst="rect">
              <a:avLst/>
            </a:prstGeom>
            <a:solidFill>
              <a:srgbClr val="000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Rectangle 50"/>
            <p:cNvSpPr>
              <a:spLocks noChangeArrowheads="1"/>
            </p:cNvSpPr>
            <p:nvPr/>
          </p:nvSpPr>
          <p:spPr bwMode="auto">
            <a:xfrm>
              <a:off x="2844" y="472"/>
              <a:ext cx="8" cy="112"/>
            </a:xfrm>
            <a:prstGeom prst="rect">
              <a:avLst/>
            </a:prstGeom>
            <a:solidFill>
              <a:srgbClr val="000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Rectangle 51"/>
            <p:cNvSpPr>
              <a:spLocks noChangeArrowheads="1"/>
            </p:cNvSpPr>
            <p:nvPr/>
          </p:nvSpPr>
          <p:spPr bwMode="auto">
            <a:xfrm>
              <a:off x="2852" y="472"/>
              <a:ext cx="8" cy="112"/>
            </a:xfrm>
            <a:prstGeom prst="rect">
              <a:avLst/>
            </a:prstGeom>
            <a:solidFill>
              <a:srgbClr val="000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Rectangle 52"/>
            <p:cNvSpPr>
              <a:spLocks noChangeArrowheads="1"/>
            </p:cNvSpPr>
            <p:nvPr/>
          </p:nvSpPr>
          <p:spPr bwMode="auto">
            <a:xfrm>
              <a:off x="2860" y="472"/>
              <a:ext cx="8" cy="112"/>
            </a:xfrm>
            <a:prstGeom prst="rect">
              <a:avLst/>
            </a:prstGeom>
            <a:solidFill>
              <a:srgbClr val="00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Rectangle 53"/>
            <p:cNvSpPr>
              <a:spLocks noChangeArrowheads="1"/>
            </p:cNvSpPr>
            <p:nvPr/>
          </p:nvSpPr>
          <p:spPr bwMode="auto">
            <a:xfrm>
              <a:off x="2868" y="472"/>
              <a:ext cx="8" cy="112"/>
            </a:xfrm>
            <a:prstGeom prst="rect">
              <a:avLst/>
            </a:prstGeom>
            <a:solidFill>
              <a:srgbClr val="000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Rectangle 54"/>
            <p:cNvSpPr>
              <a:spLocks noChangeArrowheads="1"/>
            </p:cNvSpPr>
            <p:nvPr/>
          </p:nvSpPr>
          <p:spPr bwMode="auto">
            <a:xfrm>
              <a:off x="2876" y="472"/>
              <a:ext cx="8" cy="112"/>
            </a:xfrm>
            <a:prstGeom prst="rect">
              <a:avLst/>
            </a:prstGeom>
            <a:solidFill>
              <a:srgbClr val="01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Rectangle 55"/>
            <p:cNvSpPr>
              <a:spLocks noChangeArrowheads="1"/>
            </p:cNvSpPr>
            <p:nvPr/>
          </p:nvSpPr>
          <p:spPr bwMode="auto">
            <a:xfrm>
              <a:off x="2884" y="472"/>
              <a:ext cx="8" cy="112"/>
            </a:xfrm>
            <a:prstGeom prst="rect">
              <a:avLst/>
            </a:prstGeom>
            <a:solidFill>
              <a:srgbClr val="07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Rectangle 56"/>
            <p:cNvSpPr>
              <a:spLocks noChangeArrowheads="1"/>
            </p:cNvSpPr>
            <p:nvPr/>
          </p:nvSpPr>
          <p:spPr bwMode="auto">
            <a:xfrm>
              <a:off x="2892" y="472"/>
              <a:ext cx="8" cy="112"/>
            </a:xfrm>
            <a:prstGeom prst="rect">
              <a:avLst/>
            </a:prstGeom>
            <a:solidFill>
              <a:srgbClr val="0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Rectangle 57"/>
            <p:cNvSpPr>
              <a:spLocks noChangeArrowheads="1"/>
            </p:cNvSpPr>
            <p:nvPr/>
          </p:nvSpPr>
          <p:spPr bwMode="auto">
            <a:xfrm>
              <a:off x="2900" y="472"/>
              <a:ext cx="8" cy="112"/>
            </a:xfrm>
            <a:prstGeom prst="rect">
              <a:avLst/>
            </a:prstGeom>
            <a:solidFill>
              <a:srgbClr val="12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Rectangle 58"/>
            <p:cNvSpPr>
              <a:spLocks noChangeArrowheads="1"/>
            </p:cNvSpPr>
            <p:nvPr/>
          </p:nvSpPr>
          <p:spPr bwMode="auto">
            <a:xfrm>
              <a:off x="2908" y="472"/>
              <a:ext cx="8" cy="112"/>
            </a:xfrm>
            <a:prstGeom prst="rect">
              <a:avLst/>
            </a:prstGeom>
            <a:solidFill>
              <a:srgbClr val="1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Rectangle 59"/>
            <p:cNvSpPr>
              <a:spLocks noChangeArrowheads="1"/>
            </p:cNvSpPr>
            <p:nvPr/>
          </p:nvSpPr>
          <p:spPr bwMode="auto">
            <a:xfrm>
              <a:off x="2916" y="472"/>
              <a:ext cx="8" cy="112"/>
            </a:xfrm>
            <a:prstGeom prst="rect">
              <a:avLst/>
            </a:prstGeom>
            <a:solidFill>
              <a:srgbClr val="1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Rectangle 60"/>
            <p:cNvSpPr>
              <a:spLocks noChangeArrowheads="1"/>
            </p:cNvSpPr>
            <p:nvPr/>
          </p:nvSpPr>
          <p:spPr bwMode="auto">
            <a:xfrm>
              <a:off x="2924" y="472"/>
              <a:ext cx="8" cy="112"/>
            </a:xfrm>
            <a:prstGeom prst="rect">
              <a:avLst/>
            </a:prstGeom>
            <a:solidFill>
              <a:srgbClr val="23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Rectangle 61"/>
            <p:cNvSpPr>
              <a:spLocks noChangeArrowheads="1"/>
            </p:cNvSpPr>
            <p:nvPr/>
          </p:nvSpPr>
          <p:spPr bwMode="auto">
            <a:xfrm>
              <a:off x="2932" y="472"/>
              <a:ext cx="8" cy="112"/>
            </a:xfrm>
            <a:prstGeom prst="rect">
              <a:avLst/>
            </a:prstGeom>
            <a:solidFill>
              <a:srgbClr val="2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Rectangle 62"/>
            <p:cNvSpPr>
              <a:spLocks noChangeArrowheads="1"/>
            </p:cNvSpPr>
            <p:nvPr/>
          </p:nvSpPr>
          <p:spPr bwMode="auto">
            <a:xfrm>
              <a:off x="2940" y="472"/>
              <a:ext cx="8" cy="112"/>
            </a:xfrm>
            <a:prstGeom prst="rect">
              <a:avLst/>
            </a:prstGeom>
            <a:solidFill>
              <a:srgbClr val="2E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Rectangle 63"/>
            <p:cNvSpPr>
              <a:spLocks noChangeArrowheads="1"/>
            </p:cNvSpPr>
            <p:nvPr/>
          </p:nvSpPr>
          <p:spPr bwMode="auto">
            <a:xfrm>
              <a:off x="2948" y="472"/>
              <a:ext cx="8" cy="112"/>
            </a:xfrm>
            <a:prstGeom prst="rect">
              <a:avLst/>
            </a:prstGeom>
            <a:solidFill>
              <a:srgbClr val="3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Rectangle 64"/>
            <p:cNvSpPr>
              <a:spLocks noChangeArrowheads="1"/>
            </p:cNvSpPr>
            <p:nvPr/>
          </p:nvSpPr>
          <p:spPr bwMode="auto">
            <a:xfrm>
              <a:off x="2956" y="472"/>
              <a:ext cx="9" cy="112"/>
            </a:xfrm>
            <a:prstGeom prst="rect">
              <a:avLst/>
            </a:prstGeom>
            <a:solidFill>
              <a:srgbClr val="3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Rectangle 65"/>
            <p:cNvSpPr>
              <a:spLocks noChangeArrowheads="1"/>
            </p:cNvSpPr>
            <p:nvPr/>
          </p:nvSpPr>
          <p:spPr bwMode="auto">
            <a:xfrm>
              <a:off x="2965" y="472"/>
              <a:ext cx="8" cy="112"/>
            </a:xfrm>
            <a:prstGeom prst="rect">
              <a:avLst/>
            </a:prstGeom>
            <a:solidFill>
              <a:srgbClr val="3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Rectangle 66"/>
            <p:cNvSpPr>
              <a:spLocks noChangeArrowheads="1"/>
            </p:cNvSpPr>
            <p:nvPr/>
          </p:nvSpPr>
          <p:spPr bwMode="auto">
            <a:xfrm>
              <a:off x="2973" y="472"/>
              <a:ext cx="8" cy="112"/>
            </a:xfrm>
            <a:prstGeom prst="rect">
              <a:avLst/>
            </a:prstGeom>
            <a:solidFill>
              <a:srgbClr val="45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Rectangle 67"/>
            <p:cNvSpPr>
              <a:spLocks noChangeArrowheads="1"/>
            </p:cNvSpPr>
            <p:nvPr/>
          </p:nvSpPr>
          <p:spPr bwMode="auto">
            <a:xfrm>
              <a:off x="2981" y="472"/>
              <a:ext cx="8" cy="112"/>
            </a:xfrm>
            <a:prstGeom prst="rect">
              <a:avLst/>
            </a:prstGeom>
            <a:solidFill>
              <a:srgbClr val="4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Rectangle 68"/>
            <p:cNvSpPr>
              <a:spLocks noChangeArrowheads="1"/>
            </p:cNvSpPr>
            <p:nvPr/>
          </p:nvSpPr>
          <p:spPr bwMode="auto">
            <a:xfrm>
              <a:off x="2989" y="472"/>
              <a:ext cx="8" cy="112"/>
            </a:xfrm>
            <a:prstGeom prst="rect">
              <a:avLst/>
            </a:prstGeom>
            <a:solidFill>
              <a:srgbClr val="5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Rectangle 69"/>
            <p:cNvSpPr>
              <a:spLocks noChangeArrowheads="1"/>
            </p:cNvSpPr>
            <p:nvPr/>
          </p:nvSpPr>
          <p:spPr bwMode="auto">
            <a:xfrm>
              <a:off x="2997" y="472"/>
              <a:ext cx="8" cy="112"/>
            </a:xfrm>
            <a:prstGeom prst="rect">
              <a:avLst/>
            </a:prstGeom>
            <a:solidFill>
              <a:srgbClr val="5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Rectangle 70"/>
            <p:cNvSpPr>
              <a:spLocks noChangeArrowheads="1"/>
            </p:cNvSpPr>
            <p:nvPr/>
          </p:nvSpPr>
          <p:spPr bwMode="auto">
            <a:xfrm>
              <a:off x="3005" y="472"/>
              <a:ext cx="8" cy="112"/>
            </a:xfrm>
            <a:prstGeom prst="rect">
              <a:avLst/>
            </a:prstGeom>
            <a:solidFill>
              <a:srgbClr val="5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Rectangle 71"/>
            <p:cNvSpPr>
              <a:spLocks noChangeArrowheads="1"/>
            </p:cNvSpPr>
            <p:nvPr/>
          </p:nvSpPr>
          <p:spPr bwMode="auto">
            <a:xfrm>
              <a:off x="3013" y="472"/>
              <a:ext cx="8" cy="112"/>
            </a:xfrm>
            <a:prstGeom prst="rect">
              <a:avLst/>
            </a:prstGeom>
            <a:solidFill>
              <a:srgbClr val="61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Rectangle 72"/>
            <p:cNvSpPr>
              <a:spLocks noChangeArrowheads="1"/>
            </p:cNvSpPr>
            <p:nvPr/>
          </p:nvSpPr>
          <p:spPr bwMode="auto">
            <a:xfrm>
              <a:off x="3021" y="472"/>
              <a:ext cx="8" cy="112"/>
            </a:xfrm>
            <a:prstGeom prst="rect">
              <a:avLst/>
            </a:prstGeom>
            <a:solidFill>
              <a:srgbClr val="67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Rectangle 73"/>
            <p:cNvSpPr>
              <a:spLocks noChangeArrowheads="1"/>
            </p:cNvSpPr>
            <p:nvPr/>
          </p:nvSpPr>
          <p:spPr bwMode="auto">
            <a:xfrm>
              <a:off x="3029" y="472"/>
              <a:ext cx="8" cy="112"/>
            </a:xfrm>
            <a:prstGeom prst="rect">
              <a:avLst/>
            </a:prstGeom>
            <a:solidFill>
              <a:srgbClr val="6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Rectangle 74"/>
            <p:cNvSpPr>
              <a:spLocks noChangeArrowheads="1"/>
            </p:cNvSpPr>
            <p:nvPr/>
          </p:nvSpPr>
          <p:spPr bwMode="auto">
            <a:xfrm>
              <a:off x="3037" y="472"/>
              <a:ext cx="8" cy="112"/>
            </a:xfrm>
            <a:prstGeom prst="rect">
              <a:avLst/>
            </a:prstGeom>
            <a:solidFill>
              <a:srgbClr val="72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Rectangle 75"/>
            <p:cNvSpPr>
              <a:spLocks noChangeArrowheads="1"/>
            </p:cNvSpPr>
            <p:nvPr/>
          </p:nvSpPr>
          <p:spPr bwMode="auto">
            <a:xfrm>
              <a:off x="3045" y="472"/>
              <a:ext cx="8" cy="112"/>
            </a:xfrm>
            <a:prstGeom prst="rect">
              <a:avLst/>
            </a:prstGeom>
            <a:solidFill>
              <a:srgbClr val="77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Rectangle 76"/>
            <p:cNvSpPr>
              <a:spLocks noChangeArrowheads="1"/>
            </p:cNvSpPr>
            <p:nvPr/>
          </p:nvSpPr>
          <p:spPr bwMode="auto">
            <a:xfrm>
              <a:off x="3053" y="472"/>
              <a:ext cx="8" cy="112"/>
            </a:xfrm>
            <a:prstGeom prst="rect">
              <a:avLst/>
            </a:prstGeom>
            <a:solidFill>
              <a:srgbClr val="7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Rectangle 77"/>
            <p:cNvSpPr>
              <a:spLocks noChangeArrowheads="1"/>
            </p:cNvSpPr>
            <p:nvPr/>
          </p:nvSpPr>
          <p:spPr bwMode="auto">
            <a:xfrm>
              <a:off x="3061" y="472"/>
              <a:ext cx="8" cy="112"/>
            </a:xfrm>
            <a:prstGeom prst="rect">
              <a:avLst/>
            </a:prstGeom>
            <a:solidFill>
              <a:srgbClr val="83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Rectangle 78"/>
            <p:cNvSpPr>
              <a:spLocks noChangeArrowheads="1"/>
            </p:cNvSpPr>
            <p:nvPr/>
          </p:nvSpPr>
          <p:spPr bwMode="auto">
            <a:xfrm>
              <a:off x="3069" y="472"/>
              <a:ext cx="8" cy="112"/>
            </a:xfrm>
            <a:prstGeom prst="rect">
              <a:avLst/>
            </a:prstGeom>
            <a:solidFill>
              <a:srgbClr val="8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Rectangle 79"/>
            <p:cNvSpPr>
              <a:spLocks noChangeArrowheads="1"/>
            </p:cNvSpPr>
            <p:nvPr/>
          </p:nvSpPr>
          <p:spPr bwMode="auto">
            <a:xfrm>
              <a:off x="3077" y="472"/>
              <a:ext cx="8" cy="112"/>
            </a:xfrm>
            <a:prstGeom prst="rect">
              <a:avLst/>
            </a:prstGeom>
            <a:solidFill>
              <a:srgbClr val="8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Rectangle 80"/>
            <p:cNvSpPr>
              <a:spLocks noChangeArrowheads="1"/>
            </p:cNvSpPr>
            <p:nvPr/>
          </p:nvSpPr>
          <p:spPr bwMode="auto">
            <a:xfrm>
              <a:off x="3085" y="472"/>
              <a:ext cx="8" cy="112"/>
            </a:xfrm>
            <a:prstGeom prst="rect">
              <a:avLst/>
            </a:prstGeom>
            <a:solidFill>
              <a:srgbClr val="93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Rectangle 81"/>
            <p:cNvSpPr>
              <a:spLocks noChangeArrowheads="1"/>
            </p:cNvSpPr>
            <p:nvPr/>
          </p:nvSpPr>
          <p:spPr bwMode="auto">
            <a:xfrm>
              <a:off x="3093" y="472"/>
              <a:ext cx="8" cy="112"/>
            </a:xfrm>
            <a:prstGeom prst="rect">
              <a:avLst/>
            </a:prstGeom>
            <a:solidFill>
              <a:srgbClr val="9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Rectangle 82"/>
            <p:cNvSpPr>
              <a:spLocks noChangeArrowheads="1"/>
            </p:cNvSpPr>
            <p:nvPr/>
          </p:nvSpPr>
          <p:spPr bwMode="auto">
            <a:xfrm>
              <a:off x="3101" y="472"/>
              <a:ext cx="8" cy="112"/>
            </a:xfrm>
            <a:prstGeom prst="rect">
              <a:avLst/>
            </a:prstGeom>
            <a:solidFill>
              <a:srgbClr val="9E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Rectangle 83"/>
            <p:cNvSpPr>
              <a:spLocks noChangeArrowheads="1"/>
            </p:cNvSpPr>
            <p:nvPr/>
          </p:nvSpPr>
          <p:spPr bwMode="auto">
            <a:xfrm>
              <a:off x="3109" y="472"/>
              <a:ext cx="8" cy="112"/>
            </a:xfrm>
            <a:prstGeom prst="rect">
              <a:avLst/>
            </a:prstGeom>
            <a:solidFill>
              <a:srgbClr val="A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Rectangle 84"/>
            <p:cNvSpPr>
              <a:spLocks noChangeArrowheads="1"/>
            </p:cNvSpPr>
            <p:nvPr/>
          </p:nvSpPr>
          <p:spPr bwMode="auto">
            <a:xfrm>
              <a:off x="3117" y="472"/>
              <a:ext cx="9" cy="112"/>
            </a:xfrm>
            <a:prstGeom prst="rect">
              <a:avLst/>
            </a:prstGeom>
            <a:solidFill>
              <a:srgbClr val="A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Rectangle 85"/>
            <p:cNvSpPr>
              <a:spLocks noChangeArrowheads="1"/>
            </p:cNvSpPr>
            <p:nvPr/>
          </p:nvSpPr>
          <p:spPr bwMode="auto">
            <a:xfrm>
              <a:off x="3126" y="472"/>
              <a:ext cx="8" cy="112"/>
            </a:xfrm>
            <a:prstGeom prst="rect">
              <a:avLst/>
            </a:prstGeom>
            <a:solidFill>
              <a:srgbClr val="A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Rectangle 86"/>
            <p:cNvSpPr>
              <a:spLocks noChangeArrowheads="1"/>
            </p:cNvSpPr>
            <p:nvPr/>
          </p:nvSpPr>
          <p:spPr bwMode="auto">
            <a:xfrm>
              <a:off x="3134" y="472"/>
              <a:ext cx="8" cy="112"/>
            </a:xfrm>
            <a:prstGeom prst="rect">
              <a:avLst/>
            </a:prstGeom>
            <a:solidFill>
              <a:srgbClr val="B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Rectangle 87"/>
            <p:cNvSpPr>
              <a:spLocks noChangeArrowheads="1"/>
            </p:cNvSpPr>
            <p:nvPr/>
          </p:nvSpPr>
          <p:spPr bwMode="auto">
            <a:xfrm>
              <a:off x="3142" y="472"/>
              <a:ext cx="8" cy="112"/>
            </a:xfrm>
            <a:prstGeom prst="rect">
              <a:avLst/>
            </a:prstGeom>
            <a:solidFill>
              <a:srgbClr val="B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Rectangle 88"/>
            <p:cNvSpPr>
              <a:spLocks noChangeArrowheads="1"/>
            </p:cNvSpPr>
            <p:nvPr/>
          </p:nvSpPr>
          <p:spPr bwMode="auto">
            <a:xfrm>
              <a:off x="3150" y="472"/>
              <a:ext cx="8" cy="1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Rectangle 89"/>
            <p:cNvSpPr>
              <a:spLocks noChangeArrowheads="1"/>
            </p:cNvSpPr>
            <p:nvPr/>
          </p:nvSpPr>
          <p:spPr bwMode="auto">
            <a:xfrm>
              <a:off x="3158" y="472"/>
              <a:ext cx="8" cy="112"/>
            </a:xfrm>
            <a:prstGeom prst="rect">
              <a:avLst/>
            </a:prstGeom>
            <a:solidFill>
              <a:srgbClr val="C5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Rectangle 90"/>
            <p:cNvSpPr>
              <a:spLocks noChangeArrowheads="1"/>
            </p:cNvSpPr>
            <p:nvPr/>
          </p:nvSpPr>
          <p:spPr bwMode="auto">
            <a:xfrm>
              <a:off x="3166" y="472"/>
              <a:ext cx="8" cy="112"/>
            </a:xfrm>
            <a:prstGeom prst="rect">
              <a:avLst/>
            </a:prstGeom>
            <a:solidFill>
              <a:srgbClr val="C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Rectangle 91"/>
            <p:cNvSpPr>
              <a:spLocks noChangeArrowheads="1"/>
            </p:cNvSpPr>
            <p:nvPr/>
          </p:nvSpPr>
          <p:spPr bwMode="auto">
            <a:xfrm>
              <a:off x="3174" y="472"/>
              <a:ext cx="8" cy="112"/>
            </a:xfrm>
            <a:prstGeom prst="rect">
              <a:avLst/>
            </a:prstGeom>
            <a:solidFill>
              <a:srgbClr val="D1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Rectangle 92"/>
            <p:cNvSpPr>
              <a:spLocks noChangeArrowheads="1"/>
            </p:cNvSpPr>
            <p:nvPr/>
          </p:nvSpPr>
          <p:spPr bwMode="auto">
            <a:xfrm>
              <a:off x="3182" y="472"/>
              <a:ext cx="8" cy="112"/>
            </a:xfrm>
            <a:prstGeom prst="rect">
              <a:avLst/>
            </a:prstGeom>
            <a:solidFill>
              <a:srgbClr val="D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Rectangle 93"/>
            <p:cNvSpPr>
              <a:spLocks noChangeArrowheads="1"/>
            </p:cNvSpPr>
            <p:nvPr/>
          </p:nvSpPr>
          <p:spPr bwMode="auto">
            <a:xfrm>
              <a:off x="3190" y="472"/>
              <a:ext cx="8" cy="112"/>
            </a:xfrm>
            <a:prstGeom prst="rect">
              <a:avLst/>
            </a:prstGeom>
            <a:solidFill>
              <a:srgbClr val="D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Rectangle 94"/>
            <p:cNvSpPr>
              <a:spLocks noChangeArrowheads="1"/>
            </p:cNvSpPr>
            <p:nvPr/>
          </p:nvSpPr>
          <p:spPr bwMode="auto">
            <a:xfrm>
              <a:off x="3198" y="472"/>
              <a:ext cx="8" cy="112"/>
            </a:xfrm>
            <a:prstGeom prst="rect">
              <a:avLst/>
            </a:prstGeom>
            <a:solidFill>
              <a:srgbClr val="E2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Rectangle 95"/>
            <p:cNvSpPr>
              <a:spLocks noChangeArrowheads="1"/>
            </p:cNvSpPr>
            <p:nvPr/>
          </p:nvSpPr>
          <p:spPr bwMode="auto">
            <a:xfrm>
              <a:off x="3206" y="472"/>
              <a:ext cx="8" cy="112"/>
            </a:xfrm>
            <a:prstGeom prst="rect">
              <a:avLst/>
            </a:prstGeom>
            <a:solidFill>
              <a:srgbClr val="E7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Rectangle 96"/>
            <p:cNvSpPr>
              <a:spLocks noChangeArrowheads="1"/>
            </p:cNvSpPr>
            <p:nvPr/>
          </p:nvSpPr>
          <p:spPr bwMode="auto">
            <a:xfrm>
              <a:off x="3214" y="472"/>
              <a:ext cx="8" cy="112"/>
            </a:xfrm>
            <a:prstGeom prst="rect">
              <a:avLst/>
            </a:prstGeom>
            <a:solidFill>
              <a:srgbClr val="E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Rectangle 97"/>
            <p:cNvSpPr>
              <a:spLocks noChangeArrowheads="1"/>
            </p:cNvSpPr>
            <p:nvPr/>
          </p:nvSpPr>
          <p:spPr bwMode="auto">
            <a:xfrm>
              <a:off x="3222" y="472"/>
              <a:ext cx="8" cy="112"/>
            </a:xfrm>
            <a:prstGeom prst="rect">
              <a:avLst/>
            </a:prstGeom>
            <a:solidFill>
              <a:srgbClr val="F3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Rectangle 98"/>
            <p:cNvSpPr>
              <a:spLocks noChangeArrowheads="1"/>
            </p:cNvSpPr>
            <p:nvPr/>
          </p:nvSpPr>
          <p:spPr bwMode="auto">
            <a:xfrm>
              <a:off x="3230" y="472"/>
              <a:ext cx="8" cy="112"/>
            </a:xfrm>
            <a:prstGeom prst="rect">
              <a:avLst/>
            </a:prstGeom>
            <a:solidFill>
              <a:srgbClr val="F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Rectangle 99"/>
            <p:cNvSpPr>
              <a:spLocks noChangeArrowheads="1"/>
            </p:cNvSpPr>
            <p:nvPr/>
          </p:nvSpPr>
          <p:spPr bwMode="auto">
            <a:xfrm>
              <a:off x="2506" y="472"/>
              <a:ext cx="732" cy="112"/>
            </a:xfrm>
            <a:prstGeom prst="rect">
              <a:avLst/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Rectangle 101"/>
          <p:cNvSpPr>
            <a:spLocks noChangeArrowheads="1"/>
          </p:cNvSpPr>
          <p:nvPr/>
        </p:nvSpPr>
        <p:spPr bwMode="auto">
          <a:xfrm>
            <a:off x="1946288" y="5362858"/>
            <a:ext cx="108843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Growth Condition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11" name="Group 105"/>
          <p:cNvGrpSpPr>
            <a:grpSpLocks/>
          </p:cNvGrpSpPr>
          <p:nvPr/>
        </p:nvGrpSpPr>
        <p:grpSpPr bwMode="auto">
          <a:xfrm>
            <a:off x="1937975" y="5629856"/>
            <a:ext cx="179388" cy="177800"/>
            <a:chOff x="2417" y="769"/>
            <a:chExt cx="113" cy="112"/>
          </a:xfrm>
        </p:grpSpPr>
        <p:sp>
          <p:nvSpPr>
            <p:cNvPr id="119" name="Rectangle 102"/>
            <p:cNvSpPr>
              <a:spLocks noChangeArrowheads="1"/>
            </p:cNvSpPr>
            <p:nvPr/>
          </p:nvSpPr>
          <p:spPr bwMode="auto">
            <a:xfrm>
              <a:off x="2417" y="769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Rectangle 103"/>
            <p:cNvSpPr>
              <a:spLocks noChangeArrowheads="1"/>
            </p:cNvSpPr>
            <p:nvPr/>
          </p:nvSpPr>
          <p:spPr bwMode="auto">
            <a:xfrm>
              <a:off x="2425" y="777"/>
              <a:ext cx="97" cy="96"/>
            </a:xfrm>
            <a:prstGeom prst="rect">
              <a:avLst/>
            </a:prstGeom>
            <a:solidFill>
              <a:srgbClr val="4682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Rectangle 104"/>
            <p:cNvSpPr>
              <a:spLocks noChangeArrowheads="1"/>
            </p:cNvSpPr>
            <p:nvPr/>
          </p:nvSpPr>
          <p:spPr bwMode="auto">
            <a:xfrm>
              <a:off x="2425" y="777"/>
              <a:ext cx="97" cy="96"/>
            </a:xfrm>
            <a:prstGeom prst="rect">
              <a:avLst/>
            </a:prstGeom>
            <a:noFill/>
            <a:ln w="12700" cap="flat">
              <a:solidFill>
                <a:srgbClr val="3A6C9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" name="Group 150"/>
          <p:cNvGrpSpPr>
            <a:grpSpLocks/>
          </p:cNvGrpSpPr>
          <p:nvPr/>
        </p:nvGrpSpPr>
        <p:grpSpPr bwMode="auto">
          <a:xfrm>
            <a:off x="1933588" y="5863765"/>
            <a:ext cx="179388" cy="177800"/>
            <a:chOff x="2417" y="1996"/>
            <a:chExt cx="113" cy="112"/>
          </a:xfrm>
        </p:grpSpPr>
        <p:sp>
          <p:nvSpPr>
            <p:cNvPr id="92" name="Rectangle 147"/>
            <p:cNvSpPr>
              <a:spLocks noChangeArrowheads="1"/>
            </p:cNvSpPr>
            <p:nvPr/>
          </p:nvSpPr>
          <p:spPr bwMode="auto">
            <a:xfrm>
              <a:off x="2417" y="1996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Rectangle 148"/>
            <p:cNvSpPr>
              <a:spLocks noChangeArrowheads="1"/>
            </p:cNvSpPr>
            <p:nvPr/>
          </p:nvSpPr>
          <p:spPr bwMode="auto">
            <a:xfrm>
              <a:off x="2425" y="2004"/>
              <a:ext cx="97" cy="96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Rectangle 149"/>
            <p:cNvSpPr>
              <a:spLocks noChangeArrowheads="1"/>
            </p:cNvSpPr>
            <p:nvPr/>
          </p:nvSpPr>
          <p:spPr bwMode="auto">
            <a:xfrm>
              <a:off x="2425" y="2004"/>
              <a:ext cx="97" cy="96"/>
            </a:xfrm>
            <a:prstGeom prst="rect">
              <a:avLst/>
            </a:prstGeom>
            <a:noFill/>
            <a:ln w="12700" cap="flat">
              <a:solidFill>
                <a:srgbClr val="6A6A6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1" name="Group 155"/>
          <p:cNvGrpSpPr>
            <a:grpSpLocks/>
          </p:cNvGrpSpPr>
          <p:nvPr/>
        </p:nvGrpSpPr>
        <p:grpSpPr bwMode="auto">
          <a:xfrm>
            <a:off x="1933588" y="6079665"/>
            <a:ext cx="179388" cy="177800"/>
            <a:chOff x="2417" y="2132"/>
            <a:chExt cx="113" cy="112"/>
          </a:xfrm>
        </p:grpSpPr>
        <p:sp>
          <p:nvSpPr>
            <p:cNvPr id="89" name="Rectangle 152"/>
            <p:cNvSpPr>
              <a:spLocks noChangeArrowheads="1"/>
            </p:cNvSpPr>
            <p:nvPr/>
          </p:nvSpPr>
          <p:spPr bwMode="auto">
            <a:xfrm>
              <a:off x="2417" y="2132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Rectangle 153"/>
            <p:cNvSpPr>
              <a:spLocks noChangeArrowheads="1"/>
            </p:cNvSpPr>
            <p:nvPr/>
          </p:nvSpPr>
          <p:spPr bwMode="auto">
            <a:xfrm>
              <a:off x="2425" y="2140"/>
              <a:ext cx="97" cy="96"/>
            </a:xfrm>
            <a:prstGeom prst="rect">
              <a:avLst/>
            </a:prstGeom>
            <a:solidFill>
              <a:srgbClr val="ADF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Rectangle 154"/>
            <p:cNvSpPr>
              <a:spLocks noChangeArrowheads="1"/>
            </p:cNvSpPr>
            <p:nvPr/>
          </p:nvSpPr>
          <p:spPr bwMode="auto">
            <a:xfrm>
              <a:off x="2425" y="2140"/>
              <a:ext cx="97" cy="96"/>
            </a:xfrm>
            <a:prstGeom prst="rect">
              <a:avLst/>
            </a:prstGeom>
            <a:noFill/>
            <a:ln w="12700" cap="flat">
              <a:solidFill>
                <a:srgbClr val="98FB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3" name="Group 160"/>
          <p:cNvGrpSpPr>
            <a:grpSpLocks/>
          </p:cNvGrpSpPr>
          <p:nvPr/>
        </p:nvGrpSpPr>
        <p:grpSpPr bwMode="auto">
          <a:xfrm>
            <a:off x="1933588" y="6295565"/>
            <a:ext cx="179388" cy="179388"/>
            <a:chOff x="2417" y="2268"/>
            <a:chExt cx="113" cy="113"/>
          </a:xfrm>
        </p:grpSpPr>
        <p:sp>
          <p:nvSpPr>
            <p:cNvPr id="86" name="Rectangle 157"/>
            <p:cNvSpPr>
              <a:spLocks noChangeArrowheads="1"/>
            </p:cNvSpPr>
            <p:nvPr/>
          </p:nvSpPr>
          <p:spPr bwMode="auto">
            <a:xfrm>
              <a:off x="2417" y="2268"/>
              <a:ext cx="113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Rectangle 158"/>
            <p:cNvSpPr>
              <a:spLocks noChangeArrowheads="1"/>
            </p:cNvSpPr>
            <p:nvPr/>
          </p:nvSpPr>
          <p:spPr bwMode="auto">
            <a:xfrm>
              <a:off x="2425" y="2276"/>
              <a:ext cx="97" cy="97"/>
            </a:xfrm>
            <a:prstGeom prst="rect">
              <a:avLst/>
            </a:prstGeom>
            <a:solidFill>
              <a:srgbClr val="EE82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Rectangle 159"/>
            <p:cNvSpPr>
              <a:spLocks noChangeArrowheads="1"/>
            </p:cNvSpPr>
            <p:nvPr/>
          </p:nvSpPr>
          <p:spPr bwMode="auto">
            <a:xfrm>
              <a:off x="2425" y="2276"/>
              <a:ext cx="97" cy="97"/>
            </a:xfrm>
            <a:prstGeom prst="rect">
              <a:avLst/>
            </a:prstGeom>
            <a:noFill/>
            <a:ln w="12700" cap="flat">
              <a:solidFill>
                <a:srgbClr val="4C4C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5" name="Group 165"/>
          <p:cNvGrpSpPr>
            <a:grpSpLocks/>
          </p:cNvGrpSpPr>
          <p:nvPr/>
        </p:nvGrpSpPr>
        <p:grpSpPr bwMode="auto">
          <a:xfrm>
            <a:off x="1933588" y="6513053"/>
            <a:ext cx="179388" cy="177800"/>
            <a:chOff x="2417" y="2405"/>
            <a:chExt cx="113" cy="112"/>
          </a:xfrm>
        </p:grpSpPr>
        <p:sp>
          <p:nvSpPr>
            <p:cNvPr id="83" name="Rectangle 162"/>
            <p:cNvSpPr>
              <a:spLocks noChangeArrowheads="1"/>
            </p:cNvSpPr>
            <p:nvPr/>
          </p:nvSpPr>
          <p:spPr bwMode="auto">
            <a:xfrm>
              <a:off x="2417" y="2405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Rectangle 163"/>
            <p:cNvSpPr>
              <a:spLocks noChangeArrowheads="1"/>
            </p:cNvSpPr>
            <p:nvPr/>
          </p:nvSpPr>
          <p:spPr bwMode="auto">
            <a:xfrm>
              <a:off x="2425" y="2413"/>
              <a:ext cx="97" cy="96"/>
            </a:xfrm>
            <a:prstGeom prst="rect">
              <a:avLst/>
            </a:prstGeom>
            <a:solidFill>
              <a:srgbClr val="8B4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Rectangle 164"/>
            <p:cNvSpPr>
              <a:spLocks noChangeArrowheads="1"/>
            </p:cNvSpPr>
            <p:nvPr/>
          </p:nvSpPr>
          <p:spPr bwMode="auto">
            <a:xfrm>
              <a:off x="2425" y="2413"/>
              <a:ext cx="97" cy="96"/>
            </a:xfrm>
            <a:prstGeom prst="rect">
              <a:avLst/>
            </a:prstGeom>
            <a:noFill/>
            <a:ln w="12700" cap="flat">
              <a:solidFill>
                <a:srgbClr val="7339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8" name="Group 171"/>
          <p:cNvGrpSpPr>
            <a:grpSpLocks/>
          </p:cNvGrpSpPr>
          <p:nvPr/>
        </p:nvGrpSpPr>
        <p:grpSpPr bwMode="auto">
          <a:xfrm>
            <a:off x="4457095" y="5677489"/>
            <a:ext cx="179388" cy="177800"/>
            <a:chOff x="2417" y="2669"/>
            <a:chExt cx="113" cy="112"/>
          </a:xfrm>
        </p:grpSpPr>
        <p:sp>
          <p:nvSpPr>
            <p:cNvPr id="80" name="Rectangle 168"/>
            <p:cNvSpPr>
              <a:spLocks noChangeArrowheads="1"/>
            </p:cNvSpPr>
            <p:nvPr/>
          </p:nvSpPr>
          <p:spPr bwMode="auto">
            <a:xfrm>
              <a:off x="2417" y="2669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Rectangle 169"/>
            <p:cNvSpPr>
              <a:spLocks noChangeArrowheads="1"/>
            </p:cNvSpPr>
            <p:nvPr/>
          </p:nvSpPr>
          <p:spPr bwMode="auto">
            <a:xfrm>
              <a:off x="2425" y="2677"/>
              <a:ext cx="97" cy="9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Rectangle 170"/>
            <p:cNvSpPr>
              <a:spLocks noChangeArrowheads="1"/>
            </p:cNvSpPr>
            <p:nvPr/>
          </p:nvSpPr>
          <p:spPr bwMode="auto">
            <a:xfrm>
              <a:off x="2425" y="2677"/>
              <a:ext cx="97" cy="96"/>
            </a:xfrm>
            <a:prstGeom prst="rect">
              <a:avLst/>
            </a:prstGeom>
            <a:noFill/>
            <a:ln w="12700" cap="flat">
              <a:solidFill>
                <a:srgbClr val="A0A0A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9" name="Rectangle 172"/>
          <p:cNvSpPr>
            <a:spLocks noChangeArrowheads="1"/>
          </p:cNvSpPr>
          <p:nvPr/>
        </p:nvSpPr>
        <p:spPr bwMode="auto">
          <a:xfrm>
            <a:off x="4699982" y="5690189"/>
            <a:ext cx="40957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0.025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0" name="Group 176"/>
          <p:cNvGrpSpPr>
            <a:grpSpLocks/>
          </p:cNvGrpSpPr>
          <p:nvPr/>
        </p:nvGrpSpPr>
        <p:grpSpPr bwMode="auto">
          <a:xfrm>
            <a:off x="4457095" y="5894976"/>
            <a:ext cx="179388" cy="177800"/>
            <a:chOff x="2417" y="2806"/>
            <a:chExt cx="113" cy="112"/>
          </a:xfrm>
        </p:grpSpPr>
        <p:sp>
          <p:nvSpPr>
            <p:cNvPr id="77" name="Rectangle 173"/>
            <p:cNvSpPr>
              <a:spLocks noChangeArrowheads="1"/>
            </p:cNvSpPr>
            <p:nvPr/>
          </p:nvSpPr>
          <p:spPr bwMode="auto">
            <a:xfrm>
              <a:off x="2417" y="2806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Rectangle 174"/>
            <p:cNvSpPr>
              <a:spLocks noChangeArrowheads="1"/>
            </p:cNvSpPr>
            <p:nvPr/>
          </p:nvSpPr>
          <p:spPr bwMode="auto">
            <a:xfrm>
              <a:off x="2425" y="2814"/>
              <a:ext cx="97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Rectangle 175"/>
            <p:cNvSpPr>
              <a:spLocks noChangeArrowheads="1"/>
            </p:cNvSpPr>
            <p:nvPr/>
          </p:nvSpPr>
          <p:spPr bwMode="auto">
            <a:xfrm>
              <a:off x="2425" y="2814"/>
              <a:ext cx="97" cy="96"/>
            </a:xfrm>
            <a:prstGeom prst="rect">
              <a:avLst/>
            </a:prstGeom>
            <a:noFill/>
            <a:ln w="12700" cap="flat">
              <a:solidFill>
                <a:srgbClr val="D4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1" name="Rectangle 177"/>
          <p:cNvSpPr>
            <a:spLocks noChangeArrowheads="1"/>
          </p:cNvSpPr>
          <p:nvPr/>
        </p:nvSpPr>
        <p:spPr bwMode="auto">
          <a:xfrm>
            <a:off x="4699982" y="5907676"/>
            <a:ext cx="3317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0.05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2" name="Group 181"/>
          <p:cNvGrpSpPr>
            <a:grpSpLocks/>
          </p:cNvGrpSpPr>
          <p:nvPr/>
        </p:nvGrpSpPr>
        <p:grpSpPr bwMode="auto">
          <a:xfrm>
            <a:off x="4457095" y="6110876"/>
            <a:ext cx="179388" cy="177800"/>
            <a:chOff x="2417" y="2942"/>
            <a:chExt cx="113" cy="112"/>
          </a:xfrm>
        </p:grpSpPr>
        <p:sp>
          <p:nvSpPr>
            <p:cNvPr id="74" name="Rectangle 178"/>
            <p:cNvSpPr>
              <a:spLocks noChangeArrowheads="1"/>
            </p:cNvSpPr>
            <p:nvPr/>
          </p:nvSpPr>
          <p:spPr bwMode="auto">
            <a:xfrm>
              <a:off x="2417" y="2942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Rectangle 179"/>
            <p:cNvSpPr>
              <a:spLocks noChangeArrowheads="1"/>
            </p:cNvSpPr>
            <p:nvPr/>
          </p:nvSpPr>
          <p:spPr bwMode="auto">
            <a:xfrm>
              <a:off x="2425" y="2950"/>
              <a:ext cx="97" cy="96"/>
            </a:xfrm>
            <a:prstGeom prst="rect">
              <a:avLst/>
            </a:prstGeom>
            <a:solidFill>
              <a:srgbClr val="F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Rectangle 180"/>
            <p:cNvSpPr>
              <a:spLocks noChangeArrowheads="1"/>
            </p:cNvSpPr>
            <p:nvPr/>
          </p:nvSpPr>
          <p:spPr bwMode="auto">
            <a:xfrm>
              <a:off x="2425" y="2950"/>
              <a:ext cx="97" cy="96"/>
            </a:xfrm>
            <a:prstGeom prst="rect">
              <a:avLst/>
            </a:prstGeom>
            <a:noFill/>
            <a:ln w="12700" cap="flat">
              <a:solidFill>
                <a:srgbClr val="D46A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182"/>
          <p:cNvSpPr>
            <a:spLocks noChangeArrowheads="1"/>
          </p:cNvSpPr>
          <p:nvPr/>
        </p:nvSpPr>
        <p:spPr bwMode="auto">
          <a:xfrm>
            <a:off x="4699982" y="6123576"/>
            <a:ext cx="2555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4" name="Group 186"/>
          <p:cNvGrpSpPr>
            <a:grpSpLocks/>
          </p:cNvGrpSpPr>
          <p:nvPr/>
        </p:nvGrpSpPr>
        <p:grpSpPr bwMode="auto">
          <a:xfrm>
            <a:off x="4457095" y="6326776"/>
            <a:ext cx="179388" cy="177800"/>
            <a:chOff x="2417" y="3078"/>
            <a:chExt cx="113" cy="112"/>
          </a:xfrm>
        </p:grpSpPr>
        <p:sp>
          <p:nvSpPr>
            <p:cNvPr id="71" name="Rectangle 183"/>
            <p:cNvSpPr>
              <a:spLocks noChangeArrowheads="1"/>
            </p:cNvSpPr>
            <p:nvPr/>
          </p:nvSpPr>
          <p:spPr bwMode="auto">
            <a:xfrm>
              <a:off x="2417" y="3078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Rectangle 184"/>
            <p:cNvSpPr>
              <a:spLocks noChangeArrowheads="1"/>
            </p:cNvSpPr>
            <p:nvPr/>
          </p:nvSpPr>
          <p:spPr bwMode="auto">
            <a:xfrm>
              <a:off x="2425" y="3086"/>
              <a:ext cx="97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Rectangle 185"/>
            <p:cNvSpPr>
              <a:spLocks noChangeArrowheads="1"/>
            </p:cNvSpPr>
            <p:nvPr/>
          </p:nvSpPr>
          <p:spPr bwMode="auto">
            <a:xfrm>
              <a:off x="2425" y="3086"/>
              <a:ext cx="97" cy="96"/>
            </a:xfrm>
            <a:prstGeom prst="rect">
              <a:avLst/>
            </a:prstGeom>
            <a:noFill/>
            <a:ln w="12700" cap="flat">
              <a:solidFill>
                <a:srgbClr val="D4D4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5" name="Rectangle 187"/>
          <p:cNvSpPr>
            <a:spLocks noChangeArrowheads="1"/>
          </p:cNvSpPr>
          <p:nvPr/>
        </p:nvSpPr>
        <p:spPr bwMode="auto">
          <a:xfrm>
            <a:off x="4699982" y="6339476"/>
            <a:ext cx="3317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0.15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6" name="Group 191"/>
          <p:cNvGrpSpPr>
            <a:grpSpLocks/>
          </p:cNvGrpSpPr>
          <p:nvPr/>
        </p:nvGrpSpPr>
        <p:grpSpPr bwMode="auto">
          <a:xfrm>
            <a:off x="4457095" y="6544264"/>
            <a:ext cx="179388" cy="177800"/>
            <a:chOff x="2417" y="3215"/>
            <a:chExt cx="113" cy="112"/>
          </a:xfrm>
        </p:grpSpPr>
        <p:sp>
          <p:nvSpPr>
            <p:cNvPr id="68" name="Rectangle 188"/>
            <p:cNvSpPr>
              <a:spLocks noChangeArrowheads="1"/>
            </p:cNvSpPr>
            <p:nvPr/>
          </p:nvSpPr>
          <p:spPr bwMode="auto">
            <a:xfrm>
              <a:off x="2417" y="3215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Rectangle 189"/>
            <p:cNvSpPr>
              <a:spLocks noChangeArrowheads="1"/>
            </p:cNvSpPr>
            <p:nvPr/>
          </p:nvSpPr>
          <p:spPr bwMode="auto">
            <a:xfrm>
              <a:off x="2425" y="3223"/>
              <a:ext cx="97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Rectangle 190"/>
            <p:cNvSpPr>
              <a:spLocks noChangeArrowheads="1"/>
            </p:cNvSpPr>
            <p:nvPr/>
          </p:nvSpPr>
          <p:spPr bwMode="auto">
            <a:xfrm>
              <a:off x="2425" y="3223"/>
              <a:ext cx="97" cy="96"/>
            </a:xfrm>
            <a:prstGeom prst="rect">
              <a:avLst/>
            </a:prstGeom>
            <a:noFill/>
            <a:ln w="12700" cap="flat">
              <a:solidFill>
                <a:srgbClr val="00D4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7" name="Rectangle 192"/>
          <p:cNvSpPr>
            <a:spLocks noChangeArrowheads="1"/>
          </p:cNvSpPr>
          <p:nvPr/>
        </p:nvSpPr>
        <p:spPr bwMode="auto">
          <a:xfrm>
            <a:off x="4699982" y="6556964"/>
            <a:ext cx="2555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8" name="Group 196"/>
          <p:cNvGrpSpPr>
            <a:grpSpLocks/>
          </p:cNvGrpSpPr>
          <p:nvPr/>
        </p:nvGrpSpPr>
        <p:grpSpPr bwMode="auto">
          <a:xfrm>
            <a:off x="5229413" y="5677155"/>
            <a:ext cx="179388" cy="177800"/>
            <a:chOff x="2417" y="3351"/>
            <a:chExt cx="113" cy="112"/>
          </a:xfrm>
        </p:grpSpPr>
        <p:sp>
          <p:nvSpPr>
            <p:cNvPr id="65" name="Rectangle 193"/>
            <p:cNvSpPr>
              <a:spLocks noChangeArrowheads="1"/>
            </p:cNvSpPr>
            <p:nvPr/>
          </p:nvSpPr>
          <p:spPr bwMode="auto">
            <a:xfrm>
              <a:off x="2417" y="3351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Rectangle 194"/>
            <p:cNvSpPr>
              <a:spLocks noChangeArrowheads="1"/>
            </p:cNvSpPr>
            <p:nvPr/>
          </p:nvSpPr>
          <p:spPr bwMode="auto">
            <a:xfrm>
              <a:off x="2425" y="3359"/>
              <a:ext cx="97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195"/>
            <p:cNvSpPr>
              <a:spLocks noChangeArrowheads="1"/>
            </p:cNvSpPr>
            <p:nvPr/>
          </p:nvSpPr>
          <p:spPr bwMode="auto">
            <a:xfrm>
              <a:off x="2425" y="3359"/>
              <a:ext cx="97" cy="96"/>
            </a:xfrm>
            <a:prstGeom prst="rect">
              <a:avLst/>
            </a:prstGeom>
            <a:noFill/>
            <a:ln w="12700" cap="flat">
              <a:solidFill>
                <a:srgbClr val="00D4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9" name="Rectangle 197"/>
          <p:cNvSpPr>
            <a:spLocks noChangeArrowheads="1"/>
          </p:cNvSpPr>
          <p:nvPr/>
        </p:nvSpPr>
        <p:spPr bwMode="auto">
          <a:xfrm>
            <a:off x="5472300" y="5689855"/>
            <a:ext cx="3317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0.25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0" name="Group 201"/>
          <p:cNvGrpSpPr>
            <a:grpSpLocks/>
          </p:cNvGrpSpPr>
          <p:nvPr/>
        </p:nvGrpSpPr>
        <p:grpSpPr bwMode="auto">
          <a:xfrm>
            <a:off x="5229413" y="5893055"/>
            <a:ext cx="179388" cy="177800"/>
            <a:chOff x="2417" y="3487"/>
            <a:chExt cx="113" cy="112"/>
          </a:xfrm>
        </p:grpSpPr>
        <p:sp>
          <p:nvSpPr>
            <p:cNvPr id="62" name="Rectangle 198"/>
            <p:cNvSpPr>
              <a:spLocks noChangeArrowheads="1"/>
            </p:cNvSpPr>
            <p:nvPr/>
          </p:nvSpPr>
          <p:spPr bwMode="auto">
            <a:xfrm>
              <a:off x="2417" y="3487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Rectangle 199"/>
            <p:cNvSpPr>
              <a:spLocks noChangeArrowheads="1"/>
            </p:cNvSpPr>
            <p:nvPr/>
          </p:nvSpPr>
          <p:spPr bwMode="auto">
            <a:xfrm>
              <a:off x="2425" y="3495"/>
              <a:ext cx="97" cy="9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200"/>
            <p:cNvSpPr>
              <a:spLocks noChangeArrowheads="1"/>
            </p:cNvSpPr>
            <p:nvPr/>
          </p:nvSpPr>
          <p:spPr bwMode="auto">
            <a:xfrm>
              <a:off x="2425" y="3495"/>
              <a:ext cx="97" cy="96"/>
            </a:xfrm>
            <a:prstGeom prst="rect">
              <a:avLst/>
            </a:prstGeom>
            <a:noFill/>
            <a:ln w="12700" cap="flat">
              <a:solidFill>
                <a:srgbClr val="0000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1" name="Rectangle 202"/>
          <p:cNvSpPr>
            <a:spLocks noChangeArrowheads="1"/>
          </p:cNvSpPr>
          <p:nvPr/>
        </p:nvSpPr>
        <p:spPr bwMode="auto">
          <a:xfrm>
            <a:off x="5472300" y="5905755"/>
            <a:ext cx="2555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2" name="Group 206"/>
          <p:cNvGrpSpPr>
            <a:grpSpLocks/>
          </p:cNvGrpSpPr>
          <p:nvPr/>
        </p:nvGrpSpPr>
        <p:grpSpPr bwMode="auto">
          <a:xfrm>
            <a:off x="5229413" y="6108955"/>
            <a:ext cx="179388" cy="179388"/>
            <a:chOff x="2417" y="3623"/>
            <a:chExt cx="113" cy="113"/>
          </a:xfrm>
        </p:grpSpPr>
        <p:sp>
          <p:nvSpPr>
            <p:cNvPr id="59" name="Rectangle 203"/>
            <p:cNvSpPr>
              <a:spLocks noChangeArrowheads="1"/>
            </p:cNvSpPr>
            <p:nvPr/>
          </p:nvSpPr>
          <p:spPr bwMode="auto">
            <a:xfrm>
              <a:off x="2417" y="3623"/>
              <a:ext cx="113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204"/>
            <p:cNvSpPr>
              <a:spLocks noChangeArrowheads="1"/>
            </p:cNvSpPr>
            <p:nvPr/>
          </p:nvSpPr>
          <p:spPr bwMode="auto">
            <a:xfrm>
              <a:off x="2425" y="3631"/>
              <a:ext cx="97" cy="97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Rectangle 205"/>
            <p:cNvSpPr>
              <a:spLocks noChangeArrowheads="1"/>
            </p:cNvSpPr>
            <p:nvPr/>
          </p:nvSpPr>
          <p:spPr bwMode="auto">
            <a:xfrm>
              <a:off x="2425" y="3631"/>
              <a:ext cx="97" cy="97"/>
            </a:xfrm>
            <a:prstGeom prst="rect">
              <a:avLst/>
            </a:prstGeom>
            <a:noFill/>
            <a:ln w="12700" cap="flat">
              <a:solidFill>
                <a:srgbClr val="0000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3" name="Rectangle 207"/>
          <p:cNvSpPr>
            <a:spLocks noChangeArrowheads="1"/>
          </p:cNvSpPr>
          <p:nvPr/>
        </p:nvSpPr>
        <p:spPr bwMode="auto">
          <a:xfrm>
            <a:off x="5472300" y="6123242"/>
            <a:ext cx="3317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0.35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4" name="Group 211"/>
          <p:cNvGrpSpPr>
            <a:grpSpLocks/>
          </p:cNvGrpSpPr>
          <p:nvPr/>
        </p:nvGrpSpPr>
        <p:grpSpPr bwMode="auto">
          <a:xfrm>
            <a:off x="5229413" y="6326442"/>
            <a:ext cx="179388" cy="177800"/>
            <a:chOff x="2417" y="3760"/>
            <a:chExt cx="113" cy="112"/>
          </a:xfrm>
        </p:grpSpPr>
        <p:sp>
          <p:nvSpPr>
            <p:cNvPr id="56" name="Rectangle 208"/>
            <p:cNvSpPr>
              <a:spLocks noChangeArrowheads="1"/>
            </p:cNvSpPr>
            <p:nvPr/>
          </p:nvSpPr>
          <p:spPr bwMode="auto">
            <a:xfrm>
              <a:off x="2417" y="3760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Rectangle 209"/>
            <p:cNvSpPr>
              <a:spLocks noChangeArrowheads="1"/>
            </p:cNvSpPr>
            <p:nvPr/>
          </p:nvSpPr>
          <p:spPr bwMode="auto">
            <a:xfrm>
              <a:off x="2425" y="3768"/>
              <a:ext cx="97" cy="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Rectangle 210"/>
            <p:cNvSpPr>
              <a:spLocks noChangeArrowheads="1"/>
            </p:cNvSpPr>
            <p:nvPr/>
          </p:nvSpPr>
          <p:spPr bwMode="auto">
            <a:xfrm>
              <a:off x="2425" y="3768"/>
              <a:ext cx="97" cy="96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5" name="Rectangle 212"/>
          <p:cNvSpPr>
            <a:spLocks noChangeArrowheads="1"/>
          </p:cNvSpPr>
          <p:nvPr/>
        </p:nvSpPr>
        <p:spPr bwMode="auto">
          <a:xfrm>
            <a:off x="5472300" y="6339142"/>
            <a:ext cx="2555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6" name="Rectangle 430"/>
          <p:cNvSpPr>
            <a:spLocks noChangeArrowheads="1"/>
          </p:cNvSpPr>
          <p:nvPr/>
        </p:nvSpPr>
        <p:spPr bwMode="auto">
          <a:xfrm>
            <a:off x="2187050" y="6299159"/>
            <a:ext cx="141763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Anaerobic C limitation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7" name="Rectangle 435"/>
          <p:cNvSpPr>
            <a:spLocks noChangeArrowheads="1"/>
          </p:cNvSpPr>
          <p:nvPr/>
        </p:nvSpPr>
        <p:spPr bwMode="auto">
          <a:xfrm>
            <a:off x="2187050" y="6514855"/>
            <a:ext cx="135413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Batch glucose phase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8" name="Rectangle 440"/>
          <p:cNvSpPr>
            <a:spLocks noChangeArrowheads="1"/>
          </p:cNvSpPr>
          <p:nvPr/>
        </p:nvSpPr>
        <p:spPr bwMode="auto">
          <a:xfrm>
            <a:off x="2187050" y="5629856"/>
            <a:ext cx="754063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C limitation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9" name="Rectangle 445"/>
          <p:cNvSpPr>
            <a:spLocks noChangeArrowheads="1"/>
          </p:cNvSpPr>
          <p:nvPr/>
        </p:nvSpPr>
        <p:spPr bwMode="auto">
          <a:xfrm>
            <a:off x="2187050" y="5873061"/>
            <a:ext cx="754063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N limitation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0" name="Rectangle 450"/>
          <p:cNvSpPr>
            <a:spLocks noChangeArrowheads="1"/>
          </p:cNvSpPr>
          <p:nvPr/>
        </p:nvSpPr>
        <p:spPr bwMode="auto">
          <a:xfrm>
            <a:off x="2187050" y="6078144"/>
            <a:ext cx="766763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O limitation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1" name="Rectangle 101"/>
          <p:cNvSpPr>
            <a:spLocks noChangeArrowheads="1"/>
          </p:cNvSpPr>
          <p:nvPr/>
        </p:nvSpPr>
        <p:spPr bwMode="auto">
          <a:xfrm>
            <a:off x="4607424" y="5374990"/>
            <a:ext cx="80791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rgbClr val="000000"/>
                </a:solidFill>
                <a:latin typeface="Microsoft Sans Serif" panose="020B0604020202020204" pitchFamily="34" charset="0"/>
              </a:rPr>
              <a:t>Dilution Rate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-50913" y="4730079"/>
            <a:ext cx="748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Condition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-54130" y="5017120"/>
            <a:ext cx="748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Rate</a:t>
            </a:r>
          </a:p>
        </p:txBody>
      </p:sp>
      <p:sp>
        <p:nvSpPr>
          <p:cNvPr id="226" name="Title 40"/>
          <p:cNvSpPr txBox="1">
            <a:spLocks/>
          </p:cNvSpPr>
          <p:nvPr/>
        </p:nvSpPr>
        <p:spPr>
          <a:xfrm>
            <a:off x="457200" y="274638"/>
            <a:ext cx="8709556" cy="4873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rgbClr val="1F497D"/>
                </a:solidFill>
                <a:latin typeface="Calibri" pitchFamily="34" charset="0"/>
              </a:rPr>
              <a:t>Hierarchical Clustering Analysis-All Samples (DNA-Normalized Data)</a:t>
            </a:r>
          </a:p>
        </p:txBody>
      </p:sp>
      <p:pic>
        <p:nvPicPr>
          <p:cNvPr id="224" name="Picture 22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87" y="957554"/>
            <a:ext cx="6743700" cy="4306521"/>
          </a:xfrm>
          <a:prstGeom prst="rect">
            <a:avLst/>
          </a:prstGeom>
        </p:spPr>
      </p:pic>
      <p:sp>
        <p:nvSpPr>
          <p:cNvPr id="254" name="Rectangle 213"/>
          <p:cNvSpPr>
            <a:spLocks noChangeArrowheads="1"/>
          </p:cNvSpPr>
          <p:nvPr/>
        </p:nvSpPr>
        <p:spPr bwMode="auto">
          <a:xfrm>
            <a:off x="7498401" y="2133189"/>
            <a:ext cx="107401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SUPERPATHWAY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5" name="Group 217"/>
          <p:cNvGrpSpPr>
            <a:grpSpLocks/>
          </p:cNvGrpSpPr>
          <p:nvPr/>
        </p:nvGrpSpPr>
        <p:grpSpPr bwMode="auto">
          <a:xfrm>
            <a:off x="7595239" y="2380708"/>
            <a:ext cx="179388" cy="177800"/>
            <a:chOff x="4256" y="3414"/>
            <a:chExt cx="113" cy="112"/>
          </a:xfrm>
        </p:grpSpPr>
        <p:sp>
          <p:nvSpPr>
            <p:cNvPr id="264" name="Rectangle 214"/>
            <p:cNvSpPr>
              <a:spLocks noChangeArrowheads="1"/>
            </p:cNvSpPr>
            <p:nvPr/>
          </p:nvSpPr>
          <p:spPr bwMode="auto">
            <a:xfrm>
              <a:off x="4256" y="3414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265" name="Rectangle 215"/>
            <p:cNvSpPr>
              <a:spLocks noChangeArrowheads="1"/>
            </p:cNvSpPr>
            <p:nvPr/>
          </p:nvSpPr>
          <p:spPr bwMode="auto">
            <a:xfrm>
              <a:off x="4264" y="3422"/>
              <a:ext cx="97" cy="96"/>
            </a:xfrm>
            <a:prstGeom prst="rect">
              <a:avLst/>
            </a:prstGeom>
            <a:solidFill>
              <a:srgbClr val="1E9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266" name="Rectangle 216"/>
            <p:cNvSpPr>
              <a:spLocks noChangeArrowheads="1"/>
            </p:cNvSpPr>
            <p:nvPr/>
          </p:nvSpPr>
          <p:spPr bwMode="auto">
            <a:xfrm>
              <a:off x="4264" y="3422"/>
              <a:ext cx="97" cy="96"/>
            </a:xfrm>
            <a:prstGeom prst="rect">
              <a:avLst/>
            </a:prstGeom>
            <a:noFill/>
            <a:ln w="12700" cap="flat">
              <a:solidFill>
                <a:srgbClr val="0078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32" name="Rectangle 218"/>
          <p:cNvSpPr>
            <a:spLocks noChangeArrowheads="1"/>
          </p:cNvSpPr>
          <p:nvPr/>
        </p:nvSpPr>
        <p:spPr bwMode="auto">
          <a:xfrm>
            <a:off x="7838126" y="2393408"/>
            <a:ext cx="64440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Amino Acid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4" name="Group 222"/>
          <p:cNvGrpSpPr>
            <a:grpSpLocks/>
          </p:cNvGrpSpPr>
          <p:nvPr/>
        </p:nvGrpSpPr>
        <p:grpSpPr bwMode="auto">
          <a:xfrm>
            <a:off x="7595239" y="2825208"/>
            <a:ext cx="179388" cy="179388"/>
            <a:chOff x="4256" y="3550"/>
            <a:chExt cx="113" cy="113"/>
          </a:xfrm>
        </p:grpSpPr>
        <p:sp>
          <p:nvSpPr>
            <p:cNvPr id="261" name="Rectangle 219"/>
            <p:cNvSpPr>
              <a:spLocks noChangeArrowheads="1"/>
            </p:cNvSpPr>
            <p:nvPr/>
          </p:nvSpPr>
          <p:spPr bwMode="auto">
            <a:xfrm>
              <a:off x="4256" y="3550"/>
              <a:ext cx="113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262" name="Rectangle 220"/>
            <p:cNvSpPr>
              <a:spLocks noChangeArrowheads="1"/>
            </p:cNvSpPr>
            <p:nvPr/>
          </p:nvSpPr>
          <p:spPr bwMode="auto">
            <a:xfrm>
              <a:off x="4264" y="3558"/>
              <a:ext cx="97" cy="96"/>
            </a:xfrm>
            <a:prstGeom prst="rect">
              <a:avLst/>
            </a:prstGeom>
            <a:solidFill>
              <a:srgbClr val="32CD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263" name="Rectangle 221"/>
            <p:cNvSpPr>
              <a:spLocks noChangeArrowheads="1"/>
            </p:cNvSpPr>
            <p:nvPr/>
          </p:nvSpPr>
          <p:spPr bwMode="auto">
            <a:xfrm>
              <a:off x="4264" y="3558"/>
              <a:ext cx="97" cy="96"/>
            </a:xfrm>
            <a:prstGeom prst="rect">
              <a:avLst/>
            </a:prstGeom>
            <a:noFill/>
            <a:ln w="12700" cap="flat">
              <a:solidFill>
                <a:srgbClr val="29AA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36" name="Rectangle 223"/>
          <p:cNvSpPr>
            <a:spLocks noChangeArrowheads="1"/>
          </p:cNvSpPr>
          <p:nvPr/>
        </p:nvSpPr>
        <p:spPr bwMode="auto">
          <a:xfrm>
            <a:off x="7838126" y="2837908"/>
            <a:ext cx="7726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Carbohydrate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7" name="Group 227"/>
          <p:cNvGrpSpPr>
            <a:grpSpLocks/>
          </p:cNvGrpSpPr>
          <p:nvPr/>
        </p:nvGrpSpPr>
        <p:grpSpPr bwMode="auto">
          <a:xfrm>
            <a:off x="7595239" y="3680871"/>
            <a:ext cx="179388" cy="177800"/>
            <a:chOff x="4256" y="3687"/>
            <a:chExt cx="113" cy="112"/>
          </a:xfrm>
        </p:grpSpPr>
        <p:sp>
          <p:nvSpPr>
            <p:cNvPr id="258" name="Rectangle 224"/>
            <p:cNvSpPr>
              <a:spLocks noChangeArrowheads="1"/>
            </p:cNvSpPr>
            <p:nvPr/>
          </p:nvSpPr>
          <p:spPr bwMode="auto">
            <a:xfrm>
              <a:off x="4256" y="3687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259" name="Rectangle 225"/>
            <p:cNvSpPr>
              <a:spLocks noChangeArrowheads="1"/>
            </p:cNvSpPr>
            <p:nvPr/>
          </p:nvSpPr>
          <p:spPr bwMode="auto">
            <a:xfrm>
              <a:off x="4264" y="3695"/>
              <a:ext cx="97" cy="96"/>
            </a:xfrm>
            <a:prstGeom prst="rect">
              <a:avLst/>
            </a:prstGeom>
            <a:solidFill>
              <a:srgbClr val="BA55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260" name="Rectangle 226"/>
            <p:cNvSpPr>
              <a:spLocks noChangeArrowheads="1"/>
            </p:cNvSpPr>
            <p:nvPr/>
          </p:nvSpPr>
          <p:spPr bwMode="auto">
            <a:xfrm>
              <a:off x="4264" y="3695"/>
              <a:ext cx="97" cy="96"/>
            </a:xfrm>
            <a:prstGeom prst="rect">
              <a:avLst/>
            </a:prstGeom>
            <a:noFill/>
            <a:ln w="12700" cap="flat">
              <a:solidFill>
                <a:srgbClr val="3232C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95" name="Rectangle 228"/>
          <p:cNvSpPr>
            <a:spLocks noChangeArrowheads="1"/>
          </p:cNvSpPr>
          <p:nvPr/>
        </p:nvSpPr>
        <p:spPr bwMode="auto">
          <a:xfrm>
            <a:off x="7838126" y="3693571"/>
            <a:ext cx="131606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Cofactors and Vitamins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6" name="Group 232"/>
          <p:cNvGrpSpPr>
            <a:grpSpLocks/>
          </p:cNvGrpSpPr>
          <p:nvPr/>
        </p:nvGrpSpPr>
        <p:grpSpPr bwMode="auto">
          <a:xfrm>
            <a:off x="7595239" y="3049046"/>
            <a:ext cx="179388" cy="177800"/>
            <a:chOff x="4256" y="3823"/>
            <a:chExt cx="113" cy="112"/>
          </a:xfrm>
        </p:grpSpPr>
        <p:sp>
          <p:nvSpPr>
            <p:cNvPr id="118" name="Rectangle 229"/>
            <p:cNvSpPr>
              <a:spLocks noChangeArrowheads="1"/>
            </p:cNvSpPr>
            <p:nvPr/>
          </p:nvSpPr>
          <p:spPr bwMode="auto">
            <a:xfrm>
              <a:off x="4256" y="3823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256" name="Rectangle 230"/>
            <p:cNvSpPr>
              <a:spLocks noChangeArrowheads="1"/>
            </p:cNvSpPr>
            <p:nvPr/>
          </p:nvSpPr>
          <p:spPr bwMode="auto">
            <a:xfrm>
              <a:off x="4264" y="3831"/>
              <a:ext cx="97" cy="96"/>
            </a:xfrm>
            <a:prstGeom prst="rect">
              <a:avLst/>
            </a:prstGeom>
            <a:solidFill>
              <a:srgbClr val="40E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257" name="Rectangle 231"/>
            <p:cNvSpPr>
              <a:spLocks noChangeArrowheads="1"/>
            </p:cNvSpPr>
            <p:nvPr/>
          </p:nvSpPr>
          <p:spPr bwMode="auto">
            <a:xfrm>
              <a:off x="4264" y="3831"/>
              <a:ext cx="97" cy="96"/>
            </a:xfrm>
            <a:prstGeom prst="rect">
              <a:avLst/>
            </a:prstGeom>
            <a:noFill/>
            <a:ln w="12700" cap="flat">
              <a:solidFill>
                <a:srgbClr val="21CE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97" name="Rectangle 233"/>
          <p:cNvSpPr>
            <a:spLocks noChangeArrowheads="1"/>
          </p:cNvSpPr>
          <p:nvPr/>
        </p:nvSpPr>
        <p:spPr bwMode="auto">
          <a:xfrm>
            <a:off x="7838126" y="3061746"/>
            <a:ext cx="40395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Energy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8" name="Group 237"/>
          <p:cNvGrpSpPr>
            <a:grpSpLocks/>
          </p:cNvGrpSpPr>
          <p:nvPr/>
        </p:nvGrpSpPr>
        <p:grpSpPr bwMode="auto">
          <a:xfrm>
            <a:off x="7595239" y="3264946"/>
            <a:ext cx="179388" cy="177800"/>
            <a:chOff x="4256" y="3959"/>
            <a:chExt cx="113" cy="112"/>
          </a:xfrm>
        </p:grpSpPr>
        <p:sp>
          <p:nvSpPr>
            <p:cNvPr id="115" name="Rectangle 234"/>
            <p:cNvSpPr>
              <a:spLocks noChangeArrowheads="1"/>
            </p:cNvSpPr>
            <p:nvPr/>
          </p:nvSpPr>
          <p:spPr bwMode="auto">
            <a:xfrm>
              <a:off x="4256" y="3959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116" name="Rectangle 235"/>
            <p:cNvSpPr>
              <a:spLocks noChangeArrowheads="1"/>
            </p:cNvSpPr>
            <p:nvPr/>
          </p:nvSpPr>
          <p:spPr bwMode="auto">
            <a:xfrm>
              <a:off x="4264" y="3967"/>
              <a:ext cx="97" cy="96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117" name="Rectangle 236"/>
            <p:cNvSpPr>
              <a:spLocks noChangeArrowheads="1"/>
            </p:cNvSpPr>
            <p:nvPr/>
          </p:nvSpPr>
          <p:spPr bwMode="auto">
            <a:xfrm>
              <a:off x="4264" y="3967"/>
              <a:ext cx="97" cy="96"/>
            </a:xfrm>
            <a:prstGeom prst="rect">
              <a:avLst/>
            </a:prstGeom>
            <a:noFill/>
            <a:ln w="12700" cap="flat">
              <a:solidFill>
                <a:srgbClr val="00006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99" name="Rectangle 238"/>
          <p:cNvSpPr>
            <a:spLocks noChangeArrowheads="1"/>
          </p:cNvSpPr>
          <p:nvPr/>
        </p:nvSpPr>
        <p:spPr bwMode="auto">
          <a:xfrm>
            <a:off x="7838126" y="3277646"/>
            <a:ext cx="26930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Lipid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0" name="Group 242"/>
          <p:cNvGrpSpPr>
            <a:grpSpLocks/>
          </p:cNvGrpSpPr>
          <p:nvPr/>
        </p:nvGrpSpPr>
        <p:grpSpPr bwMode="auto">
          <a:xfrm>
            <a:off x="7595239" y="3461796"/>
            <a:ext cx="179388" cy="177800"/>
            <a:chOff x="4256" y="4095"/>
            <a:chExt cx="113" cy="112"/>
          </a:xfrm>
        </p:grpSpPr>
        <p:sp>
          <p:nvSpPr>
            <p:cNvPr id="112" name="Rectangle 239"/>
            <p:cNvSpPr>
              <a:spLocks noChangeArrowheads="1"/>
            </p:cNvSpPr>
            <p:nvPr/>
          </p:nvSpPr>
          <p:spPr bwMode="auto">
            <a:xfrm>
              <a:off x="4256" y="4095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113" name="Rectangle 240"/>
            <p:cNvSpPr>
              <a:spLocks noChangeArrowheads="1"/>
            </p:cNvSpPr>
            <p:nvPr/>
          </p:nvSpPr>
          <p:spPr bwMode="auto">
            <a:xfrm>
              <a:off x="4264" y="4103"/>
              <a:ext cx="97" cy="96"/>
            </a:xfrm>
            <a:prstGeom prst="rect">
              <a:avLst/>
            </a:prstGeom>
            <a:solidFill>
              <a:srgbClr val="FFA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114" name="Rectangle 241"/>
            <p:cNvSpPr>
              <a:spLocks noChangeArrowheads="1"/>
            </p:cNvSpPr>
            <p:nvPr/>
          </p:nvSpPr>
          <p:spPr bwMode="auto">
            <a:xfrm>
              <a:off x="4264" y="4103"/>
              <a:ext cx="97" cy="96"/>
            </a:xfrm>
            <a:prstGeom prst="rect">
              <a:avLst/>
            </a:prstGeom>
            <a:noFill/>
            <a:ln w="12700" cap="flat">
              <a:solidFill>
                <a:srgbClr val="D489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101" name="Rectangle 243"/>
          <p:cNvSpPr>
            <a:spLocks noChangeArrowheads="1"/>
          </p:cNvSpPr>
          <p:nvPr/>
        </p:nvSpPr>
        <p:spPr bwMode="auto">
          <a:xfrm>
            <a:off x="7838126" y="3474496"/>
            <a:ext cx="60272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Nucleotide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2" name="Group 247"/>
          <p:cNvGrpSpPr>
            <a:grpSpLocks/>
          </p:cNvGrpSpPr>
          <p:nvPr/>
        </p:nvGrpSpPr>
        <p:grpSpPr bwMode="auto">
          <a:xfrm>
            <a:off x="7595239" y="2591846"/>
            <a:ext cx="179388" cy="179388"/>
            <a:chOff x="4256" y="4231"/>
            <a:chExt cx="113" cy="113"/>
          </a:xfrm>
        </p:grpSpPr>
        <p:sp>
          <p:nvSpPr>
            <p:cNvPr id="109" name="Rectangle 244"/>
            <p:cNvSpPr>
              <a:spLocks noChangeArrowheads="1"/>
            </p:cNvSpPr>
            <p:nvPr/>
          </p:nvSpPr>
          <p:spPr bwMode="auto">
            <a:xfrm>
              <a:off x="4256" y="4231"/>
              <a:ext cx="113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110" name="Rectangle 245"/>
            <p:cNvSpPr>
              <a:spLocks noChangeArrowheads="1"/>
            </p:cNvSpPr>
            <p:nvPr/>
          </p:nvSpPr>
          <p:spPr bwMode="auto">
            <a:xfrm>
              <a:off x="4264" y="4239"/>
              <a:ext cx="97" cy="97"/>
            </a:xfrm>
            <a:prstGeom prst="rect">
              <a:avLst/>
            </a:prstGeom>
            <a:solidFill>
              <a:srgbClr val="F0E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111" name="Rectangle 246"/>
            <p:cNvSpPr>
              <a:spLocks noChangeArrowheads="1"/>
            </p:cNvSpPr>
            <p:nvPr/>
          </p:nvSpPr>
          <p:spPr bwMode="auto">
            <a:xfrm>
              <a:off x="4264" y="4239"/>
              <a:ext cx="97" cy="97"/>
            </a:xfrm>
            <a:prstGeom prst="rect">
              <a:avLst/>
            </a:prstGeom>
            <a:noFill/>
            <a:ln w="12700" cap="flat">
              <a:solidFill>
                <a:srgbClr val="E8D95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103" name="Rectangle 248"/>
          <p:cNvSpPr>
            <a:spLocks noChangeArrowheads="1"/>
          </p:cNvSpPr>
          <p:nvPr/>
        </p:nvSpPr>
        <p:spPr bwMode="auto">
          <a:xfrm>
            <a:off x="7838126" y="2606133"/>
            <a:ext cx="43120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Peptide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4" name="Group 252"/>
          <p:cNvGrpSpPr>
            <a:grpSpLocks/>
          </p:cNvGrpSpPr>
          <p:nvPr/>
        </p:nvGrpSpPr>
        <p:grpSpPr bwMode="auto">
          <a:xfrm>
            <a:off x="7595239" y="3895183"/>
            <a:ext cx="179388" cy="177800"/>
            <a:chOff x="4256" y="4368"/>
            <a:chExt cx="113" cy="112"/>
          </a:xfrm>
        </p:grpSpPr>
        <p:sp>
          <p:nvSpPr>
            <p:cNvPr id="106" name="Rectangle 249"/>
            <p:cNvSpPr>
              <a:spLocks noChangeArrowheads="1"/>
            </p:cNvSpPr>
            <p:nvPr/>
          </p:nvSpPr>
          <p:spPr bwMode="auto">
            <a:xfrm>
              <a:off x="4256" y="4368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107" name="Rectangle 250"/>
            <p:cNvSpPr>
              <a:spLocks noChangeArrowheads="1"/>
            </p:cNvSpPr>
            <p:nvPr/>
          </p:nvSpPr>
          <p:spPr bwMode="auto">
            <a:xfrm>
              <a:off x="4264" y="4376"/>
              <a:ext cx="97" cy="9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108" name="Rectangle 251"/>
            <p:cNvSpPr>
              <a:spLocks noChangeArrowheads="1"/>
            </p:cNvSpPr>
            <p:nvPr/>
          </p:nvSpPr>
          <p:spPr bwMode="auto">
            <a:xfrm>
              <a:off x="4264" y="4376"/>
              <a:ext cx="97" cy="96"/>
            </a:xfrm>
            <a:prstGeom prst="rect">
              <a:avLst/>
            </a:prstGeom>
            <a:noFill/>
            <a:ln w="12700" cap="flat">
              <a:solidFill>
                <a:srgbClr val="6A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105" name="Rectangle 253"/>
          <p:cNvSpPr>
            <a:spLocks noChangeArrowheads="1"/>
          </p:cNvSpPr>
          <p:nvPr/>
        </p:nvSpPr>
        <p:spPr bwMode="auto">
          <a:xfrm>
            <a:off x="7838126" y="3907883"/>
            <a:ext cx="65883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Xenobiotics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8" name="Rectangle 427"/>
          <p:cNvSpPr/>
          <p:nvPr/>
        </p:nvSpPr>
        <p:spPr>
          <a:xfrm>
            <a:off x="7267575" y="957554"/>
            <a:ext cx="104512" cy="490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010232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5" y="1166090"/>
            <a:ext cx="7416800" cy="4736362"/>
          </a:xfrm>
          <a:prstGeom prst="rect">
            <a:avLst/>
          </a:prstGeom>
        </p:spPr>
      </p:pic>
      <p:sp>
        <p:nvSpPr>
          <p:cNvPr id="5" name="Title 40"/>
          <p:cNvSpPr txBox="1">
            <a:spLocks/>
          </p:cNvSpPr>
          <p:nvPr/>
        </p:nvSpPr>
        <p:spPr>
          <a:xfrm>
            <a:off x="0" y="274638"/>
            <a:ext cx="9144000" cy="4873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solidFill>
                  <a:srgbClr val="1F497D"/>
                </a:solidFill>
                <a:latin typeface="Calibri" pitchFamily="34" charset="0"/>
              </a:rPr>
              <a:t>Principal Component Analysis-Carbon-Limited Samples (Protein Normalized)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827590" y="2056339"/>
            <a:ext cx="87844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Dilution Rates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7827590" y="2265304"/>
            <a:ext cx="179388" cy="177800"/>
            <a:chOff x="4905" y="1388"/>
            <a:chExt cx="113" cy="112"/>
          </a:xfrm>
        </p:grpSpPr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4905" y="1388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Oval 11"/>
            <p:cNvSpPr>
              <a:spLocks noChangeArrowheads="1"/>
            </p:cNvSpPr>
            <p:nvPr/>
          </p:nvSpPr>
          <p:spPr bwMode="auto">
            <a:xfrm>
              <a:off x="4913" y="1396"/>
              <a:ext cx="97" cy="96"/>
            </a:xfrm>
            <a:prstGeom prst="ellipse">
              <a:avLst/>
            </a:prstGeom>
            <a:solidFill>
              <a:srgbClr val="C0C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Oval 12"/>
            <p:cNvSpPr>
              <a:spLocks noChangeArrowheads="1"/>
            </p:cNvSpPr>
            <p:nvPr/>
          </p:nvSpPr>
          <p:spPr bwMode="auto">
            <a:xfrm>
              <a:off x="4913" y="1396"/>
              <a:ext cx="97" cy="96"/>
            </a:xfrm>
            <a:prstGeom prst="ellipse">
              <a:avLst/>
            </a:prstGeom>
            <a:noFill/>
            <a:ln w="12700" cap="flat">
              <a:solidFill>
                <a:srgbClr val="A0A0A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8070478" y="2278004"/>
            <a:ext cx="58509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0.025 1/h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7827590" y="2482791"/>
            <a:ext cx="179388" cy="177800"/>
            <a:chOff x="4905" y="1525"/>
            <a:chExt cx="113" cy="112"/>
          </a:xfrm>
        </p:grpSpPr>
        <p:sp>
          <p:nvSpPr>
            <p:cNvPr id="52" name="Rectangle 15"/>
            <p:cNvSpPr>
              <a:spLocks noChangeArrowheads="1"/>
            </p:cNvSpPr>
            <p:nvPr/>
          </p:nvSpPr>
          <p:spPr bwMode="auto">
            <a:xfrm>
              <a:off x="4905" y="1525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Oval 16"/>
            <p:cNvSpPr>
              <a:spLocks noChangeArrowheads="1"/>
            </p:cNvSpPr>
            <p:nvPr/>
          </p:nvSpPr>
          <p:spPr bwMode="auto">
            <a:xfrm>
              <a:off x="4913" y="1533"/>
              <a:ext cx="97" cy="96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Oval 17"/>
            <p:cNvSpPr>
              <a:spLocks noChangeArrowheads="1"/>
            </p:cNvSpPr>
            <p:nvPr/>
          </p:nvSpPr>
          <p:spPr bwMode="auto">
            <a:xfrm>
              <a:off x="4913" y="1533"/>
              <a:ext cx="97" cy="96"/>
            </a:xfrm>
            <a:prstGeom prst="ellipse">
              <a:avLst/>
            </a:prstGeom>
            <a:noFill/>
            <a:ln w="12700" cap="flat">
              <a:solidFill>
                <a:srgbClr val="D4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8070478" y="2495491"/>
            <a:ext cx="50654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0.05</a:t>
            </a:r>
            <a:r>
              <a:rPr kumimoji="0" lang="en-US" altLang="en-US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 1/h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7" name="Group 23"/>
          <p:cNvGrpSpPr>
            <a:grpSpLocks/>
          </p:cNvGrpSpPr>
          <p:nvPr/>
        </p:nvGrpSpPr>
        <p:grpSpPr bwMode="auto">
          <a:xfrm>
            <a:off x="7827590" y="2698691"/>
            <a:ext cx="179388" cy="179388"/>
            <a:chOff x="4905" y="1661"/>
            <a:chExt cx="113" cy="113"/>
          </a:xfrm>
        </p:grpSpPr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4905" y="1661"/>
              <a:ext cx="113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4913" y="1669"/>
              <a:ext cx="97" cy="97"/>
            </a:xfrm>
            <a:prstGeom prst="ellipse">
              <a:avLst/>
            </a:prstGeom>
            <a:solidFill>
              <a:srgbClr val="FF8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Oval 22"/>
            <p:cNvSpPr>
              <a:spLocks noChangeArrowheads="1"/>
            </p:cNvSpPr>
            <p:nvPr/>
          </p:nvSpPr>
          <p:spPr bwMode="auto">
            <a:xfrm>
              <a:off x="4913" y="1669"/>
              <a:ext cx="97" cy="97"/>
            </a:xfrm>
            <a:prstGeom prst="ellipse">
              <a:avLst/>
            </a:prstGeom>
            <a:noFill/>
            <a:ln w="12700" cap="flat">
              <a:solidFill>
                <a:srgbClr val="D46A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8070478" y="2712979"/>
            <a:ext cx="46487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0.1  1/h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Group 28"/>
          <p:cNvGrpSpPr>
            <a:grpSpLocks/>
          </p:cNvGrpSpPr>
          <p:nvPr/>
        </p:nvGrpSpPr>
        <p:grpSpPr bwMode="auto">
          <a:xfrm>
            <a:off x="7827590" y="2916179"/>
            <a:ext cx="179388" cy="179388"/>
            <a:chOff x="4905" y="1798"/>
            <a:chExt cx="113" cy="113"/>
          </a:xfrm>
        </p:grpSpPr>
        <p:sp>
          <p:nvSpPr>
            <p:cNvPr id="46" name="Rectangle 25"/>
            <p:cNvSpPr>
              <a:spLocks noChangeArrowheads="1"/>
            </p:cNvSpPr>
            <p:nvPr/>
          </p:nvSpPr>
          <p:spPr bwMode="auto">
            <a:xfrm>
              <a:off x="4905" y="1798"/>
              <a:ext cx="113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Oval 26"/>
            <p:cNvSpPr>
              <a:spLocks noChangeArrowheads="1"/>
            </p:cNvSpPr>
            <p:nvPr/>
          </p:nvSpPr>
          <p:spPr bwMode="auto">
            <a:xfrm>
              <a:off x="4913" y="1806"/>
              <a:ext cx="97" cy="97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Oval 27"/>
            <p:cNvSpPr>
              <a:spLocks noChangeArrowheads="1"/>
            </p:cNvSpPr>
            <p:nvPr/>
          </p:nvSpPr>
          <p:spPr bwMode="auto">
            <a:xfrm>
              <a:off x="4913" y="1806"/>
              <a:ext cx="97" cy="97"/>
            </a:xfrm>
            <a:prstGeom prst="ellipse">
              <a:avLst/>
            </a:prstGeom>
            <a:noFill/>
            <a:ln w="12700" cap="flat">
              <a:solidFill>
                <a:srgbClr val="D4D4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8070478" y="2930466"/>
            <a:ext cx="50654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Microsoft Sans Serif" panose="020B0604020202020204" pitchFamily="34" charset="0"/>
              </a:rPr>
              <a:t>0.15 1/h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1" name="Group 33"/>
          <p:cNvGrpSpPr>
            <a:grpSpLocks/>
          </p:cNvGrpSpPr>
          <p:nvPr/>
        </p:nvGrpSpPr>
        <p:grpSpPr bwMode="auto">
          <a:xfrm>
            <a:off x="7827590" y="3133666"/>
            <a:ext cx="179388" cy="179388"/>
            <a:chOff x="4905" y="1935"/>
            <a:chExt cx="113" cy="113"/>
          </a:xfrm>
        </p:grpSpPr>
        <p:sp>
          <p:nvSpPr>
            <p:cNvPr id="43" name="Rectangle 30"/>
            <p:cNvSpPr>
              <a:spLocks noChangeArrowheads="1"/>
            </p:cNvSpPr>
            <p:nvPr/>
          </p:nvSpPr>
          <p:spPr bwMode="auto">
            <a:xfrm>
              <a:off x="4905" y="1935"/>
              <a:ext cx="113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Oval 31"/>
            <p:cNvSpPr>
              <a:spLocks noChangeArrowheads="1"/>
            </p:cNvSpPr>
            <p:nvPr/>
          </p:nvSpPr>
          <p:spPr bwMode="auto">
            <a:xfrm>
              <a:off x="4913" y="1943"/>
              <a:ext cx="97" cy="97"/>
            </a:xfrm>
            <a:prstGeom prst="ellipse">
              <a:avLst/>
            </a:pr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Oval 32"/>
            <p:cNvSpPr>
              <a:spLocks noChangeArrowheads="1"/>
            </p:cNvSpPr>
            <p:nvPr/>
          </p:nvSpPr>
          <p:spPr bwMode="auto">
            <a:xfrm>
              <a:off x="4913" y="1943"/>
              <a:ext cx="97" cy="97"/>
            </a:xfrm>
            <a:prstGeom prst="ellipse">
              <a:avLst/>
            </a:prstGeom>
            <a:noFill/>
            <a:ln w="12700" cap="flat">
              <a:solidFill>
                <a:srgbClr val="00D4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8070478" y="3147954"/>
            <a:ext cx="42800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0.2 1/h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3" name="Group 38"/>
          <p:cNvGrpSpPr>
            <a:grpSpLocks/>
          </p:cNvGrpSpPr>
          <p:nvPr/>
        </p:nvGrpSpPr>
        <p:grpSpPr bwMode="auto">
          <a:xfrm>
            <a:off x="7827590" y="3351154"/>
            <a:ext cx="179388" cy="177800"/>
            <a:chOff x="4905" y="2072"/>
            <a:chExt cx="113" cy="112"/>
          </a:xfrm>
        </p:grpSpPr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4905" y="2072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Oval 36"/>
            <p:cNvSpPr>
              <a:spLocks noChangeArrowheads="1"/>
            </p:cNvSpPr>
            <p:nvPr/>
          </p:nvSpPr>
          <p:spPr bwMode="auto">
            <a:xfrm>
              <a:off x="4913" y="2080"/>
              <a:ext cx="97" cy="96"/>
            </a:xfrm>
            <a:prstGeom prst="ellipse">
              <a:avLst/>
            </a:prstGeom>
            <a:solidFill>
              <a:srgbClr val="00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4913" y="2080"/>
              <a:ext cx="97" cy="96"/>
            </a:xfrm>
            <a:prstGeom prst="ellipse">
              <a:avLst/>
            </a:prstGeom>
            <a:noFill/>
            <a:ln w="12700" cap="flat">
              <a:solidFill>
                <a:srgbClr val="00D4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8070478" y="3363854"/>
            <a:ext cx="50654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0.25 1/h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" name="Group 43"/>
          <p:cNvGrpSpPr>
            <a:grpSpLocks/>
          </p:cNvGrpSpPr>
          <p:nvPr/>
        </p:nvGrpSpPr>
        <p:grpSpPr bwMode="auto">
          <a:xfrm>
            <a:off x="7827590" y="3568641"/>
            <a:ext cx="179388" cy="177800"/>
            <a:chOff x="4905" y="2209"/>
            <a:chExt cx="113" cy="112"/>
          </a:xfrm>
        </p:grpSpPr>
        <p:sp>
          <p:nvSpPr>
            <p:cNvPr id="37" name="Rectangle 40"/>
            <p:cNvSpPr>
              <a:spLocks noChangeArrowheads="1"/>
            </p:cNvSpPr>
            <p:nvPr/>
          </p:nvSpPr>
          <p:spPr bwMode="auto">
            <a:xfrm>
              <a:off x="4905" y="2209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Oval 41"/>
            <p:cNvSpPr>
              <a:spLocks noChangeArrowheads="1"/>
            </p:cNvSpPr>
            <p:nvPr/>
          </p:nvSpPr>
          <p:spPr bwMode="auto">
            <a:xfrm>
              <a:off x="4913" y="2217"/>
              <a:ext cx="97" cy="96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Oval 42"/>
            <p:cNvSpPr>
              <a:spLocks noChangeArrowheads="1"/>
            </p:cNvSpPr>
            <p:nvPr/>
          </p:nvSpPr>
          <p:spPr bwMode="auto">
            <a:xfrm>
              <a:off x="4913" y="2217"/>
              <a:ext cx="97" cy="96"/>
            </a:xfrm>
            <a:prstGeom prst="ellipse">
              <a:avLst/>
            </a:prstGeom>
            <a:noFill/>
            <a:ln w="12700" cap="flat">
              <a:solidFill>
                <a:srgbClr val="0000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Rectangle 44"/>
          <p:cNvSpPr>
            <a:spLocks noChangeArrowheads="1"/>
          </p:cNvSpPr>
          <p:nvPr/>
        </p:nvSpPr>
        <p:spPr bwMode="auto">
          <a:xfrm>
            <a:off x="8070478" y="3581341"/>
            <a:ext cx="42800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0.3 1/h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7" name="Group 48"/>
          <p:cNvGrpSpPr>
            <a:grpSpLocks/>
          </p:cNvGrpSpPr>
          <p:nvPr/>
        </p:nvGrpSpPr>
        <p:grpSpPr bwMode="auto">
          <a:xfrm>
            <a:off x="7827590" y="3784541"/>
            <a:ext cx="179388" cy="179388"/>
            <a:chOff x="4905" y="2345"/>
            <a:chExt cx="113" cy="113"/>
          </a:xfrm>
        </p:grpSpPr>
        <p:sp>
          <p:nvSpPr>
            <p:cNvPr id="34" name="Rectangle 45"/>
            <p:cNvSpPr>
              <a:spLocks noChangeArrowheads="1"/>
            </p:cNvSpPr>
            <p:nvPr/>
          </p:nvSpPr>
          <p:spPr bwMode="auto">
            <a:xfrm>
              <a:off x="4905" y="2345"/>
              <a:ext cx="113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Oval 46"/>
            <p:cNvSpPr>
              <a:spLocks noChangeArrowheads="1"/>
            </p:cNvSpPr>
            <p:nvPr/>
          </p:nvSpPr>
          <p:spPr bwMode="auto">
            <a:xfrm>
              <a:off x="4913" y="2353"/>
              <a:ext cx="97" cy="97"/>
            </a:xfrm>
            <a:prstGeom prst="ellipse">
              <a:avLst/>
            </a:prstGeom>
            <a:solidFill>
              <a:srgbClr val="FF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Oval 47"/>
            <p:cNvSpPr>
              <a:spLocks noChangeArrowheads="1"/>
            </p:cNvSpPr>
            <p:nvPr/>
          </p:nvSpPr>
          <p:spPr bwMode="auto">
            <a:xfrm>
              <a:off x="4913" y="2353"/>
              <a:ext cx="97" cy="97"/>
            </a:xfrm>
            <a:prstGeom prst="ellipse">
              <a:avLst/>
            </a:prstGeom>
            <a:noFill/>
            <a:ln w="12700" cap="flat">
              <a:solidFill>
                <a:srgbClr val="0000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8" name="Rectangle 49"/>
          <p:cNvSpPr>
            <a:spLocks noChangeArrowheads="1"/>
          </p:cNvSpPr>
          <p:nvPr/>
        </p:nvSpPr>
        <p:spPr bwMode="auto">
          <a:xfrm>
            <a:off x="8070478" y="3798829"/>
            <a:ext cx="50654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0.35 1/h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9" name="Group 53"/>
          <p:cNvGrpSpPr>
            <a:grpSpLocks/>
          </p:cNvGrpSpPr>
          <p:nvPr/>
        </p:nvGrpSpPr>
        <p:grpSpPr bwMode="auto">
          <a:xfrm>
            <a:off x="7827590" y="4002029"/>
            <a:ext cx="179388" cy="179388"/>
            <a:chOff x="4905" y="2482"/>
            <a:chExt cx="113" cy="113"/>
          </a:xfrm>
        </p:grpSpPr>
        <p:sp>
          <p:nvSpPr>
            <p:cNvPr id="31" name="Rectangle 50"/>
            <p:cNvSpPr>
              <a:spLocks noChangeArrowheads="1"/>
            </p:cNvSpPr>
            <p:nvPr/>
          </p:nvSpPr>
          <p:spPr bwMode="auto">
            <a:xfrm>
              <a:off x="4905" y="2482"/>
              <a:ext cx="113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Oval 51"/>
            <p:cNvSpPr>
              <a:spLocks noChangeArrowheads="1"/>
            </p:cNvSpPr>
            <p:nvPr/>
          </p:nvSpPr>
          <p:spPr bwMode="auto">
            <a:xfrm>
              <a:off x="4913" y="2490"/>
              <a:ext cx="97" cy="9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Oval 52"/>
            <p:cNvSpPr>
              <a:spLocks noChangeArrowheads="1"/>
            </p:cNvSpPr>
            <p:nvPr/>
          </p:nvSpPr>
          <p:spPr bwMode="auto">
            <a:xfrm>
              <a:off x="4913" y="2490"/>
              <a:ext cx="97" cy="97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Rectangle 54"/>
          <p:cNvSpPr>
            <a:spLocks noChangeArrowheads="1"/>
          </p:cNvSpPr>
          <p:nvPr/>
        </p:nvSpPr>
        <p:spPr bwMode="auto">
          <a:xfrm>
            <a:off x="8070478" y="4016316"/>
            <a:ext cx="42800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0.4 1/h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0" y="6356350"/>
            <a:ext cx="629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Labels Correspond to Dilution Rates</a:t>
            </a:r>
          </a:p>
        </p:txBody>
      </p:sp>
    </p:spTree>
    <p:extLst>
      <p:ext uri="{BB962C8B-B14F-4D97-AF65-F5344CB8AC3E}">
        <p14:creationId xmlns:p14="http://schemas.microsoft.com/office/powerpoint/2010/main" val="1928487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40"/>
          <p:cNvSpPr txBox="1">
            <a:spLocks/>
          </p:cNvSpPr>
          <p:nvPr/>
        </p:nvSpPr>
        <p:spPr>
          <a:xfrm>
            <a:off x="45719" y="274638"/>
            <a:ext cx="9069185" cy="4873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solidFill>
                  <a:srgbClr val="1F497D"/>
                </a:solidFill>
                <a:latin typeface="Calibri" pitchFamily="34" charset="0"/>
              </a:rPr>
              <a:t>Hierarchical Clustering-Carbon-Limited Samples (Protein-Normalized Data)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-136053" y="5054399"/>
            <a:ext cx="74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Rate</a:t>
            </a:r>
          </a:p>
        </p:txBody>
      </p:sp>
      <p:grpSp>
        <p:nvGrpSpPr>
          <p:cNvPr id="236" name="Group 100"/>
          <p:cNvGrpSpPr>
            <a:grpSpLocks noChangeAspect="1"/>
          </p:cNvGrpSpPr>
          <p:nvPr/>
        </p:nvGrpSpPr>
        <p:grpSpPr bwMode="auto">
          <a:xfrm>
            <a:off x="7577147" y="4543486"/>
            <a:ext cx="1096481" cy="177496"/>
            <a:chOff x="2336" y="472"/>
            <a:chExt cx="1044" cy="169"/>
          </a:xfrm>
        </p:grpSpPr>
        <p:sp>
          <p:nvSpPr>
            <p:cNvPr id="237" name="Rectangle 6"/>
            <p:cNvSpPr>
              <a:spLocks noChangeArrowheads="1"/>
            </p:cNvSpPr>
            <p:nvPr/>
          </p:nvSpPr>
          <p:spPr bwMode="auto">
            <a:xfrm>
              <a:off x="2336" y="480"/>
              <a:ext cx="11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-4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7"/>
            <p:cNvSpPr>
              <a:spLocks noChangeArrowheads="1"/>
            </p:cNvSpPr>
            <p:nvPr/>
          </p:nvSpPr>
          <p:spPr bwMode="auto">
            <a:xfrm>
              <a:off x="3279" y="480"/>
              <a:ext cx="10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8"/>
            <p:cNvSpPr>
              <a:spLocks noChangeArrowheads="1"/>
            </p:cNvSpPr>
            <p:nvPr/>
          </p:nvSpPr>
          <p:spPr bwMode="auto">
            <a:xfrm>
              <a:off x="2506" y="472"/>
              <a:ext cx="8" cy="112"/>
            </a:xfrm>
            <a:prstGeom prst="rect">
              <a:avLst/>
            </a:prstGeom>
            <a:solidFill>
              <a:srgbClr val="F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0" name="Rectangle 9"/>
            <p:cNvSpPr>
              <a:spLocks noChangeArrowheads="1"/>
            </p:cNvSpPr>
            <p:nvPr/>
          </p:nvSpPr>
          <p:spPr bwMode="auto">
            <a:xfrm>
              <a:off x="2514" y="472"/>
              <a:ext cx="8" cy="112"/>
            </a:xfrm>
            <a:prstGeom prst="rect">
              <a:avLst/>
            </a:prstGeom>
            <a:solidFill>
              <a:srgbClr val="007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1" name="Rectangle 10"/>
            <p:cNvSpPr>
              <a:spLocks noChangeArrowheads="1"/>
            </p:cNvSpPr>
            <p:nvPr/>
          </p:nvSpPr>
          <p:spPr bwMode="auto">
            <a:xfrm>
              <a:off x="2522" y="472"/>
              <a:ext cx="8" cy="112"/>
            </a:xfrm>
            <a:prstGeom prst="rect">
              <a:avLst/>
            </a:prstGeom>
            <a:solidFill>
              <a:srgbClr val="00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" name="Rectangle 11"/>
            <p:cNvSpPr>
              <a:spLocks noChangeArrowheads="1"/>
            </p:cNvSpPr>
            <p:nvPr/>
          </p:nvSpPr>
          <p:spPr bwMode="auto">
            <a:xfrm>
              <a:off x="2530" y="472"/>
              <a:ext cx="8" cy="112"/>
            </a:xfrm>
            <a:prstGeom prst="rect">
              <a:avLst/>
            </a:prstGeom>
            <a:solidFill>
              <a:srgbClr val="00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" name="Rectangle 12"/>
            <p:cNvSpPr>
              <a:spLocks noChangeArrowheads="1"/>
            </p:cNvSpPr>
            <p:nvPr/>
          </p:nvSpPr>
          <p:spPr bwMode="auto">
            <a:xfrm>
              <a:off x="2538" y="472"/>
              <a:ext cx="8" cy="112"/>
            </a:xfrm>
            <a:prstGeom prst="rect">
              <a:avLst/>
            </a:prstGeom>
            <a:solidFill>
              <a:srgbClr val="007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" name="Rectangle 13"/>
            <p:cNvSpPr>
              <a:spLocks noChangeArrowheads="1"/>
            </p:cNvSpPr>
            <p:nvPr/>
          </p:nvSpPr>
          <p:spPr bwMode="auto">
            <a:xfrm>
              <a:off x="2546" y="472"/>
              <a:ext cx="8" cy="112"/>
            </a:xfrm>
            <a:prstGeom prst="rect">
              <a:avLst/>
            </a:prstGeom>
            <a:solidFill>
              <a:srgbClr val="00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" name="Rectangle 14"/>
            <p:cNvSpPr>
              <a:spLocks noChangeArrowheads="1"/>
            </p:cNvSpPr>
            <p:nvPr/>
          </p:nvSpPr>
          <p:spPr bwMode="auto">
            <a:xfrm>
              <a:off x="2554" y="472"/>
              <a:ext cx="8" cy="112"/>
            </a:xfrm>
            <a:prstGeom prst="rect">
              <a:avLst/>
            </a:prstGeom>
            <a:solidFill>
              <a:srgbClr val="00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" name="Rectangle 15"/>
            <p:cNvSpPr>
              <a:spLocks noChangeArrowheads="1"/>
            </p:cNvSpPr>
            <p:nvPr/>
          </p:nvSpPr>
          <p:spPr bwMode="auto">
            <a:xfrm>
              <a:off x="2562" y="472"/>
              <a:ext cx="8" cy="112"/>
            </a:xfrm>
            <a:prstGeom prst="rect">
              <a:avLst/>
            </a:prstGeom>
            <a:solidFill>
              <a:srgbClr val="006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" name="Rectangle 16"/>
            <p:cNvSpPr>
              <a:spLocks noChangeArrowheads="1"/>
            </p:cNvSpPr>
            <p:nvPr/>
          </p:nvSpPr>
          <p:spPr bwMode="auto">
            <a:xfrm>
              <a:off x="2570" y="472"/>
              <a:ext cx="8" cy="112"/>
            </a:xfrm>
            <a:prstGeom prst="rect">
              <a:avLst/>
            </a:prstGeom>
            <a:solidFill>
              <a:srgbClr val="006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" name="Rectangle 17"/>
            <p:cNvSpPr>
              <a:spLocks noChangeArrowheads="1"/>
            </p:cNvSpPr>
            <p:nvPr/>
          </p:nvSpPr>
          <p:spPr bwMode="auto">
            <a:xfrm>
              <a:off x="2578" y="472"/>
              <a:ext cx="8" cy="112"/>
            </a:xfrm>
            <a:prstGeom prst="rect">
              <a:avLst/>
            </a:prstGeom>
            <a:solidFill>
              <a:srgbClr val="006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" name="Rectangle 18"/>
            <p:cNvSpPr>
              <a:spLocks noChangeArrowheads="1"/>
            </p:cNvSpPr>
            <p:nvPr/>
          </p:nvSpPr>
          <p:spPr bwMode="auto">
            <a:xfrm>
              <a:off x="2586" y="472"/>
              <a:ext cx="8" cy="112"/>
            </a:xfrm>
            <a:prstGeom prst="rect">
              <a:avLst/>
            </a:prstGeom>
            <a:solidFill>
              <a:srgbClr val="006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" name="Rectangle 19"/>
            <p:cNvSpPr>
              <a:spLocks noChangeArrowheads="1"/>
            </p:cNvSpPr>
            <p:nvPr/>
          </p:nvSpPr>
          <p:spPr bwMode="auto">
            <a:xfrm>
              <a:off x="2594" y="472"/>
              <a:ext cx="8" cy="112"/>
            </a:xfrm>
            <a:prstGeom prst="rect">
              <a:avLst/>
            </a:prstGeom>
            <a:solidFill>
              <a:srgbClr val="00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1" name="Rectangle 20"/>
            <p:cNvSpPr>
              <a:spLocks noChangeArrowheads="1"/>
            </p:cNvSpPr>
            <p:nvPr/>
          </p:nvSpPr>
          <p:spPr bwMode="auto">
            <a:xfrm>
              <a:off x="2602" y="472"/>
              <a:ext cx="8" cy="112"/>
            </a:xfrm>
            <a:prstGeom prst="rect">
              <a:avLst/>
            </a:prstGeom>
            <a:solidFill>
              <a:srgbClr val="005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2" name="Rectangle 21"/>
            <p:cNvSpPr>
              <a:spLocks noChangeArrowheads="1"/>
            </p:cNvSpPr>
            <p:nvPr/>
          </p:nvSpPr>
          <p:spPr bwMode="auto">
            <a:xfrm>
              <a:off x="2610" y="472"/>
              <a:ext cx="8" cy="112"/>
            </a:xfrm>
            <a:prstGeom prst="rect">
              <a:avLst/>
            </a:prstGeom>
            <a:solidFill>
              <a:srgbClr val="005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3" name="Rectangle 22"/>
            <p:cNvSpPr>
              <a:spLocks noChangeArrowheads="1"/>
            </p:cNvSpPr>
            <p:nvPr/>
          </p:nvSpPr>
          <p:spPr bwMode="auto">
            <a:xfrm>
              <a:off x="2618" y="472"/>
              <a:ext cx="8" cy="112"/>
            </a:xfrm>
            <a:prstGeom prst="rect">
              <a:avLst/>
            </a:prstGeom>
            <a:solidFill>
              <a:srgbClr val="00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4" name="Rectangle 23"/>
            <p:cNvSpPr>
              <a:spLocks noChangeArrowheads="1"/>
            </p:cNvSpPr>
            <p:nvPr/>
          </p:nvSpPr>
          <p:spPr bwMode="auto">
            <a:xfrm>
              <a:off x="2626" y="472"/>
              <a:ext cx="8" cy="112"/>
            </a:xfrm>
            <a:prstGeom prst="rect">
              <a:avLst/>
            </a:prstGeom>
            <a:solidFill>
              <a:srgbClr val="005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5" name="Rectangle 24"/>
            <p:cNvSpPr>
              <a:spLocks noChangeArrowheads="1"/>
            </p:cNvSpPr>
            <p:nvPr/>
          </p:nvSpPr>
          <p:spPr bwMode="auto">
            <a:xfrm>
              <a:off x="2634" y="472"/>
              <a:ext cx="9" cy="112"/>
            </a:xfrm>
            <a:prstGeom prst="rect">
              <a:avLst/>
            </a:prstGeom>
            <a:solidFill>
              <a:srgbClr val="005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6" name="Rectangle 25"/>
            <p:cNvSpPr>
              <a:spLocks noChangeArrowheads="1"/>
            </p:cNvSpPr>
            <p:nvPr/>
          </p:nvSpPr>
          <p:spPr bwMode="auto">
            <a:xfrm>
              <a:off x="2643" y="472"/>
              <a:ext cx="8" cy="112"/>
            </a:xfrm>
            <a:prstGeom prst="rect">
              <a:avLst/>
            </a:prstGeom>
            <a:solidFill>
              <a:srgbClr val="005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7" name="Rectangle 26"/>
            <p:cNvSpPr>
              <a:spLocks noChangeArrowheads="1"/>
            </p:cNvSpPr>
            <p:nvPr/>
          </p:nvSpPr>
          <p:spPr bwMode="auto">
            <a:xfrm>
              <a:off x="2651" y="472"/>
              <a:ext cx="8" cy="112"/>
            </a:xfrm>
            <a:prstGeom prst="rect">
              <a:avLst/>
            </a:pr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8" name="Rectangle 27"/>
            <p:cNvSpPr>
              <a:spLocks noChangeArrowheads="1"/>
            </p:cNvSpPr>
            <p:nvPr/>
          </p:nvSpPr>
          <p:spPr bwMode="auto">
            <a:xfrm>
              <a:off x="2659" y="472"/>
              <a:ext cx="8" cy="112"/>
            </a:xfrm>
            <a:prstGeom prst="rect">
              <a:avLst/>
            </a:prstGeom>
            <a:solidFill>
              <a:srgbClr val="00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9" name="Rectangle 28"/>
            <p:cNvSpPr>
              <a:spLocks noChangeArrowheads="1"/>
            </p:cNvSpPr>
            <p:nvPr/>
          </p:nvSpPr>
          <p:spPr bwMode="auto">
            <a:xfrm>
              <a:off x="2667" y="472"/>
              <a:ext cx="8" cy="112"/>
            </a:xfrm>
            <a:prstGeom prst="rect">
              <a:avLst/>
            </a:prstGeom>
            <a:solidFill>
              <a:srgbClr val="004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0" name="Rectangle 29"/>
            <p:cNvSpPr>
              <a:spLocks noChangeArrowheads="1"/>
            </p:cNvSpPr>
            <p:nvPr/>
          </p:nvSpPr>
          <p:spPr bwMode="auto">
            <a:xfrm>
              <a:off x="2675" y="472"/>
              <a:ext cx="8" cy="112"/>
            </a:xfrm>
            <a:prstGeom prst="rect">
              <a:avLst/>
            </a:prstGeom>
            <a:solidFill>
              <a:srgbClr val="004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1" name="Rectangle 30"/>
            <p:cNvSpPr>
              <a:spLocks noChangeArrowheads="1"/>
            </p:cNvSpPr>
            <p:nvPr/>
          </p:nvSpPr>
          <p:spPr bwMode="auto">
            <a:xfrm>
              <a:off x="2683" y="472"/>
              <a:ext cx="8" cy="112"/>
            </a:xfrm>
            <a:prstGeom prst="rect">
              <a:avLst/>
            </a:prstGeom>
            <a:solidFill>
              <a:srgbClr val="004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2" name="Rectangle 31"/>
            <p:cNvSpPr>
              <a:spLocks noChangeArrowheads="1"/>
            </p:cNvSpPr>
            <p:nvPr/>
          </p:nvSpPr>
          <p:spPr bwMode="auto">
            <a:xfrm>
              <a:off x="2691" y="472"/>
              <a:ext cx="8" cy="112"/>
            </a:xfrm>
            <a:prstGeom prst="rect">
              <a:avLst/>
            </a:prstGeom>
            <a:solidFill>
              <a:srgbClr val="004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3" name="Rectangle 32"/>
            <p:cNvSpPr>
              <a:spLocks noChangeArrowheads="1"/>
            </p:cNvSpPr>
            <p:nvPr/>
          </p:nvSpPr>
          <p:spPr bwMode="auto">
            <a:xfrm>
              <a:off x="2699" y="472"/>
              <a:ext cx="8" cy="112"/>
            </a:xfrm>
            <a:prstGeom prst="rect">
              <a:avLst/>
            </a:prstGeom>
            <a:solidFill>
              <a:srgbClr val="003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4" name="Rectangle 33"/>
            <p:cNvSpPr>
              <a:spLocks noChangeArrowheads="1"/>
            </p:cNvSpPr>
            <p:nvPr/>
          </p:nvSpPr>
          <p:spPr bwMode="auto">
            <a:xfrm>
              <a:off x="2707" y="472"/>
              <a:ext cx="8" cy="112"/>
            </a:xfrm>
            <a:prstGeom prst="rect">
              <a:avLst/>
            </a:prstGeom>
            <a:solidFill>
              <a:srgbClr val="003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5" name="Rectangle 34"/>
            <p:cNvSpPr>
              <a:spLocks noChangeArrowheads="1"/>
            </p:cNvSpPr>
            <p:nvPr/>
          </p:nvSpPr>
          <p:spPr bwMode="auto">
            <a:xfrm>
              <a:off x="2715" y="472"/>
              <a:ext cx="8" cy="112"/>
            </a:xfrm>
            <a:prstGeom prst="rect">
              <a:avLst/>
            </a:prstGeom>
            <a:solidFill>
              <a:srgbClr val="003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6" name="Rectangle 35"/>
            <p:cNvSpPr>
              <a:spLocks noChangeArrowheads="1"/>
            </p:cNvSpPr>
            <p:nvPr/>
          </p:nvSpPr>
          <p:spPr bwMode="auto">
            <a:xfrm>
              <a:off x="2723" y="472"/>
              <a:ext cx="8" cy="112"/>
            </a:xfrm>
            <a:prstGeom prst="rect">
              <a:avLst/>
            </a:prstGeom>
            <a:solidFill>
              <a:srgbClr val="003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7" name="Rectangle 36"/>
            <p:cNvSpPr>
              <a:spLocks noChangeArrowheads="1"/>
            </p:cNvSpPr>
            <p:nvPr/>
          </p:nvSpPr>
          <p:spPr bwMode="auto">
            <a:xfrm>
              <a:off x="2731" y="472"/>
              <a:ext cx="8" cy="112"/>
            </a:xfrm>
            <a:prstGeom prst="rect">
              <a:avLst/>
            </a:prstGeom>
            <a:solidFill>
              <a:srgbClr val="003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8" name="Rectangle 37"/>
            <p:cNvSpPr>
              <a:spLocks noChangeArrowheads="1"/>
            </p:cNvSpPr>
            <p:nvPr/>
          </p:nvSpPr>
          <p:spPr bwMode="auto">
            <a:xfrm>
              <a:off x="2739" y="472"/>
              <a:ext cx="8" cy="112"/>
            </a:xfrm>
            <a:prstGeom prst="rect">
              <a:avLst/>
            </a:prstGeom>
            <a:solidFill>
              <a:srgbClr val="003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9" name="Rectangle 38"/>
            <p:cNvSpPr>
              <a:spLocks noChangeArrowheads="1"/>
            </p:cNvSpPr>
            <p:nvPr/>
          </p:nvSpPr>
          <p:spPr bwMode="auto">
            <a:xfrm>
              <a:off x="2747" y="472"/>
              <a:ext cx="8" cy="112"/>
            </a:xfrm>
            <a:prstGeom prst="rect">
              <a:avLst/>
            </a:prstGeom>
            <a:solidFill>
              <a:srgbClr val="002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0" name="Rectangle 39"/>
            <p:cNvSpPr>
              <a:spLocks noChangeArrowheads="1"/>
            </p:cNvSpPr>
            <p:nvPr/>
          </p:nvSpPr>
          <p:spPr bwMode="auto">
            <a:xfrm>
              <a:off x="2755" y="472"/>
              <a:ext cx="8" cy="112"/>
            </a:xfrm>
            <a:prstGeom prst="rect">
              <a:avLst/>
            </a:prstGeom>
            <a:solidFill>
              <a:srgbClr val="002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1" name="Rectangle 40"/>
            <p:cNvSpPr>
              <a:spLocks noChangeArrowheads="1"/>
            </p:cNvSpPr>
            <p:nvPr/>
          </p:nvSpPr>
          <p:spPr bwMode="auto">
            <a:xfrm>
              <a:off x="2763" y="472"/>
              <a:ext cx="8" cy="112"/>
            </a:xfrm>
            <a:prstGeom prst="rect">
              <a:avLst/>
            </a:prstGeom>
            <a:solidFill>
              <a:srgbClr val="002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2" name="Rectangle 41"/>
            <p:cNvSpPr>
              <a:spLocks noChangeArrowheads="1"/>
            </p:cNvSpPr>
            <p:nvPr/>
          </p:nvSpPr>
          <p:spPr bwMode="auto">
            <a:xfrm>
              <a:off x="2771" y="472"/>
              <a:ext cx="8" cy="112"/>
            </a:xfrm>
            <a:prstGeom prst="rect">
              <a:avLst/>
            </a:prstGeom>
            <a:solidFill>
              <a:srgbClr val="002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3" name="Rectangle 42"/>
            <p:cNvSpPr>
              <a:spLocks noChangeArrowheads="1"/>
            </p:cNvSpPr>
            <p:nvPr/>
          </p:nvSpPr>
          <p:spPr bwMode="auto">
            <a:xfrm>
              <a:off x="2779" y="472"/>
              <a:ext cx="8" cy="112"/>
            </a:xfrm>
            <a:prstGeom prst="rect">
              <a:avLst/>
            </a:prstGeom>
            <a:solidFill>
              <a:srgbClr val="002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" name="Rectangle 43"/>
            <p:cNvSpPr>
              <a:spLocks noChangeArrowheads="1"/>
            </p:cNvSpPr>
            <p:nvPr/>
          </p:nvSpPr>
          <p:spPr bwMode="auto">
            <a:xfrm>
              <a:off x="2787" y="472"/>
              <a:ext cx="8" cy="112"/>
            </a:xfrm>
            <a:prstGeom prst="rect">
              <a:avLst/>
            </a:prstGeom>
            <a:solidFill>
              <a:srgbClr val="001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5" name="Rectangle 44"/>
            <p:cNvSpPr>
              <a:spLocks noChangeArrowheads="1"/>
            </p:cNvSpPr>
            <p:nvPr/>
          </p:nvSpPr>
          <p:spPr bwMode="auto">
            <a:xfrm>
              <a:off x="2795" y="472"/>
              <a:ext cx="9" cy="112"/>
            </a:xfrm>
            <a:prstGeom prst="rect">
              <a:avLst/>
            </a:prstGeom>
            <a:solidFill>
              <a:srgbClr val="00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" name="Rectangle 45"/>
            <p:cNvSpPr>
              <a:spLocks noChangeArrowheads="1"/>
            </p:cNvSpPr>
            <p:nvPr/>
          </p:nvSpPr>
          <p:spPr bwMode="auto">
            <a:xfrm>
              <a:off x="2804" y="472"/>
              <a:ext cx="8" cy="112"/>
            </a:xfrm>
            <a:prstGeom prst="rect">
              <a:avLst/>
            </a:prstGeom>
            <a:solidFill>
              <a:srgbClr val="001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7" name="Rectangle 46"/>
            <p:cNvSpPr>
              <a:spLocks noChangeArrowheads="1"/>
            </p:cNvSpPr>
            <p:nvPr/>
          </p:nvSpPr>
          <p:spPr bwMode="auto">
            <a:xfrm>
              <a:off x="2812" y="472"/>
              <a:ext cx="8" cy="112"/>
            </a:xfrm>
            <a:prstGeom prst="rect">
              <a:avLst/>
            </a:prstGeom>
            <a:solidFill>
              <a:srgbClr val="0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" name="Rectangle 47"/>
            <p:cNvSpPr>
              <a:spLocks noChangeArrowheads="1"/>
            </p:cNvSpPr>
            <p:nvPr/>
          </p:nvSpPr>
          <p:spPr bwMode="auto">
            <a:xfrm>
              <a:off x="2820" y="472"/>
              <a:ext cx="8" cy="112"/>
            </a:xfrm>
            <a:prstGeom prst="rect">
              <a:avLst/>
            </a:prstGeom>
            <a:solidFill>
              <a:srgbClr val="001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9" name="Rectangle 48"/>
            <p:cNvSpPr>
              <a:spLocks noChangeArrowheads="1"/>
            </p:cNvSpPr>
            <p:nvPr/>
          </p:nvSpPr>
          <p:spPr bwMode="auto">
            <a:xfrm>
              <a:off x="2828" y="472"/>
              <a:ext cx="8" cy="112"/>
            </a:xfrm>
            <a:prstGeom prst="rect">
              <a:avLst/>
            </a:prstGeom>
            <a:solidFill>
              <a:srgbClr val="001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0" name="Rectangle 49"/>
            <p:cNvSpPr>
              <a:spLocks noChangeArrowheads="1"/>
            </p:cNvSpPr>
            <p:nvPr/>
          </p:nvSpPr>
          <p:spPr bwMode="auto">
            <a:xfrm>
              <a:off x="2836" y="472"/>
              <a:ext cx="8" cy="112"/>
            </a:xfrm>
            <a:prstGeom prst="rect">
              <a:avLst/>
            </a:prstGeom>
            <a:solidFill>
              <a:srgbClr val="000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1" name="Rectangle 50"/>
            <p:cNvSpPr>
              <a:spLocks noChangeArrowheads="1"/>
            </p:cNvSpPr>
            <p:nvPr/>
          </p:nvSpPr>
          <p:spPr bwMode="auto">
            <a:xfrm>
              <a:off x="2844" y="472"/>
              <a:ext cx="8" cy="112"/>
            </a:xfrm>
            <a:prstGeom prst="rect">
              <a:avLst/>
            </a:prstGeom>
            <a:solidFill>
              <a:srgbClr val="000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2" name="Rectangle 51"/>
            <p:cNvSpPr>
              <a:spLocks noChangeArrowheads="1"/>
            </p:cNvSpPr>
            <p:nvPr/>
          </p:nvSpPr>
          <p:spPr bwMode="auto">
            <a:xfrm>
              <a:off x="2852" y="472"/>
              <a:ext cx="8" cy="112"/>
            </a:xfrm>
            <a:prstGeom prst="rect">
              <a:avLst/>
            </a:prstGeom>
            <a:solidFill>
              <a:srgbClr val="000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3" name="Rectangle 52"/>
            <p:cNvSpPr>
              <a:spLocks noChangeArrowheads="1"/>
            </p:cNvSpPr>
            <p:nvPr/>
          </p:nvSpPr>
          <p:spPr bwMode="auto">
            <a:xfrm>
              <a:off x="2860" y="472"/>
              <a:ext cx="8" cy="112"/>
            </a:xfrm>
            <a:prstGeom prst="rect">
              <a:avLst/>
            </a:prstGeom>
            <a:solidFill>
              <a:srgbClr val="00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4" name="Rectangle 53"/>
            <p:cNvSpPr>
              <a:spLocks noChangeArrowheads="1"/>
            </p:cNvSpPr>
            <p:nvPr/>
          </p:nvSpPr>
          <p:spPr bwMode="auto">
            <a:xfrm>
              <a:off x="2868" y="472"/>
              <a:ext cx="8" cy="112"/>
            </a:xfrm>
            <a:prstGeom prst="rect">
              <a:avLst/>
            </a:prstGeom>
            <a:solidFill>
              <a:srgbClr val="000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5" name="Rectangle 54"/>
            <p:cNvSpPr>
              <a:spLocks noChangeArrowheads="1"/>
            </p:cNvSpPr>
            <p:nvPr/>
          </p:nvSpPr>
          <p:spPr bwMode="auto">
            <a:xfrm>
              <a:off x="2876" y="472"/>
              <a:ext cx="8" cy="112"/>
            </a:xfrm>
            <a:prstGeom prst="rect">
              <a:avLst/>
            </a:prstGeom>
            <a:solidFill>
              <a:srgbClr val="01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6" name="Rectangle 55"/>
            <p:cNvSpPr>
              <a:spLocks noChangeArrowheads="1"/>
            </p:cNvSpPr>
            <p:nvPr/>
          </p:nvSpPr>
          <p:spPr bwMode="auto">
            <a:xfrm>
              <a:off x="2884" y="472"/>
              <a:ext cx="8" cy="112"/>
            </a:xfrm>
            <a:prstGeom prst="rect">
              <a:avLst/>
            </a:prstGeom>
            <a:solidFill>
              <a:srgbClr val="07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7" name="Rectangle 56"/>
            <p:cNvSpPr>
              <a:spLocks noChangeArrowheads="1"/>
            </p:cNvSpPr>
            <p:nvPr/>
          </p:nvSpPr>
          <p:spPr bwMode="auto">
            <a:xfrm>
              <a:off x="2892" y="472"/>
              <a:ext cx="8" cy="112"/>
            </a:xfrm>
            <a:prstGeom prst="rect">
              <a:avLst/>
            </a:prstGeom>
            <a:solidFill>
              <a:srgbClr val="0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8" name="Rectangle 57"/>
            <p:cNvSpPr>
              <a:spLocks noChangeArrowheads="1"/>
            </p:cNvSpPr>
            <p:nvPr/>
          </p:nvSpPr>
          <p:spPr bwMode="auto">
            <a:xfrm>
              <a:off x="2900" y="472"/>
              <a:ext cx="8" cy="112"/>
            </a:xfrm>
            <a:prstGeom prst="rect">
              <a:avLst/>
            </a:prstGeom>
            <a:solidFill>
              <a:srgbClr val="12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9" name="Rectangle 58"/>
            <p:cNvSpPr>
              <a:spLocks noChangeArrowheads="1"/>
            </p:cNvSpPr>
            <p:nvPr/>
          </p:nvSpPr>
          <p:spPr bwMode="auto">
            <a:xfrm>
              <a:off x="2908" y="472"/>
              <a:ext cx="8" cy="112"/>
            </a:xfrm>
            <a:prstGeom prst="rect">
              <a:avLst/>
            </a:prstGeom>
            <a:solidFill>
              <a:srgbClr val="1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0" name="Rectangle 59"/>
            <p:cNvSpPr>
              <a:spLocks noChangeArrowheads="1"/>
            </p:cNvSpPr>
            <p:nvPr/>
          </p:nvSpPr>
          <p:spPr bwMode="auto">
            <a:xfrm>
              <a:off x="2916" y="472"/>
              <a:ext cx="8" cy="112"/>
            </a:xfrm>
            <a:prstGeom prst="rect">
              <a:avLst/>
            </a:prstGeom>
            <a:solidFill>
              <a:srgbClr val="1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1" name="Rectangle 60"/>
            <p:cNvSpPr>
              <a:spLocks noChangeArrowheads="1"/>
            </p:cNvSpPr>
            <p:nvPr/>
          </p:nvSpPr>
          <p:spPr bwMode="auto">
            <a:xfrm>
              <a:off x="2924" y="472"/>
              <a:ext cx="8" cy="112"/>
            </a:xfrm>
            <a:prstGeom prst="rect">
              <a:avLst/>
            </a:prstGeom>
            <a:solidFill>
              <a:srgbClr val="23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2" name="Rectangle 61"/>
            <p:cNvSpPr>
              <a:spLocks noChangeArrowheads="1"/>
            </p:cNvSpPr>
            <p:nvPr/>
          </p:nvSpPr>
          <p:spPr bwMode="auto">
            <a:xfrm>
              <a:off x="2932" y="472"/>
              <a:ext cx="8" cy="112"/>
            </a:xfrm>
            <a:prstGeom prst="rect">
              <a:avLst/>
            </a:prstGeom>
            <a:solidFill>
              <a:srgbClr val="2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3" name="Rectangle 62"/>
            <p:cNvSpPr>
              <a:spLocks noChangeArrowheads="1"/>
            </p:cNvSpPr>
            <p:nvPr/>
          </p:nvSpPr>
          <p:spPr bwMode="auto">
            <a:xfrm>
              <a:off x="2940" y="472"/>
              <a:ext cx="8" cy="112"/>
            </a:xfrm>
            <a:prstGeom prst="rect">
              <a:avLst/>
            </a:prstGeom>
            <a:solidFill>
              <a:srgbClr val="2E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4" name="Rectangle 63"/>
            <p:cNvSpPr>
              <a:spLocks noChangeArrowheads="1"/>
            </p:cNvSpPr>
            <p:nvPr/>
          </p:nvSpPr>
          <p:spPr bwMode="auto">
            <a:xfrm>
              <a:off x="2948" y="472"/>
              <a:ext cx="8" cy="112"/>
            </a:xfrm>
            <a:prstGeom prst="rect">
              <a:avLst/>
            </a:prstGeom>
            <a:solidFill>
              <a:srgbClr val="3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5" name="Rectangle 64"/>
            <p:cNvSpPr>
              <a:spLocks noChangeArrowheads="1"/>
            </p:cNvSpPr>
            <p:nvPr/>
          </p:nvSpPr>
          <p:spPr bwMode="auto">
            <a:xfrm>
              <a:off x="2956" y="472"/>
              <a:ext cx="9" cy="112"/>
            </a:xfrm>
            <a:prstGeom prst="rect">
              <a:avLst/>
            </a:prstGeom>
            <a:solidFill>
              <a:srgbClr val="3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6" name="Rectangle 65"/>
            <p:cNvSpPr>
              <a:spLocks noChangeArrowheads="1"/>
            </p:cNvSpPr>
            <p:nvPr/>
          </p:nvSpPr>
          <p:spPr bwMode="auto">
            <a:xfrm>
              <a:off x="2965" y="472"/>
              <a:ext cx="8" cy="112"/>
            </a:xfrm>
            <a:prstGeom prst="rect">
              <a:avLst/>
            </a:prstGeom>
            <a:solidFill>
              <a:srgbClr val="3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7" name="Rectangle 66"/>
            <p:cNvSpPr>
              <a:spLocks noChangeArrowheads="1"/>
            </p:cNvSpPr>
            <p:nvPr/>
          </p:nvSpPr>
          <p:spPr bwMode="auto">
            <a:xfrm>
              <a:off x="2973" y="472"/>
              <a:ext cx="8" cy="112"/>
            </a:xfrm>
            <a:prstGeom prst="rect">
              <a:avLst/>
            </a:prstGeom>
            <a:solidFill>
              <a:srgbClr val="45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8" name="Rectangle 67"/>
            <p:cNvSpPr>
              <a:spLocks noChangeArrowheads="1"/>
            </p:cNvSpPr>
            <p:nvPr/>
          </p:nvSpPr>
          <p:spPr bwMode="auto">
            <a:xfrm>
              <a:off x="2981" y="472"/>
              <a:ext cx="8" cy="112"/>
            </a:xfrm>
            <a:prstGeom prst="rect">
              <a:avLst/>
            </a:prstGeom>
            <a:solidFill>
              <a:srgbClr val="4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9" name="Rectangle 68"/>
            <p:cNvSpPr>
              <a:spLocks noChangeArrowheads="1"/>
            </p:cNvSpPr>
            <p:nvPr/>
          </p:nvSpPr>
          <p:spPr bwMode="auto">
            <a:xfrm>
              <a:off x="2989" y="472"/>
              <a:ext cx="8" cy="112"/>
            </a:xfrm>
            <a:prstGeom prst="rect">
              <a:avLst/>
            </a:prstGeom>
            <a:solidFill>
              <a:srgbClr val="5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0" name="Rectangle 69"/>
            <p:cNvSpPr>
              <a:spLocks noChangeArrowheads="1"/>
            </p:cNvSpPr>
            <p:nvPr/>
          </p:nvSpPr>
          <p:spPr bwMode="auto">
            <a:xfrm>
              <a:off x="2997" y="472"/>
              <a:ext cx="8" cy="112"/>
            </a:xfrm>
            <a:prstGeom prst="rect">
              <a:avLst/>
            </a:prstGeom>
            <a:solidFill>
              <a:srgbClr val="5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1" name="Rectangle 70"/>
            <p:cNvSpPr>
              <a:spLocks noChangeArrowheads="1"/>
            </p:cNvSpPr>
            <p:nvPr/>
          </p:nvSpPr>
          <p:spPr bwMode="auto">
            <a:xfrm>
              <a:off x="3005" y="472"/>
              <a:ext cx="8" cy="112"/>
            </a:xfrm>
            <a:prstGeom prst="rect">
              <a:avLst/>
            </a:prstGeom>
            <a:solidFill>
              <a:srgbClr val="5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2" name="Rectangle 71"/>
            <p:cNvSpPr>
              <a:spLocks noChangeArrowheads="1"/>
            </p:cNvSpPr>
            <p:nvPr/>
          </p:nvSpPr>
          <p:spPr bwMode="auto">
            <a:xfrm>
              <a:off x="3013" y="472"/>
              <a:ext cx="8" cy="112"/>
            </a:xfrm>
            <a:prstGeom prst="rect">
              <a:avLst/>
            </a:prstGeom>
            <a:solidFill>
              <a:srgbClr val="61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3" name="Rectangle 72"/>
            <p:cNvSpPr>
              <a:spLocks noChangeArrowheads="1"/>
            </p:cNvSpPr>
            <p:nvPr/>
          </p:nvSpPr>
          <p:spPr bwMode="auto">
            <a:xfrm>
              <a:off x="3021" y="472"/>
              <a:ext cx="8" cy="112"/>
            </a:xfrm>
            <a:prstGeom prst="rect">
              <a:avLst/>
            </a:prstGeom>
            <a:solidFill>
              <a:srgbClr val="67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4" name="Rectangle 73"/>
            <p:cNvSpPr>
              <a:spLocks noChangeArrowheads="1"/>
            </p:cNvSpPr>
            <p:nvPr/>
          </p:nvSpPr>
          <p:spPr bwMode="auto">
            <a:xfrm>
              <a:off x="3029" y="472"/>
              <a:ext cx="8" cy="112"/>
            </a:xfrm>
            <a:prstGeom prst="rect">
              <a:avLst/>
            </a:prstGeom>
            <a:solidFill>
              <a:srgbClr val="6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5" name="Rectangle 74"/>
            <p:cNvSpPr>
              <a:spLocks noChangeArrowheads="1"/>
            </p:cNvSpPr>
            <p:nvPr/>
          </p:nvSpPr>
          <p:spPr bwMode="auto">
            <a:xfrm>
              <a:off x="3037" y="472"/>
              <a:ext cx="8" cy="112"/>
            </a:xfrm>
            <a:prstGeom prst="rect">
              <a:avLst/>
            </a:prstGeom>
            <a:solidFill>
              <a:srgbClr val="72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6" name="Rectangle 75"/>
            <p:cNvSpPr>
              <a:spLocks noChangeArrowheads="1"/>
            </p:cNvSpPr>
            <p:nvPr/>
          </p:nvSpPr>
          <p:spPr bwMode="auto">
            <a:xfrm>
              <a:off x="3045" y="472"/>
              <a:ext cx="8" cy="112"/>
            </a:xfrm>
            <a:prstGeom prst="rect">
              <a:avLst/>
            </a:prstGeom>
            <a:solidFill>
              <a:srgbClr val="77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7" name="Rectangle 76"/>
            <p:cNvSpPr>
              <a:spLocks noChangeArrowheads="1"/>
            </p:cNvSpPr>
            <p:nvPr/>
          </p:nvSpPr>
          <p:spPr bwMode="auto">
            <a:xfrm>
              <a:off x="3053" y="472"/>
              <a:ext cx="8" cy="112"/>
            </a:xfrm>
            <a:prstGeom prst="rect">
              <a:avLst/>
            </a:prstGeom>
            <a:solidFill>
              <a:srgbClr val="7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8" name="Rectangle 77"/>
            <p:cNvSpPr>
              <a:spLocks noChangeArrowheads="1"/>
            </p:cNvSpPr>
            <p:nvPr/>
          </p:nvSpPr>
          <p:spPr bwMode="auto">
            <a:xfrm>
              <a:off x="3061" y="472"/>
              <a:ext cx="8" cy="112"/>
            </a:xfrm>
            <a:prstGeom prst="rect">
              <a:avLst/>
            </a:prstGeom>
            <a:solidFill>
              <a:srgbClr val="83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9" name="Rectangle 78"/>
            <p:cNvSpPr>
              <a:spLocks noChangeArrowheads="1"/>
            </p:cNvSpPr>
            <p:nvPr/>
          </p:nvSpPr>
          <p:spPr bwMode="auto">
            <a:xfrm>
              <a:off x="3069" y="472"/>
              <a:ext cx="8" cy="112"/>
            </a:xfrm>
            <a:prstGeom prst="rect">
              <a:avLst/>
            </a:prstGeom>
            <a:solidFill>
              <a:srgbClr val="8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0" name="Rectangle 79"/>
            <p:cNvSpPr>
              <a:spLocks noChangeArrowheads="1"/>
            </p:cNvSpPr>
            <p:nvPr/>
          </p:nvSpPr>
          <p:spPr bwMode="auto">
            <a:xfrm>
              <a:off x="3077" y="472"/>
              <a:ext cx="8" cy="112"/>
            </a:xfrm>
            <a:prstGeom prst="rect">
              <a:avLst/>
            </a:prstGeom>
            <a:solidFill>
              <a:srgbClr val="8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1" name="Rectangle 80"/>
            <p:cNvSpPr>
              <a:spLocks noChangeArrowheads="1"/>
            </p:cNvSpPr>
            <p:nvPr/>
          </p:nvSpPr>
          <p:spPr bwMode="auto">
            <a:xfrm>
              <a:off x="3085" y="472"/>
              <a:ext cx="8" cy="112"/>
            </a:xfrm>
            <a:prstGeom prst="rect">
              <a:avLst/>
            </a:prstGeom>
            <a:solidFill>
              <a:srgbClr val="93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2" name="Rectangle 81"/>
            <p:cNvSpPr>
              <a:spLocks noChangeArrowheads="1"/>
            </p:cNvSpPr>
            <p:nvPr/>
          </p:nvSpPr>
          <p:spPr bwMode="auto">
            <a:xfrm>
              <a:off x="3093" y="472"/>
              <a:ext cx="8" cy="112"/>
            </a:xfrm>
            <a:prstGeom prst="rect">
              <a:avLst/>
            </a:prstGeom>
            <a:solidFill>
              <a:srgbClr val="9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3" name="Rectangle 82"/>
            <p:cNvSpPr>
              <a:spLocks noChangeArrowheads="1"/>
            </p:cNvSpPr>
            <p:nvPr/>
          </p:nvSpPr>
          <p:spPr bwMode="auto">
            <a:xfrm>
              <a:off x="3101" y="472"/>
              <a:ext cx="8" cy="112"/>
            </a:xfrm>
            <a:prstGeom prst="rect">
              <a:avLst/>
            </a:prstGeom>
            <a:solidFill>
              <a:srgbClr val="9E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4" name="Rectangle 83"/>
            <p:cNvSpPr>
              <a:spLocks noChangeArrowheads="1"/>
            </p:cNvSpPr>
            <p:nvPr/>
          </p:nvSpPr>
          <p:spPr bwMode="auto">
            <a:xfrm>
              <a:off x="3109" y="472"/>
              <a:ext cx="8" cy="112"/>
            </a:xfrm>
            <a:prstGeom prst="rect">
              <a:avLst/>
            </a:prstGeom>
            <a:solidFill>
              <a:srgbClr val="A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5" name="Rectangle 84"/>
            <p:cNvSpPr>
              <a:spLocks noChangeArrowheads="1"/>
            </p:cNvSpPr>
            <p:nvPr/>
          </p:nvSpPr>
          <p:spPr bwMode="auto">
            <a:xfrm>
              <a:off x="3117" y="472"/>
              <a:ext cx="9" cy="112"/>
            </a:xfrm>
            <a:prstGeom prst="rect">
              <a:avLst/>
            </a:prstGeom>
            <a:solidFill>
              <a:srgbClr val="A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6" name="Rectangle 85"/>
            <p:cNvSpPr>
              <a:spLocks noChangeArrowheads="1"/>
            </p:cNvSpPr>
            <p:nvPr/>
          </p:nvSpPr>
          <p:spPr bwMode="auto">
            <a:xfrm>
              <a:off x="3126" y="472"/>
              <a:ext cx="8" cy="112"/>
            </a:xfrm>
            <a:prstGeom prst="rect">
              <a:avLst/>
            </a:prstGeom>
            <a:solidFill>
              <a:srgbClr val="A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7" name="Rectangle 86"/>
            <p:cNvSpPr>
              <a:spLocks noChangeArrowheads="1"/>
            </p:cNvSpPr>
            <p:nvPr/>
          </p:nvSpPr>
          <p:spPr bwMode="auto">
            <a:xfrm>
              <a:off x="3134" y="472"/>
              <a:ext cx="8" cy="112"/>
            </a:xfrm>
            <a:prstGeom prst="rect">
              <a:avLst/>
            </a:prstGeom>
            <a:solidFill>
              <a:srgbClr val="B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8" name="Rectangle 87"/>
            <p:cNvSpPr>
              <a:spLocks noChangeArrowheads="1"/>
            </p:cNvSpPr>
            <p:nvPr/>
          </p:nvSpPr>
          <p:spPr bwMode="auto">
            <a:xfrm>
              <a:off x="3142" y="472"/>
              <a:ext cx="8" cy="112"/>
            </a:xfrm>
            <a:prstGeom prst="rect">
              <a:avLst/>
            </a:prstGeom>
            <a:solidFill>
              <a:srgbClr val="B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9" name="Rectangle 88"/>
            <p:cNvSpPr>
              <a:spLocks noChangeArrowheads="1"/>
            </p:cNvSpPr>
            <p:nvPr/>
          </p:nvSpPr>
          <p:spPr bwMode="auto">
            <a:xfrm>
              <a:off x="3150" y="472"/>
              <a:ext cx="8" cy="1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0" name="Rectangle 89"/>
            <p:cNvSpPr>
              <a:spLocks noChangeArrowheads="1"/>
            </p:cNvSpPr>
            <p:nvPr/>
          </p:nvSpPr>
          <p:spPr bwMode="auto">
            <a:xfrm>
              <a:off x="3158" y="472"/>
              <a:ext cx="8" cy="112"/>
            </a:xfrm>
            <a:prstGeom prst="rect">
              <a:avLst/>
            </a:prstGeom>
            <a:solidFill>
              <a:srgbClr val="C5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1" name="Rectangle 90"/>
            <p:cNvSpPr>
              <a:spLocks noChangeArrowheads="1"/>
            </p:cNvSpPr>
            <p:nvPr/>
          </p:nvSpPr>
          <p:spPr bwMode="auto">
            <a:xfrm>
              <a:off x="3166" y="472"/>
              <a:ext cx="8" cy="112"/>
            </a:xfrm>
            <a:prstGeom prst="rect">
              <a:avLst/>
            </a:prstGeom>
            <a:solidFill>
              <a:srgbClr val="C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2" name="Rectangle 91"/>
            <p:cNvSpPr>
              <a:spLocks noChangeArrowheads="1"/>
            </p:cNvSpPr>
            <p:nvPr/>
          </p:nvSpPr>
          <p:spPr bwMode="auto">
            <a:xfrm>
              <a:off x="3174" y="472"/>
              <a:ext cx="8" cy="112"/>
            </a:xfrm>
            <a:prstGeom prst="rect">
              <a:avLst/>
            </a:prstGeom>
            <a:solidFill>
              <a:srgbClr val="D1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3" name="Rectangle 92"/>
            <p:cNvSpPr>
              <a:spLocks noChangeArrowheads="1"/>
            </p:cNvSpPr>
            <p:nvPr/>
          </p:nvSpPr>
          <p:spPr bwMode="auto">
            <a:xfrm>
              <a:off x="3182" y="472"/>
              <a:ext cx="8" cy="112"/>
            </a:xfrm>
            <a:prstGeom prst="rect">
              <a:avLst/>
            </a:prstGeom>
            <a:solidFill>
              <a:srgbClr val="D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4" name="Rectangle 93"/>
            <p:cNvSpPr>
              <a:spLocks noChangeArrowheads="1"/>
            </p:cNvSpPr>
            <p:nvPr/>
          </p:nvSpPr>
          <p:spPr bwMode="auto">
            <a:xfrm>
              <a:off x="3190" y="472"/>
              <a:ext cx="8" cy="112"/>
            </a:xfrm>
            <a:prstGeom prst="rect">
              <a:avLst/>
            </a:prstGeom>
            <a:solidFill>
              <a:srgbClr val="D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5" name="Rectangle 94"/>
            <p:cNvSpPr>
              <a:spLocks noChangeArrowheads="1"/>
            </p:cNvSpPr>
            <p:nvPr/>
          </p:nvSpPr>
          <p:spPr bwMode="auto">
            <a:xfrm>
              <a:off x="3198" y="472"/>
              <a:ext cx="8" cy="112"/>
            </a:xfrm>
            <a:prstGeom prst="rect">
              <a:avLst/>
            </a:prstGeom>
            <a:solidFill>
              <a:srgbClr val="E2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6" name="Rectangle 95"/>
            <p:cNvSpPr>
              <a:spLocks noChangeArrowheads="1"/>
            </p:cNvSpPr>
            <p:nvPr/>
          </p:nvSpPr>
          <p:spPr bwMode="auto">
            <a:xfrm>
              <a:off x="3206" y="472"/>
              <a:ext cx="8" cy="112"/>
            </a:xfrm>
            <a:prstGeom prst="rect">
              <a:avLst/>
            </a:prstGeom>
            <a:solidFill>
              <a:srgbClr val="E7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7" name="Rectangle 96"/>
            <p:cNvSpPr>
              <a:spLocks noChangeArrowheads="1"/>
            </p:cNvSpPr>
            <p:nvPr/>
          </p:nvSpPr>
          <p:spPr bwMode="auto">
            <a:xfrm>
              <a:off x="3214" y="472"/>
              <a:ext cx="8" cy="112"/>
            </a:xfrm>
            <a:prstGeom prst="rect">
              <a:avLst/>
            </a:prstGeom>
            <a:solidFill>
              <a:srgbClr val="E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8" name="Rectangle 97"/>
            <p:cNvSpPr>
              <a:spLocks noChangeArrowheads="1"/>
            </p:cNvSpPr>
            <p:nvPr/>
          </p:nvSpPr>
          <p:spPr bwMode="auto">
            <a:xfrm>
              <a:off x="3222" y="472"/>
              <a:ext cx="8" cy="112"/>
            </a:xfrm>
            <a:prstGeom prst="rect">
              <a:avLst/>
            </a:prstGeom>
            <a:solidFill>
              <a:srgbClr val="F3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9" name="Rectangle 98"/>
            <p:cNvSpPr>
              <a:spLocks noChangeArrowheads="1"/>
            </p:cNvSpPr>
            <p:nvPr/>
          </p:nvSpPr>
          <p:spPr bwMode="auto">
            <a:xfrm>
              <a:off x="3230" y="472"/>
              <a:ext cx="8" cy="112"/>
            </a:xfrm>
            <a:prstGeom prst="rect">
              <a:avLst/>
            </a:prstGeom>
            <a:solidFill>
              <a:srgbClr val="F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0" name="Rectangle 99"/>
            <p:cNvSpPr>
              <a:spLocks noChangeArrowheads="1"/>
            </p:cNvSpPr>
            <p:nvPr/>
          </p:nvSpPr>
          <p:spPr bwMode="auto">
            <a:xfrm>
              <a:off x="2506" y="472"/>
              <a:ext cx="732" cy="112"/>
            </a:xfrm>
            <a:prstGeom prst="rect">
              <a:avLst/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31" name="Group 171"/>
          <p:cNvGrpSpPr>
            <a:grpSpLocks/>
          </p:cNvGrpSpPr>
          <p:nvPr/>
        </p:nvGrpSpPr>
        <p:grpSpPr bwMode="auto">
          <a:xfrm>
            <a:off x="1946390" y="5909519"/>
            <a:ext cx="179388" cy="177800"/>
            <a:chOff x="2417" y="2669"/>
            <a:chExt cx="113" cy="112"/>
          </a:xfrm>
        </p:grpSpPr>
        <p:sp>
          <p:nvSpPr>
            <p:cNvPr id="332" name="Rectangle 168"/>
            <p:cNvSpPr>
              <a:spLocks noChangeArrowheads="1"/>
            </p:cNvSpPr>
            <p:nvPr/>
          </p:nvSpPr>
          <p:spPr bwMode="auto">
            <a:xfrm>
              <a:off x="2417" y="2669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3" name="Rectangle 169"/>
            <p:cNvSpPr>
              <a:spLocks noChangeArrowheads="1"/>
            </p:cNvSpPr>
            <p:nvPr/>
          </p:nvSpPr>
          <p:spPr bwMode="auto">
            <a:xfrm>
              <a:off x="2425" y="2677"/>
              <a:ext cx="97" cy="9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4" name="Rectangle 170"/>
            <p:cNvSpPr>
              <a:spLocks noChangeArrowheads="1"/>
            </p:cNvSpPr>
            <p:nvPr/>
          </p:nvSpPr>
          <p:spPr bwMode="auto">
            <a:xfrm>
              <a:off x="2425" y="2677"/>
              <a:ext cx="97" cy="96"/>
            </a:xfrm>
            <a:prstGeom prst="rect">
              <a:avLst/>
            </a:prstGeom>
            <a:noFill/>
            <a:ln w="12700" cap="flat">
              <a:solidFill>
                <a:srgbClr val="A0A0A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35" name="Rectangle 172"/>
          <p:cNvSpPr>
            <a:spLocks noChangeArrowheads="1"/>
          </p:cNvSpPr>
          <p:nvPr/>
        </p:nvSpPr>
        <p:spPr bwMode="auto">
          <a:xfrm>
            <a:off x="2189277" y="5896819"/>
            <a:ext cx="40957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0.025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36" name="Group 176"/>
          <p:cNvGrpSpPr>
            <a:grpSpLocks/>
          </p:cNvGrpSpPr>
          <p:nvPr/>
        </p:nvGrpSpPr>
        <p:grpSpPr bwMode="auto">
          <a:xfrm>
            <a:off x="2672516" y="5909519"/>
            <a:ext cx="179388" cy="177800"/>
            <a:chOff x="2417" y="2806"/>
            <a:chExt cx="113" cy="112"/>
          </a:xfrm>
        </p:grpSpPr>
        <p:sp>
          <p:nvSpPr>
            <p:cNvPr id="337" name="Rectangle 173"/>
            <p:cNvSpPr>
              <a:spLocks noChangeArrowheads="1"/>
            </p:cNvSpPr>
            <p:nvPr/>
          </p:nvSpPr>
          <p:spPr bwMode="auto">
            <a:xfrm>
              <a:off x="2417" y="2806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8" name="Rectangle 174"/>
            <p:cNvSpPr>
              <a:spLocks noChangeArrowheads="1"/>
            </p:cNvSpPr>
            <p:nvPr/>
          </p:nvSpPr>
          <p:spPr bwMode="auto">
            <a:xfrm>
              <a:off x="2425" y="2814"/>
              <a:ext cx="97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9" name="Rectangle 175"/>
            <p:cNvSpPr>
              <a:spLocks noChangeArrowheads="1"/>
            </p:cNvSpPr>
            <p:nvPr/>
          </p:nvSpPr>
          <p:spPr bwMode="auto">
            <a:xfrm>
              <a:off x="2425" y="2814"/>
              <a:ext cx="97" cy="96"/>
            </a:xfrm>
            <a:prstGeom prst="rect">
              <a:avLst/>
            </a:prstGeom>
            <a:noFill/>
            <a:ln w="12700" cap="flat">
              <a:solidFill>
                <a:srgbClr val="D4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0" name="Rectangle 177"/>
          <p:cNvSpPr>
            <a:spLocks noChangeArrowheads="1"/>
          </p:cNvSpPr>
          <p:nvPr/>
        </p:nvSpPr>
        <p:spPr bwMode="auto">
          <a:xfrm>
            <a:off x="2915403" y="5896819"/>
            <a:ext cx="3317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0.05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41" name="Group 181"/>
          <p:cNvGrpSpPr>
            <a:grpSpLocks/>
          </p:cNvGrpSpPr>
          <p:nvPr/>
        </p:nvGrpSpPr>
        <p:grpSpPr bwMode="auto">
          <a:xfrm>
            <a:off x="3265570" y="5909519"/>
            <a:ext cx="179388" cy="177800"/>
            <a:chOff x="2417" y="2942"/>
            <a:chExt cx="113" cy="112"/>
          </a:xfrm>
        </p:grpSpPr>
        <p:sp>
          <p:nvSpPr>
            <p:cNvPr id="342" name="Rectangle 178"/>
            <p:cNvSpPr>
              <a:spLocks noChangeArrowheads="1"/>
            </p:cNvSpPr>
            <p:nvPr/>
          </p:nvSpPr>
          <p:spPr bwMode="auto">
            <a:xfrm>
              <a:off x="2417" y="2942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3" name="Rectangle 179"/>
            <p:cNvSpPr>
              <a:spLocks noChangeArrowheads="1"/>
            </p:cNvSpPr>
            <p:nvPr/>
          </p:nvSpPr>
          <p:spPr bwMode="auto">
            <a:xfrm>
              <a:off x="2425" y="2950"/>
              <a:ext cx="97" cy="96"/>
            </a:xfrm>
            <a:prstGeom prst="rect">
              <a:avLst/>
            </a:prstGeom>
            <a:solidFill>
              <a:srgbClr val="F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4" name="Rectangle 180"/>
            <p:cNvSpPr>
              <a:spLocks noChangeArrowheads="1"/>
            </p:cNvSpPr>
            <p:nvPr/>
          </p:nvSpPr>
          <p:spPr bwMode="auto">
            <a:xfrm>
              <a:off x="2425" y="2950"/>
              <a:ext cx="97" cy="96"/>
            </a:xfrm>
            <a:prstGeom prst="rect">
              <a:avLst/>
            </a:prstGeom>
            <a:noFill/>
            <a:ln w="12700" cap="flat">
              <a:solidFill>
                <a:srgbClr val="D46A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5" name="Rectangle 182"/>
          <p:cNvSpPr>
            <a:spLocks noChangeArrowheads="1"/>
          </p:cNvSpPr>
          <p:nvPr/>
        </p:nvSpPr>
        <p:spPr bwMode="auto">
          <a:xfrm>
            <a:off x="3508457" y="5896819"/>
            <a:ext cx="2555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46" name="Group 186"/>
          <p:cNvGrpSpPr>
            <a:grpSpLocks/>
          </p:cNvGrpSpPr>
          <p:nvPr/>
        </p:nvGrpSpPr>
        <p:grpSpPr bwMode="auto">
          <a:xfrm>
            <a:off x="3842340" y="5909519"/>
            <a:ext cx="179388" cy="177800"/>
            <a:chOff x="2417" y="3078"/>
            <a:chExt cx="113" cy="112"/>
          </a:xfrm>
        </p:grpSpPr>
        <p:sp>
          <p:nvSpPr>
            <p:cNvPr id="347" name="Rectangle 183"/>
            <p:cNvSpPr>
              <a:spLocks noChangeArrowheads="1"/>
            </p:cNvSpPr>
            <p:nvPr/>
          </p:nvSpPr>
          <p:spPr bwMode="auto">
            <a:xfrm>
              <a:off x="2417" y="3078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8" name="Rectangle 184"/>
            <p:cNvSpPr>
              <a:spLocks noChangeArrowheads="1"/>
            </p:cNvSpPr>
            <p:nvPr/>
          </p:nvSpPr>
          <p:spPr bwMode="auto">
            <a:xfrm>
              <a:off x="2425" y="3086"/>
              <a:ext cx="97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9" name="Rectangle 185"/>
            <p:cNvSpPr>
              <a:spLocks noChangeArrowheads="1"/>
            </p:cNvSpPr>
            <p:nvPr/>
          </p:nvSpPr>
          <p:spPr bwMode="auto">
            <a:xfrm>
              <a:off x="2425" y="3086"/>
              <a:ext cx="97" cy="96"/>
            </a:xfrm>
            <a:prstGeom prst="rect">
              <a:avLst/>
            </a:prstGeom>
            <a:noFill/>
            <a:ln w="12700" cap="flat">
              <a:solidFill>
                <a:srgbClr val="D4D4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0" name="Rectangle 187"/>
          <p:cNvSpPr>
            <a:spLocks noChangeArrowheads="1"/>
          </p:cNvSpPr>
          <p:nvPr/>
        </p:nvSpPr>
        <p:spPr bwMode="auto">
          <a:xfrm>
            <a:off x="4085227" y="5896819"/>
            <a:ext cx="3317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0.15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51" name="Group 191"/>
          <p:cNvGrpSpPr>
            <a:grpSpLocks/>
          </p:cNvGrpSpPr>
          <p:nvPr/>
        </p:nvGrpSpPr>
        <p:grpSpPr bwMode="auto">
          <a:xfrm>
            <a:off x="4429715" y="5909519"/>
            <a:ext cx="179388" cy="177800"/>
            <a:chOff x="2417" y="3215"/>
            <a:chExt cx="113" cy="112"/>
          </a:xfrm>
        </p:grpSpPr>
        <p:sp>
          <p:nvSpPr>
            <p:cNvPr id="352" name="Rectangle 188"/>
            <p:cNvSpPr>
              <a:spLocks noChangeArrowheads="1"/>
            </p:cNvSpPr>
            <p:nvPr/>
          </p:nvSpPr>
          <p:spPr bwMode="auto">
            <a:xfrm>
              <a:off x="2417" y="3215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3" name="Rectangle 189"/>
            <p:cNvSpPr>
              <a:spLocks noChangeArrowheads="1"/>
            </p:cNvSpPr>
            <p:nvPr/>
          </p:nvSpPr>
          <p:spPr bwMode="auto">
            <a:xfrm>
              <a:off x="2425" y="3223"/>
              <a:ext cx="97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4" name="Rectangle 190"/>
            <p:cNvSpPr>
              <a:spLocks noChangeArrowheads="1"/>
            </p:cNvSpPr>
            <p:nvPr/>
          </p:nvSpPr>
          <p:spPr bwMode="auto">
            <a:xfrm>
              <a:off x="2425" y="3223"/>
              <a:ext cx="97" cy="96"/>
            </a:xfrm>
            <a:prstGeom prst="rect">
              <a:avLst/>
            </a:prstGeom>
            <a:noFill/>
            <a:ln w="12700" cap="flat">
              <a:solidFill>
                <a:srgbClr val="00D4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5" name="Rectangle 192"/>
          <p:cNvSpPr>
            <a:spLocks noChangeArrowheads="1"/>
          </p:cNvSpPr>
          <p:nvPr/>
        </p:nvSpPr>
        <p:spPr bwMode="auto">
          <a:xfrm>
            <a:off x="4672602" y="5896819"/>
            <a:ext cx="2555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56" name="Group 196"/>
          <p:cNvGrpSpPr>
            <a:grpSpLocks/>
          </p:cNvGrpSpPr>
          <p:nvPr/>
        </p:nvGrpSpPr>
        <p:grpSpPr bwMode="auto">
          <a:xfrm>
            <a:off x="4991689" y="5909519"/>
            <a:ext cx="179388" cy="177800"/>
            <a:chOff x="2417" y="3351"/>
            <a:chExt cx="113" cy="112"/>
          </a:xfrm>
        </p:grpSpPr>
        <p:sp>
          <p:nvSpPr>
            <p:cNvPr id="357" name="Rectangle 193"/>
            <p:cNvSpPr>
              <a:spLocks noChangeArrowheads="1"/>
            </p:cNvSpPr>
            <p:nvPr/>
          </p:nvSpPr>
          <p:spPr bwMode="auto">
            <a:xfrm>
              <a:off x="2417" y="3351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8" name="Rectangle 194"/>
            <p:cNvSpPr>
              <a:spLocks noChangeArrowheads="1"/>
            </p:cNvSpPr>
            <p:nvPr/>
          </p:nvSpPr>
          <p:spPr bwMode="auto">
            <a:xfrm>
              <a:off x="2425" y="3359"/>
              <a:ext cx="97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9" name="Rectangle 195"/>
            <p:cNvSpPr>
              <a:spLocks noChangeArrowheads="1"/>
            </p:cNvSpPr>
            <p:nvPr/>
          </p:nvSpPr>
          <p:spPr bwMode="auto">
            <a:xfrm>
              <a:off x="2425" y="3359"/>
              <a:ext cx="97" cy="96"/>
            </a:xfrm>
            <a:prstGeom prst="rect">
              <a:avLst/>
            </a:prstGeom>
            <a:noFill/>
            <a:ln w="12700" cap="flat">
              <a:solidFill>
                <a:srgbClr val="00D4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60" name="Rectangle 197"/>
          <p:cNvSpPr>
            <a:spLocks noChangeArrowheads="1"/>
          </p:cNvSpPr>
          <p:nvPr/>
        </p:nvSpPr>
        <p:spPr bwMode="auto">
          <a:xfrm>
            <a:off x="5234576" y="5896819"/>
            <a:ext cx="3317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0.25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61" name="Group 201"/>
          <p:cNvGrpSpPr>
            <a:grpSpLocks/>
          </p:cNvGrpSpPr>
          <p:nvPr/>
        </p:nvGrpSpPr>
        <p:grpSpPr bwMode="auto">
          <a:xfrm>
            <a:off x="5629732" y="5909519"/>
            <a:ext cx="179388" cy="177800"/>
            <a:chOff x="2417" y="3487"/>
            <a:chExt cx="113" cy="112"/>
          </a:xfrm>
        </p:grpSpPr>
        <p:sp>
          <p:nvSpPr>
            <p:cNvPr id="362" name="Rectangle 198"/>
            <p:cNvSpPr>
              <a:spLocks noChangeArrowheads="1"/>
            </p:cNvSpPr>
            <p:nvPr/>
          </p:nvSpPr>
          <p:spPr bwMode="auto">
            <a:xfrm>
              <a:off x="2417" y="3487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3" name="Rectangle 199"/>
            <p:cNvSpPr>
              <a:spLocks noChangeArrowheads="1"/>
            </p:cNvSpPr>
            <p:nvPr/>
          </p:nvSpPr>
          <p:spPr bwMode="auto">
            <a:xfrm>
              <a:off x="2425" y="3495"/>
              <a:ext cx="97" cy="9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4" name="Rectangle 200"/>
            <p:cNvSpPr>
              <a:spLocks noChangeArrowheads="1"/>
            </p:cNvSpPr>
            <p:nvPr/>
          </p:nvSpPr>
          <p:spPr bwMode="auto">
            <a:xfrm>
              <a:off x="2425" y="3495"/>
              <a:ext cx="97" cy="96"/>
            </a:xfrm>
            <a:prstGeom prst="rect">
              <a:avLst/>
            </a:prstGeom>
            <a:noFill/>
            <a:ln w="12700" cap="flat">
              <a:solidFill>
                <a:srgbClr val="0000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65" name="Rectangle 202"/>
          <p:cNvSpPr>
            <a:spLocks noChangeArrowheads="1"/>
          </p:cNvSpPr>
          <p:nvPr/>
        </p:nvSpPr>
        <p:spPr bwMode="auto">
          <a:xfrm>
            <a:off x="5872619" y="5896819"/>
            <a:ext cx="2555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66" name="Group 206"/>
          <p:cNvGrpSpPr>
            <a:grpSpLocks/>
          </p:cNvGrpSpPr>
          <p:nvPr/>
        </p:nvGrpSpPr>
        <p:grpSpPr bwMode="auto">
          <a:xfrm>
            <a:off x="6161517" y="5908725"/>
            <a:ext cx="179388" cy="179388"/>
            <a:chOff x="2417" y="3623"/>
            <a:chExt cx="113" cy="113"/>
          </a:xfrm>
        </p:grpSpPr>
        <p:sp>
          <p:nvSpPr>
            <p:cNvPr id="367" name="Rectangle 203"/>
            <p:cNvSpPr>
              <a:spLocks noChangeArrowheads="1"/>
            </p:cNvSpPr>
            <p:nvPr/>
          </p:nvSpPr>
          <p:spPr bwMode="auto">
            <a:xfrm>
              <a:off x="2417" y="3623"/>
              <a:ext cx="113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8" name="Rectangle 204"/>
            <p:cNvSpPr>
              <a:spLocks noChangeArrowheads="1"/>
            </p:cNvSpPr>
            <p:nvPr/>
          </p:nvSpPr>
          <p:spPr bwMode="auto">
            <a:xfrm>
              <a:off x="2425" y="3631"/>
              <a:ext cx="97" cy="97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9" name="Rectangle 205"/>
            <p:cNvSpPr>
              <a:spLocks noChangeArrowheads="1"/>
            </p:cNvSpPr>
            <p:nvPr/>
          </p:nvSpPr>
          <p:spPr bwMode="auto">
            <a:xfrm>
              <a:off x="2425" y="3631"/>
              <a:ext cx="97" cy="97"/>
            </a:xfrm>
            <a:prstGeom prst="rect">
              <a:avLst/>
            </a:prstGeom>
            <a:noFill/>
            <a:ln w="12700" cap="flat">
              <a:solidFill>
                <a:srgbClr val="0000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70" name="Rectangle 207"/>
          <p:cNvSpPr>
            <a:spLocks noChangeArrowheads="1"/>
          </p:cNvSpPr>
          <p:nvPr/>
        </p:nvSpPr>
        <p:spPr bwMode="auto">
          <a:xfrm>
            <a:off x="6404404" y="5896819"/>
            <a:ext cx="3317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0.35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71" name="Group 211"/>
          <p:cNvGrpSpPr>
            <a:grpSpLocks/>
          </p:cNvGrpSpPr>
          <p:nvPr/>
        </p:nvGrpSpPr>
        <p:grpSpPr bwMode="auto">
          <a:xfrm>
            <a:off x="6789370" y="5909519"/>
            <a:ext cx="179388" cy="177800"/>
            <a:chOff x="2417" y="3760"/>
            <a:chExt cx="113" cy="112"/>
          </a:xfrm>
        </p:grpSpPr>
        <p:sp>
          <p:nvSpPr>
            <p:cNvPr id="372" name="Rectangle 208"/>
            <p:cNvSpPr>
              <a:spLocks noChangeArrowheads="1"/>
            </p:cNvSpPr>
            <p:nvPr/>
          </p:nvSpPr>
          <p:spPr bwMode="auto">
            <a:xfrm>
              <a:off x="2417" y="3760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3" name="Rectangle 209"/>
            <p:cNvSpPr>
              <a:spLocks noChangeArrowheads="1"/>
            </p:cNvSpPr>
            <p:nvPr/>
          </p:nvSpPr>
          <p:spPr bwMode="auto">
            <a:xfrm>
              <a:off x="2425" y="3768"/>
              <a:ext cx="97" cy="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4" name="Rectangle 210"/>
            <p:cNvSpPr>
              <a:spLocks noChangeArrowheads="1"/>
            </p:cNvSpPr>
            <p:nvPr/>
          </p:nvSpPr>
          <p:spPr bwMode="auto">
            <a:xfrm>
              <a:off x="2425" y="3768"/>
              <a:ext cx="97" cy="96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75" name="Rectangle 212"/>
          <p:cNvSpPr>
            <a:spLocks noChangeArrowheads="1"/>
          </p:cNvSpPr>
          <p:nvPr/>
        </p:nvSpPr>
        <p:spPr bwMode="auto">
          <a:xfrm>
            <a:off x="7032257" y="5896819"/>
            <a:ext cx="2555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6" name="Rectangle 101"/>
          <p:cNvSpPr>
            <a:spLocks noChangeArrowheads="1"/>
          </p:cNvSpPr>
          <p:nvPr/>
        </p:nvSpPr>
        <p:spPr bwMode="auto">
          <a:xfrm>
            <a:off x="879059" y="5905342"/>
            <a:ext cx="80791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rgbClr val="000000"/>
                </a:solidFill>
                <a:latin typeface="Microsoft Sans Serif" panose="020B0604020202020204" pitchFamily="34" charset="0"/>
              </a:rPr>
              <a:t>Dilution Rate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77" name="Rectangle 213"/>
          <p:cNvSpPr>
            <a:spLocks noChangeArrowheads="1"/>
          </p:cNvSpPr>
          <p:nvPr/>
        </p:nvSpPr>
        <p:spPr bwMode="auto">
          <a:xfrm>
            <a:off x="7479351" y="2318347"/>
            <a:ext cx="107401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SUPERPATHWAY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378" name="Group 217"/>
          <p:cNvGrpSpPr>
            <a:grpSpLocks/>
          </p:cNvGrpSpPr>
          <p:nvPr/>
        </p:nvGrpSpPr>
        <p:grpSpPr bwMode="auto">
          <a:xfrm>
            <a:off x="7576189" y="2565866"/>
            <a:ext cx="179388" cy="177800"/>
            <a:chOff x="4256" y="3414"/>
            <a:chExt cx="113" cy="112"/>
          </a:xfrm>
        </p:grpSpPr>
        <p:sp>
          <p:nvSpPr>
            <p:cNvPr id="379" name="Rectangle 214"/>
            <p:cNvSpPr>
              <a:spLocks noChangeArrowheads="1"/>
            </p:cNvSpPr>
            <p:nvPr/>
          </p:nvSpPr>
          <p:spPr bwMode="auto">
            <a:xfrm>
              <a:off x="4256" y="3414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380" name="Rectangle 215"/>
            <p:cNvSpPr>
              <a:spLocks noChangeArrowheads="1"/>
            </p:cNvSpPr>
            <p:nvPr/>
          </p:nvSpPr>
          <p:spPr bwMode="auto">
            <a:xfrm>
              <a:off x="4264" y="3422"/>
              <a:ext cx="97" cy="96"/>
            </a:xfrm>
            <a:prstGeom prst="rect">
              <a:avLst/>
            </a:prstGeom>
            <a:solidFill>
              <a:srgbClr val="1E9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381" name="Rectangle 216"/>
            <p:cNvSpPr>
              <a:spLocks noChangeArrowheads="1"/>
            </p:cNvSpPr>
            <p:nvPr/>
          </p:nvSpPr>
          <p:spPr bwMode="auto">
            <a:xfrm>
              <a:off x="4264" y="3422"/>
              <a:ext cx="97" cy="96"/>
            </a:xfrm>
            <a:prstGeom prst="rect">
              <a:avLst/>
            </a:prstGeom>
            <a:noFill/>
            <a:ln w="12700" cap="flat">
              <a:solidFill>
                <a:srgbClr val="0078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382" name="Rectangle 218"/>
          <p:cNvSpPr>
            <a:spLocks noChangeArrowheads="1"/>
          </p:cNvSpPr>
          <p:nvPr/>
        </p:nvSpPr>
        <p:spPr bwMode="auto">
          <a:xfrm>
            <a:off x="7819076" y="2578566"/>
            <a:ext cx="64440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Amino Acid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83" name="Group 222"/>
          <p:cNvGrpSpPr>
            <a:grpSpLocks/>
          </p:cNvGrpSpPr>
          <p:nvPr/>
        </p:nvGrpSpPr>
        <p:grpSpPr bwMode="auto">
          <a:xfrm>
            <a:off x="7576189" y="3010366"/>
            <a:ext cx="179388" cy="179388"/>
            <a:chOff x="4256" y="3550"/>
            <a:chExt cx="113" cy="113"/>
          </a:xfrm>
        </p:grpSpPr>
        <p:sp>
          <p:nvSpPr>
            <p:cNvPr id="384" name="Rectangle 219"/>
            <p:cNvSpPr>
              <a:spLocks noChangeArrowheads="1"/>
            </p:cNvSpPr>
            <p:nvPr/>
          </p:nvSpPr>
          <p:spPr bwMode="auto">
            <a:xfrm>
              <a:off x="4256" y="3550"/>
              <a:ext cx="113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385" name="Rectangle 220"/>
            <p:cNvSpPr>
              <a:spLocks noChangeArrowheads="1"/>
            </p:cNvSpPr>
            <p:nvPr/>
          </p:nvSpPr>
          <p:spPr bwMode="auto">
            <a:xfrm>
              <a:off x="4264" y="3558"/>
              <a:ext cx="97" cy="96"/>
            </a:xfrm>
            <a:prstGeom prst="rect">
              <a:avLst/>
            </a:prstGeom>
            <a:solidFill>
              <a:srgbClr val="32CD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386" name="Rectangle 221"/>
            <p:cNvSpPr>
              <a:spLocks noChangeArrowheads="1"/>
            </p:cNvSpPr>
            <p:nvPr/>
          </p:nvSpPr>
          <p:spPr bwMode="auto">
            <a:xfrm>
              <a:off x="4264" y="3558"/>
              <a:ext cx="97" cy="96"/>
            </a:xfrm>
            <a:prstGeom prst="rect">
              <a:avLst/>
            </a:prstGeom>
            <a:noFill/>
            <a:ln w="12700" cap="flat">
              <a:solidFill>
                <a:srgbClr val="29AA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387" name="Rectangle 223"/>
          <p:cNvSpPr>
            <a:spLocks noChangeArrowheads="1"/>
          </p:cNvSpPr>
          <p:nvPr/>
        </p:nvSpPr>
        <p:spPr bwMode="auto">
          <a:xfrm>
            <a:off x="7819076" y="3023066"/>
            <a:ext cx="7726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Carbohydrate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88" name="Group 227"/>
          <p:cNvGrpSpPr>
            <a:grpSpLocks/>
          </p:cNvGrpSpPr>
          <p:nvPr/>
        </p:nvGrpSpPr>
        <p:grpSpPr bwMode="auto">
          <a:xfrm>
            <a:off x="7576189" y="3866029"/>
            <a:ext cx="179388" cy="177800"/>
            <a:chOff x="4256" y="3687"/>
            <a:chExt cx="113" cy="112"/>
          </a:xfrm>
        </p:grpSpPr>
        <p:sp>
          <p:nvSpPr>
            <p:cNvPr id="389" name="Rectangle 224"/>
            <p:cNvSpPr>
              <a:spLocks noChangeArrowheads="1"/>
            </p:cNvSpPr>
            <p:nvPr/>
          </p:nvSpPr>
          <p:spPr bwMode="auto">
            <a:xfrm>
              <a:off x="4256" y="3687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390" name="Rectangle 225"/>
            <p:cNvSpPr>
              <a:spLocks noChangeArrowheads="1"/>
            </p:cNvSpPr>
            <p:nvPr/>
          </p:nvSpPr>
          <p:spPr bwMode="auto">
            <a:xfrm>
              <a:off x="4264" y="3695"/>
              <a:ext cx="97" cy="96"/>
            </a:xfrm>
            <a:prstGeom prst="rect">
              <a:avLst/>
            </a:prstGeom>
            <a:solidFill>
              <a:srgbClr val="BA55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391" name="Rectangle 226"/>
            <p:cNvSpPr>
              <a:spLocks noChangeArrowheads="1"/>
            </p:cNvSpPr>
            <p:nvPr/>
          </p:nvSpPr>
          <p:spPr bwMode="auto">
            <a:xfrm>
              <a:off x="4264" y="3695"/>
              <a:ext cx="97" cy="96"/>
            </a:xfrm>
            <a:prstGeom prst="rect">
              <a:avLst/>
            </a:prstGeom>
            <a:noFill/>
            <a:ln w="12700" cap="flat">
              <a:solidFill>
                <a:srgbClr val="3232C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392" name="Rectangle 228"/>
          <p:cNvSpPr>
            <a:spLocks noChangeArrowheads="1"/>
          </p:cNvSpPr>
          <p:nvPr/>
        </p:nvSpPr>
        <p:spPr bwMode="auto">
          <a:xfrm>
            <a:off x="7819076" y="3878729"/>
            <a:ext cx="131606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Cofactors and Vitamins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93" name="Group 232"/>
          <p:cNvGrpSpPr>
            <a:grpSpLocks/>
          </p:cNvGrpSpPr>
          <p:nvPr/>
        </p:nvGrpSpPr>
        <p:grpSpPr bwMode="auto">
          <a:xfrm>
            <a:off x="7576189" y="3234204"/>
            <a:ext cx="179388" cy="177800"/>
            <a:chOff x="4256" y="3823"/>
            <a:chExt cx="113" cy="112"/>
          </a:xfrm>
        </p:grpSpPr>
        <p:sp>
          <p:nvSpPr>
            <p:cNvPr id="394" name="Rectangle 229"/>
            <p:cNvSpPr>
              <a:spLocks noChangeArrowheads="1"/>
            </p:cNvSpPr>
            <p:nvPr/>
          </p:nvSpPr>
          <p:spPr bwMode="auto">
            <a:xfrm>
              <a:off x="4256" y="3823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395" name="Rectangle 230"/>
            <p:cNvSpPr>
              <a:spLocks noChangeArrowheads="1"/>
            </p:cNvSpPr>
            <p:nvPr/>
          </p:nvSpPr>
          <p:spPr bwMode="auto">
            <a:xfrm>
              <a:off x="4264" y="3831"/>
              <a:ext cx="97" cy="96"/>
            </a:xfrm>
            <a:prstGeom prst="rect">
              <a:avLst/>
            </a:prstGeom>
            <a:solidFill>
              <a:srgbClr val="40E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396" name="Rectangle 231"/>
            <p:cNvSpPr>
              <a:spLocks noChangeArrowheads="1"/>
            </p:cNvSpPr>
            <p:nvPr/>
          </p:nvSpPr>
          <p:spPr bwMode="auto">
            <a:xfrm>
              <a:off x="4264" y="3831"/>
              <a:ext cx="97" cy="96"/>
            </a:xfrm>
            <a:prstGeom prst="rect">
              <a:avLst/>
            </a:prstGeom>
            <a:noFill/>
            <a:ln w="12700" cap="flat">
              <a:solidFill>
                <a:srgbClr val="21CE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397" name="Rectangle 233"/>
          <p:cNvSpPr>
            <a:spLocks noChangeArrowheads="1"/>
          </p:cNvSpPr>
          <p:nvPr/>
        </p:nvSpPr>
        <p:spPr bwMode="auto">
          <a:xfrm>
            <a:off x="7819076" y="3246904"/>
            <a:ext cx="40395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Energy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98" name="Group 237"/>
          <p:cNvGrpSpPr>
            <a:grpSpLocks/>
          </p:cNvGrpSpPr>
          <p:nvPr/>
        </p:nvGrpSpPr>
        <p:grpSpPr bwMode="auto">
          <a:xfrm>
            <a:off x="7576189" y="3450104"/>
            <a:ext cx="179388" cy="177800"/>
            <a:chOff x="4256" y="3959"/>
            <a:chExt cx="113" cy="112"/>
          </a:xfrm>
        </p:grpSpPr>
        <p:sp>
          <p:nvSpPr>
            <p:cNvPr id="399" name="Rectangle 234"/>
            <p:cNvSpPr>
              <a:spLocks noChangeArrowheads="1"/>
            </p:cNvSpPr>
            <p:nvPr/>
          </p:nvSpPr>
          <p:spPr bwMode="auto">
            <a:xfrm>
              <a:off x="4256" y="3959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400" name="Rectangle 235"/>
            <p:cNvSpPr>
              <a:spLocks noChangeArrowheads="1"/>
            </p:cNvSpPr>
            <p:nvPr/>
          </p:nvSpPr>
          <p:spPr bwMode="auto">
            <a:xfrm>
              <a:off x="4264" y="3967"/>
              <a:ext cx="97" cy="96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401" name="Rectangle 236"/>
            <p:cNvSpPr>
              <a:spLocks noChangeArrowheads="1"/>
            </p:cNvSpPr>
            <p:nvPr/>
          </p:nvSpPr>
          <p:spPr bwMode="auto">
            <a:xfrm>
              <a:off x="4264" y="3967"/>
              <a:ext cx="97" cy="96"/>
            </a:xfrm>
            <a:prstGeom prst="rect">
              <a:avLst/>
            </a:prstGeom>
            <a:noFill/>
            <a:ln w="12700" cap="flat">
              <a:solidFill>
                <a:srgbClr val="00006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402" name="Rectangle 238"/>
          <p:cNvSpPr>
            <a:spLocks noChangeArrowheads="1"/>
          </p:cNvSpPr>
          <p:nvPr/>
        </p:nvSpPr>
        <p:spPr bwMode="auto">
          <a:xfrm>
            <a:off x="7819076" y="3462804"/>
            <a:ext cx="26930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Lipid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03" name="Group 242"/>
          <p:cNvGrpSpPr>
            <a:grpSpLocks/>
          </p:cNvGrpSpPr>
          <p:nvPr/>
        </p:nvGrpSpPr>
        <p:grpSpPr bwMode="auto">
          <a:xfrm>
            <a:off x="7576189" y="3646954"/>
            <a:ext cx="179388" cy="177800"/>
            <a:chOff x="4256" y="4095"/>
            <a:chExt cx="113" cy="112"/>
          </a:xfrm>
        </p:grpSpPr>
        <p:sp>
          <p:nvSpPr>
            <p:cNvPr id="404" name="Rectangle 239"/>
            <p:cNvSpPr>
              <a:spLocks noChangeArrowheads="1"/>
            </p:cNvSpPr>
            <p:nvPr/>
          </p:nvSpPr>
          <p:spPr bwMode="auto">
            <a:xfrm>
              <a:off x="4256" y="4095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405" name="Rectangle 240"/>
            <p:cNvSpPr>
              <a:spLocks noChangeArrowheads="1"/>
            </p:cNvSpPr>
            <p:nvPr/>
          </p:nvSpPr>
          <p:spPr bwMode="auto">
            <a:xfrm>
              <a:off x="4264" y="4103"/>
              <a:ext cx="97" cy="96"/>
            </a:xfrm>
            <a:prstGeom prst="rect">
              <a:avLst/>
            </a:prstGeom>
            <a:solidFill>
              <a:srgbClr val="FFA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406" name="Rectangle 241"/>
            <p:cNvSpPr>
              <a:spLocks noChangeArrowheads="1"/>
            </p:cNvSpPr>
            <p:nvPr/>
          </p:nvSpPr>
          <p:spPr bwMode="auto">
            <a:xfrm>
              <a:off x="4264" y="4103"/>
              <a:ext cx="97" cy="96"/>
            </a:xfrm>
            <a:prstGeom prst="rect">
              <a:avLst/>
            </a:prstGeom>
            <a:noFill/>
            <a:ln w="12700" cap="flat">
              <a:solidFill>
                <a:srgbClr val="D489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407" name="Rectangle 243"/>
          <p:cNvSpPr>
            <a:spLocks noChangeArrowheads="1"/>
          </p:cNvSpPr>
          <p:nvPr/>
        </p:nvSpPr>
        <p:spPr bwMode="auto">
          <a:xfrm>
            <a:off x="7819076" y="3659654"/>
            <a:ext cx="60272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Nucleotide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08" name="Group 247"/>
          <p:cNvGrpSpPr>
            <a:grpSpLocks/>
          </p:cNvGrpSpPr>
          <p:nvPr/>
        </p:nvGrpSpPr>
        <p:grpSpPr bwMode="auto">
          <a:xfrm>
            <a:off x="7576189" y="2777004"/>
            <a:ext cx="179388" cy="179388"/>
            <a:chOff x="4256" y="4231"/>
            <a:chExt cx="113" cy="113"/>
          </a:xfrm>
        </p:grpSpPr>
        <p:sp>
          <p:nvSpPr>
            <p:cNvPr id="409" name="Rectangle 244"/>
            <p:cNvSpPr>
              <a:spLocks noChangeArrowheads="1"/>
            </p:cNvSpPr>
            <p:nvPr/>
          </p:nvSpPr>
          <p:spPr bwMode="auto">
            <a:xfrm>
              <a:off x="4256" y="4231"/>
              <a:ext cx="113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410" name="Rectangle 245"/>
            <p:cNvSpPr>
              <a:spLocks noChangeArrowheads="1"/>
            </p:cNvSpPr>
            <p:nvPr/>
          </p:nvSpPr>
          <p:spPr bwMode="auto">
            <a:xfrm>
              <a:off x="4264" y="4239"/>
              <a:ext cx="97" cy="97"/>
            </a:xfrm>
            <a:prstGeom prst="rect">
              <a:avLst/>
            </a:prstGeom>
            <a:solidFill>
              <a:srgbClr val="F0E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411" name="Rectangle 246"/>
            <p:cNvSpPr>
              <a:spLocks noChangeArrowheads="1"/>
            </p:cNvSpPr>
            <p:nvPr/>
          </p:nvSpPr>
          <p:spPr bwMode="auto">
            <a:xfrm>
              <a:off x="4264" y="4239"/>
              <a:ext cx="97" cy="97"/>
            </a:xfrm>
            <a:prstGeom prst="rect">
              <a:avLst/>
            </a:prstGeom>
            <a:noFill/>
            <a:ln w="12700" cap="flat">
              <a:solidFill>
                <a:srgbClr val="E8D95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412" name="Rectangle 248"/>
          <p:cNvSpPr>
            <a:spLocks noChangeArrowheads="1"/>
          </p:cNvSpPr>
          <p:nvPr/>
        </p:nvSpPr>
        <p:spPr bwMode="auto">
          <a:xfrm>
            <a:off x="7819076" y="2791291"/>
            <a:ext cx="43120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Peptide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13" name="Group 252"/>
          <p:cNvGrpSpPr>
            <a:grpSpLocks/>
          </p:cNvGrpSpPr>
          <p:nvPr/>
        </p:nvGrpSpPr>
        <p:grpSpPr bwMode="auto">
          <a:xfrm>
            <a:off x="7576189" y="4080341"/>
            <a:ext cx="179388" cy="177800"/>
            <a:chOff x="4256" y="4368"/>
            <a:chExt cx="113" cy="112"/>
          </a:xfrm>
        </p:grpSpPr>
        <p:sp>
          <p:nvSpPr>
            <p:cNvPr id="414" name="Rectangle 249"/>
            <p:cNvSpPr>
              <a:spLocks noChangeArrowheads="1"/>
            </p:cNvSpPr>
            <p:nvPr/>
          </p:nvSpPr>
          <p:spPr bwMode="auto">
            <a:xfrm>
              <a:off x="4256" y="4368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415" name="Rectangle 250"/>
            <p:cNvSpPr>
              <a:spLocks noChangeArrowheads="1"/>
            </p:cNvSpPr>
            <p:nvPr/>
          </p:nvSpPr>
          <p:spPr bwMode="auto">
            <a:xfrm>
              <a:off x="4264" y="4376"/>
              <a:ext cx="97" cy="9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416" name="Rectangle 251"/>
            <p:cNvSpPr>
              <a:spLocks noChangeArrowheads="1"/>
            </p:cNvSpPr>
            <p:nvPr/>
          </p:nvSpPr>
          <p:spPr bwMode="auto">
            <a:xfrm>
              <a:off x="4264" y="4376"/>
              <a:ext cx="97" cy="96"/>
            </a:xfrm>
            <a:prstGeom prst="rect">
              <a:avLst/>
            </a:prstGeom>
            <a:noFill/>
            <a:ln w="12700" cap="flat">
              <a:solidFill>
                <a:srgbClr val="6A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417" name="Rectangle 253"/>
          <p:cNvSpPr>
            <a:spLocks noChangeArrowheads="1"/>
          </p:cNvSpPr>
          <p:nvPr/>
        </p:nvSpPr>
        <p:spPr bwMode="auto">
          <a:xfrm>
            <a:off x="7819076" y="4093041"/>
            <a:ext cx="65883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Xenobiotics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8" name="Picture 41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10" y="1169799"/>
            <a:ext cx="6743700" cy="4306521"/>
          </a:xfrm>
          <a:prstGeom prst="rect">
            <a:avLst/>
          </a:prstGeom>
        </p:spPr>
      </p:pic>
      <p:sp>
        <p:nvSpPr>
          <p:cNvPr id="419" name="Rectangle 418"/>
          <p:cNvSpPr/>
          <p:nvPr/>
        </p:nvSpPr>
        <p:spPr>
          <a:xfrm>
            <a:off x="7084282" y="1182499"/>
            <a:ext cx="90828" cy="483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04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465349"/>
            <a:ext cx="7416800" cy="4736362"/>
          </a:xfrm>
          <a:prstGeom prst="rect">
            <a:avLst/>
          </a:prstGeom>
        </p:spPr>
      </p:pic>
      <p:sp>
        <p:nvSpPr>
          <p:cNvPr id="5" name="Title 40"/>
          <p:cNvSpPr txBox="1">
            <a:spLocks/>
          </p:cNvSpPr>
          <p:nvPr/>
        </p:nvSpPr>
        <p:spPr>
          <a:xfrm>
            <a:off x="0" y="274638"/>
            <a:ext cx="9144000" cy="4873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solidFill>
                  <a:srgbClr val="1F497D"/>
                </a:solidFill>
                <a:latin typeface="Calibri" pitchFamily="34" charset="0"/>
              </a:rPr>
              <a:t>Principal Component Analysis-Carbon-Limited Samples (DNA Normalized)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7827590" y="2494548"/>
            <a:ext cx="85921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Growth Rates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7827590" y="2703513"/>
            <a:ext cx="179388" cy="177800"/>
            <a:chOff x="4905" y="1388"/>
            <a:chExt cx="113" cy="112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905" y="1388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4913" y="1396"/>
              <a:ext cx="97" cy="96"/>
            </a:xfrm>
            <a:prstGeom prst="ellipse">
              <a:avLst/>
            </a:prstGeom>
            <a:solidFill>
              <a:srgbClr val="C0C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4913" y="1396"/>
              <a:ext cx="97" cy="96"/>
            </a:xfrm>
            <a:prstGeom prst="ellipse">
              <a:avLst/>
            </a:prstGeom>
            <a:noFill/>
            <a:ln w="12700" cap="flat">
              <a:solidFill>
                <a:srgbClr val="A0A0A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8070478" y="2716213"/>
            <a:ext cx="58509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0.025 1/h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7827590" y="2921000"/>
            <a:ext cx="179388" cy="177800"/>
            <a:chOff x="4905" y="1525"/>
            <a:chExt cx="113" cy="112"/>
          </a:xfrm>
        </p:grpSpPr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4905" y="1525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4913" y="1533"/>
              <a:ext cx="97" cy="96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4913" y="1533"/>
              <a:ext cx="97" cy="96"/>
            </a:xfrm>
            <a:prstGeom prst="ellipse">
              <a:avLst/>
            </a:prstGeom>
            <a:noFill/>
            <a:ln w="12700" cap="flat">
              <a:solidFill>
                <a:srgbClr val="D4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8070478" y="2933700"/>
            <a:ext cx="50654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0.05</a:t>
            </a:r>
            <a:r>
              <a:rPr kumimoji="0" lang="en-US" altLang="en-US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 1/h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7" name="Group 23"/>
          <p:cNvGrpSpPr>
            <a:grpSpLocks/>
          </p:cNvGrpSpPr>
          <p:nvPr/>
        </p:nvGrpSpPr>
        <p:grpSpPr bwMode="auto">
          <a:xfrm>
            <a:off x="7827590" y="3136900"/>
            <a:ext cx="179388" cy="179388"/>
            <a:chOff x="4905" y="1661"/>
            <a:chExt cx="113" cy="113"/>
          </a:xfrm>
        </p:grpSpPr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4905" y="1661"/>
              <a:ext cx="113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4913" y="1669"/>
              <a:ext cx="97" cy="97"/>
            </a:xfrm>
            <a:prstGeom prst="ellipse">
              <a:avLst/>
            </a:prstGeom>
            <a:solidFill>
              <a:srgbClr val="FF8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4913" y="1669"/>
              <a:ext cx="97" cy="97"/>
            </a:xfrm>
            <a:prstGeom prst="ellipse">
              <a:avLst/>
            </a:prstGeom>
            <a:noFill/>
            <a:ln w="12700" cap="flat">
              <a:solidFill>
                <a:srgbClr val="D46A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8070478" y="3151188"/>
            <a:ext cx="46487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0.1  1/h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2" name="Group 28"/>
          <p:cNvGrpSpPr>
            <a:grpSpLocks/>
          </p:cNvGrpSpPr>
          <p:nvPr/>
        </p:nvGrpSpPr>
        <p:grpSpPr bwMode="auto">
          <a:xfrm>
            <a:off x="7827590" y="3354388"/>
            <a:ext cx="179388" cy="179388"/>
            <a:chOff x="4905" y="1798"/>
            <a:chExt cx="113" cy="113"/>
          </a:xfrm>
        </p:grpSpPr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4905" y="1798"/>
              <a:ext cx="113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Oval 26"/>
            <p:cNvSpPr>
              <a:spLocks noChangeArrowheads="1"/>
            </p:cNvSpPr>
            <p:nvPr/>
          </p:nvSpPr>
          <p:spPr bwMode="auto">
            <a:xfrm>
              <a:off x="4913" y="1806"/>
              <a:ext cx="97" cy="97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auto">
            <a:xfrm>
              <a:off x="4913" y="1806"/>
              <a:ext cx="97" cy="97"/>
            </a:xfrm>
            <a:prstGeom prst="ellipse">
              <a:avLst/>
            </a:prstGeom>
            <a:noFill/>
            <a:ln w="12700" cap="flat">
              <a:solidFill>
                <a:srgbClr val="D4D4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8070478" y="3368675"/>
            <a:ext cx="50654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Microsoft Sans Serif" panose="020B0604020202020204" pitchFamily="34" charset="0"/>
              </a:rPr>
              <a:t>0.15 1/h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7" name="Group 33"/>
          <p:cNvGrpSpPr>
            <a:grpSpLocks/>
          </p:cNvGrpSpPr>
          <p:nvPr/>
        </p:nvGrpSpPr>
        <p:grpSpPr bwMode="auto">
          <a:xfrm>
            <a:off x="7827590" y="3571875"/>
            <a:ext cx="179388" cy="179388"/>
            <a:chOff x="4905" y="1935"/>
            <a:chExt cx="113" cy="113"/>
          </a:xfrm>
        </p:grpSpPr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4905" y="1935"/>
              <a:ext cx="113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Oval 31"/>
            <p:cNvSpPr>
              <a:spLocks noChangeArrowheads="1"/>
            </p:cNvSpPr>
            <p:nvPr/>
          </p:nvSpPr>
          <p:spPr bwMode="auto">
            <a:xfrm>
              <a:off x="4913" y="1943"/>
              <a:ext cx="97" cy="97"/>
            </a:xfrm>
            <a:prstGeom prst="ellipse">
              <a:avLst/>
            </a:pr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4913" y="1943"/>
              <a:ext cx="97" cy="97"/>
            </a:xfrm>
            <a:prstGeom prst="ellipse">
              <a:avLst/>
            </a:prstGeom>
            <a:noFill/>
            <a:ln w="12700" cap="flat">
              <a:solidFill>
                <a:srgbClr val="00D4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1" name="Rectangle 34"/>
          <p:cNvSpPr>
            <a:spLocks noChangeArrowheads="1"/>
          </p:cNvSpPr>
          <p:nvPr/>
        </p:nvSpPr>
        <p:spPr bwMode="auto">
          <a:xfrm>
            <a:off x="8070478" y="3586163"/>
            <a:ext cx="42800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0.2 1/h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2" name="Group 38"/>
          <p:cNvGrpSpPr>
            <a:grpSpLocks/>
          </p:cNvGrpSpPr>
          <p:nvPr/>
        </p:nvGrpSpPr>
        <p:grpSpPr bwMode="auto">
          <a:xfrm>
            <a:off x="7827590" y="3789363"/>
            <a:ext cx="179388" cy="177800"/>
            <a:chOff x="4905" y="2072"/>
            <a:chExt cx="113" cy="112"/>
          </a:xfrm>
        </p:grpSpPr>
        <p:sp>
          <p:nvSpPr>
            <p:cNvPr id="33" name="Rectangle 35"/>
            <p:cNvSpPr>
              <a:spLocks noChangeArrowheads="1"/>
            </p:cNvSpPr>
            <p:nvPr/>
          </p:nvSpPr>
          <p:spPr bwMode="auto">
            <a:xfrm>
              <a:off x="4905" y="2072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Oval 36"/>
            <p:cNvSpPr>
              <a:spLocks noChangeArrowheads="1"/>
            </p:cNvSpPr>
            <p:nvPr/>
          </p:nvSpPr>
          <p:spPr bwMode="auto">
            <a:xfrm>
              <a:off x="4913" y="2080"/>
              <a:ext cx="97" cy="96"/>
            </a:xfrm>
            <a:prstGeom prst="ellipse">
              <a:avLst/>
            </a:prstGeom>
            <a:solidFill>
              <a:srgbClr val="00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Oval 37"/>
            <p:cNvSpPr>
              <a:spLocks noChangeArrowheads="1"/>
            </p:cNvSpPr>
            <p:nvPr/>
          </p:nvSpPr>
          <p:spPr bwMode="auto">
            <a:xfrm>
              <a:off x="4913" y="2080"/>
              <a:ext cx="97" cy="96"/>
            </a:xfrm>
            <a:prstGeom prst="ellipse">
              <a:avLst/>
            </a:prstGeom>
            <a:noFill/>
            <a:ln w="12700" cap="flat">
              <a:solidFill>
                <a:srgbClr val="00D4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8070478" y="3802063"/>
            <a:ext cx="50654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0.25 1/h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7" name="Group 43"/>
          <p:cNvGrpSpPr>
            <a:grpSpLocks/>
          </p:cNvGrpSpPr>
          <p:nvPr/>
        </p:nvGrpSpPr>
        <p:grpSpPr bwMode="auto">
          <a:xfrm>
            <a:off x="7827590" y="4006850"/>
            <a:ext cx="179388" cy="177800"/>
            <a:chOff x="4905" y="2209"/>
            <a:chExt cx="113" cy="112"/>
          </a:xfrm>
        </p:grpSpPr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4905" y="2209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Oval 41"/>
            <p:cNvSpPr>
              <a:spLocks noChangeArrowheads="1"/>
            </p:cNvSpPr>
            <p:nvPr/>
          </p:nvSpPr>
          <p:spPr bwMode="auto">
            <a:xfrm>
              <a:off x="4913" y="2217"/>
              <a:ext cx="97" cy="96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Oval 42"/>
            <p:cNvSpPr>
              <a:spLocks noChangeArrowheads="1"/>
            </p:cNvSpPr>
            <p:nvPr/>
          </p:nvSpPr>
          <p:spPr bwMode="auto">
            <a:xfrm>
              <a:off x="4913" y="2217"/>
              <a:ext cx="97" cy="96"/>
            </a:xfrm>
            <a:prstGeom prst="ellipse">
              <a:avLst/>
            </a:prstGeom>
            <a:noFill/>
            <a:ln w="12700" cap="flat">
              <a:solidFill>
                <a:srgbClr val="0000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1" name="Rectangle 44"/>
          <p:cNvSpPr>
            <a:spLocks noChangeArrowheads="1"/>
          </p:cNvSpPr>
          <p:nvPr/>
        </p:nvSpPr>
        <p:spPr bwMode="auto">
          <a:xfrm>
            <a:off x="8070478" y="4019550"/>
            <a:ext cx="42800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0.3 1/h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2" name="Group 48"/>
          <p:cNvGrpSpPr>
            <a:grpSpLocks/>
          </p:cNvGrpSpPr>
          <p:nvPr/>
        </p:nvGrpSpPr>
        <p:grpSpPr bwMode="auto">
          <a:xfrm>
            <a:off x="7827590" y="4222750"/>
            <a:ext cx="179388" cy="179388"/>
            <a:chOff x="4905" y="2345"/>
            <a:chExt cx="113" cy="113"/>
          </a:xfrm>
        </p:grpSpPr>
        <p:sp>
          <p:nvSpPr>
            <p:cNvPr id="43" name="Rectangle 45"/>
            <p:cNvSpPr>
              <a:spLocks noChangeArrowheads="1"/>
            </p:cNvSpPr>
            <p:nvPr/>
          </p:nvSpPr>
          <p:spPr bwMode="auto">
            <a:xfrm>
              <a:off x="4905" y="2345"/>
              <a:ext cx="113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Oval 46"/>
            <p:cNvSpPr>
              <a:spLocks noChangeArrowheads="1"/>
            </p:cNvSpPr>
            <p:nvPr/>
          </p:nvSpPr>
          <p:spPr bwMode="auto">
            <a:xfrm>
              <a:off x="4913" y="2353"/>
              <a:ext cx="97" cy="97"/>
            </a:xfrm>
            <a:prstGeom prst="ellipse">
              <a:avLst/>
            </a:prstGeom>
            <a:solidFill>
              <a:srgbClr val="FF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Oval 47"/>
            <p:cNvSpPr>
              <a:spLocks noChangeArrowheads="1"/>
            </p:cNvSpPr>
            <p:nvPr/>
          </p:nvSpPr>
          <p:spPr bwMode="auto">
            <a:xfrm>
              <a:off x="4913" y="2353"/>
              <a:ext cx="97" cy="97"/>
            </a:xfrm>
            <a:prstGeom prst="ellipse">
              <a:avLst/>
            </a:prstGeom>
            <a:noFill/>
            <a:ln w="12700" cap="flat">
              <a:solidFill>
                <a:srgbClr val="0000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6" name="Rectangle 49"/>
          <p:cNvSpPr>
            <a:spLocks noChangeArrowheads="1"/>
          </p:cNvSpPr>
          <p:nvPr/>
        </p:nvSpPr>
        <p:spPr bwMode="auto">
          <a:xfrm>
            <a:off x="8070478" y="4237038"/>
            <a:ext cx="50654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0.35 1/h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7" name="Group 53"/>
          <p:cNvGrpSpPr>
            <a:grpSpLocks/>
          </p:cNvGrpSpPr>
          <p:nvPr/>
        </p:nvGrpSpPr>
        <p:grpSpPr bwMode="auto">
          <a:xfrm>
            <a:off x="7827590" y="4440238"/>
            <a:ext cx="179388" cy="179388"/>
            <a:chOff x="4905" y="2482"/>
            <a:chExt cx="113" cy="113"/>
          </a:xfrm>
        </p:grpSpPr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4905" y="2482"/>
              <a:ext cx="113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Oval 51"/>
            <p:cNvSpPr>
              <a:spLocks noChangeArrowheads="1"/>
            </p:cNvSpPr>
            <p:nvPr/>
          </p:nvSpPr>
          <p:spPr bwMode="auto">
            <a:xfrm>
              <a:off x="4913" y="2490"/>
              <a:ext cx="97" cy="9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Oval 52"/>
            <p:cNvSpPr>
              <a:spLocks noChangeArrowheads="1"/>
            </p:cNvSpPr>
            <p:nvPr/>
          </p:nvSpPr>
          <p:spPr bwMode="auto">
            <a:xfrm>
              <a:off x="4913" y="2490"/>
              <a:ext cx="97" cy="97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1" name="Rectangle 54"/>
          <p:cNvSpPr>
            <a:spLocks noChangeArrowheads="1"/>
          </p:cNvSpPr>
          <p:nvPr/>
        </p:nvSpPr>
        <p:spPr bwMode="auto">
          <a:xfrm>
            <a:off x="8070478" y="4454525"/>
            <a:ext cx="42800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0.4 1/h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0" y="6356350"/>
            <a:ext cx="629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Labels Correspond to Dilution Rates</a:t>
            </a:r>
          </a:p>
        </p:txBody>
      </p:sp>
    </p:spTree>
    <p:extLst>
      <p:ext uri="{BB962C8B-B14F-4D97-AF65-F5344CB8AC3E}">
        <p14:creationId xmlns:p14="http://schemas.microsoft.com/office/powerpoint/2010/main" val="2708285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40"/>
          <p:cNvSpPr txBox="1">
            <a:spLocks/>
          </p:cNvSpPr>
          <p:nvPr/>
        </p:nvSpPr>
        <p:spPr>
          <a:xfrm>
            <a:off x="53339" y="274638"/>
            <a:ext cx="9069185" cy="4873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solidFill>
                  <a:srgbClr val="1F497D"/>
                </a:solidFill>
                <a:latin typeface="Calibri" pitchFamily="34" charset="0"/>
              </a:rPr>
              <a:t>Hierarchical Clustering-Carbon-Limited Samples (DNA-Normalized Data)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-169655" y="5059905"/>
            <a:ext cx="74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Rate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"/>
          <a:stretch/>
        </p:blipFill>
        <p:spPr>
          <a:xfrm>
            <a:off x="523829" y="1018331"/>
            <a:ext cx="6892023" cy="4462399"/>
          </a:xfrm>
          <a:prstGeom prst="rect">
            <a:avLst/>
          </a:prstGeom>
        </p:spPr>
      </p:pic>
      <p:grpSp>
        <p:nvGrpSpPr>
          <p:cNvPr id="150" name="Group 100"/>
          <p:cNvGrpSpPr>
            <a:grpSpLocks noChangeAspect="1"/>
          </p:cNvGrpSpPr>
          <p:nvPr/>
        </p:nvGrpSpPr>
        <p:grpSpPr bwMode="auto">
          <a:xfrm>
            <a:off x="7586672" y="4343461"/>
            <a:ext cx="1096481" cy="177496"/>
            <a:chOff x="2336" y="472"/>
            <a:chExt cx="1044" cy="169"/>
          </a:xfrm>
        </p:grpSpPr>
        <p:sp>
          <p:nvSpPr>
            <p:cNvPr id="151" name="Rectangle 6"/>
            <p:cNvSpPr>
              <a:spLocks noChangeArrowheads="1"/>
            </p:cNvSpPr>
            <p:nvPr/>
          </p:nvSpPr>
          <p:spPr bwMode="auto">
            <a:xfrm>
              <a:off x="2336" y="480"/>
              <a:ext cx="11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-4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" name="Rectangle 7"/>
            <p:cNvSpPr>
              <a:spLocks noChangeArrowheads="1"/>
            </p:cNvSpPr>
            <p:nvPr/>
          </p:nvSpPr>
          <p:spPr bwMode="auto">
            <a:xfrm>
              <a:off x="3279" y="480"/>
              <a:ext cx="10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" name="Rectangle 8"/>
            <p:cNvSpPr>
              <a:spLocks noChangeArrowheads="1"/>
            </p:cNvSpPr>
            <p:nvPr/>
          </p:nvSpPr>
          <p:spPr bwMode="auto">
            <a:xfrm>
              <a:off x="2506" y="472"/>
              <a:ext cx="8" cy="112"/>
            </a:xfrm>
            <a:prstGeom prst="rect">
              <a:avLst/>
            </a:prstGeom>
            <a:solidFill>
              <a:srgbClr val="F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Rectangle 9"/>
            <p:cNvSpPr>
              <a:spLocks noChangeArrowheads="1"/>
            </p:cNvSpPr>
            <p:nvPr/>
          </p:nvSpPr>
          <p:spPr bwMode="auto">
            <a:xfrm>
              <a:off x="2514" y="472"/>
              <a:ext cx="8" cy="112"/>
            </a:xfrm>
            <a:prstGeom prst="rect">
              <a:avLst/>
            </a:prstGeom>
            <a:solidFill>
              <a:srgbClr val="007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Rectangle 10"/>
            <p:cNvSpPr>
              <a:spLocks noChangeArrowheads="1"/>
            </p:cNvSpPr>
            <p:nvPr/>
          </p:nvSpPr>
          <p:spPr bwMode="auto">
            <a:xfrm>
              <a:off x="2522" y="472"/>
              <a:ext cx="8" cy="112"/>
            </a:xfrm>
            <a:prstGeom prst="rect">
              <a:avLst/>
            </a:prstGeom>
            <a:solidFill>
              <a:srgbClr val="00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Rectangle 11"/>
            <p:cNvSpPr>
              <a:spLocks noChangeArrowheads="1"/>
            </p:cNvSpPr>
            <p:nvPr/>
          </p:nvSpPr>
          <p:spPr bwMode="auto">
            <a:xfrm>
              <a:off x="2530" y="472"/>
              <a:ext cx="8" cy="112"/>
            </a:xfrm>
            <a:prstGeom prst="rect">
              <a:avLst/>
            </a:prstGeom>
            <a:solidFill>
              <a:srgbClr val="00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Rectangle 12"/>
            <p:cNvSpPr>
              <a:spLocks noChangeArrowheads="1"/>
            </p:cNvSpPr>
            <p:nvPr/>
          </p:nvSpPr>
          <p:spPr bwMode="auto">
            <a:xfrm>
              <a:off x="2538" y="472"/>
              <a:ext cx="8" cy="112"/>
            </a:xfrm>
            <a:prstGeom prst="rect">
              <a:avLst/>
            </a:prstGeom>
            <a:solidFill>
              <a:srgbClr val="007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Rectangle 13"/>
            <p:cNvSpPr>
              <a:spLocks noChangeArrowheads="1"/>
            </p:cNvSpPr>
            <p:nvPr/>
          </p:nvSpPr>
          <p:spPr bwMode="auto">
            <a:xfrm>
              <a:off x="2546" y="472"/>
              <a:ext cx="8" cy="112"/>
            </a:xfrm>
            <a:prstGeom prst="rect">
              <a:avLst/>
            </a:prstGeom>
            <a:solidFill>
              <a:srgbClr val="00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Rectangle 14"/>
            <p:cNvSpPr>
              <a:spLocks noChangeArrowheads="1"/>
            </p:cNvSpPr>
            <p:nvPr/>
          </p:nvSpPr>
          <p:spPr bwMode="auto">
            <a:xfrm>
              <a:off x="2554" y="472"/>
              <a:ext cx="8" cy="112"/>
            </a:xfrm>
            <a:prstGeom prst="rect">
              <a:avLst/>
            </a:prstGeom>
            <a:solidFill>
              <a:srgbClr val="00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Rectangle 15"/>
            <p:cNvSpPr>
              <a:spLocks noChangeArrowheads="1"/>
            </p:cNvSpPr>
            <p:nvPr/>
          </p:nvSpPr>
          <p:spPr bwMode="auto">
            <a:xfrm>
              <a:off x="2562" y="472"/>
              <a:ext cx="8" cy="112"/>
            </a:xfrm>
            <a:prstGeom prst="rect">
              <a:avLst/>
            </a:prstGeom>
            <a:solidFill>
              <a:srgbClr val="006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Rectangle 16"/>
            <p:cNvSpPr>
              <a:spLocks noChangeArrowheads="1"/>
            </p:cNvSpPr>
            <p:nvPr/>
          </p:nvSpPr>
          <p:spPr bwMode="auto">
            <a:xfrm>
              <a:off x="2570" y="472"/>
              <a:ext cx="8" cy="112"/>
            </a:xfrm>
            <a:prstGeom prst="rect">
              <a:avLst/>
            </a:prstGeom>
            <a:solidFill>
              <a:srgbClr val="006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Rectangle 17"/>
            <p:cNvSpPr>
              <a:spLocks noChangeArrowheads="1"/>
            </p:cNvSpPr>
            <p:nvPr/>
          </p:nvSpPr>
          <p:spPr bwMode="auto">
            <a:xfrm>
              <a:off x="2578" y="472"/>
              <a:ext cx="8" cy="112"/>
            </a:xfrm>
            <a:prstGeom prst="rect">
              <a:avLst/>
            </a:prstGeom>
            <a:solidFill>
              <a:srgbClr val="006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Rectangle 18"/>
            <p:cNvSpPr>
              <a:spLocks noChangeArrowheads="1"/>
            </p:cNvSpPr>
            <p:nvPr/>
          </p:nvSpPr>
          <p:spPr bwMode="auto">
            <a:xfrm>
              <a:off x="2586" y="472"/>
              <a:ext cx="8" cy="112"/>
            </a:xfrm>
            <a:prstGeom prst="rect">
              <a:avLst/>
            </a:prstGeom>
            <a:solidFill>
              <a:srgbClr val="006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Rectangle 19"/>
            <p:cNvSpPr>
              <a:spLocks noChangeArrowheads="1"/>
            </p:cNvSpPr>
            <p:nvPr/>
          </p:nvSpPr>
          <p:spPr bwMode="auto">
            <a:xfrm>
              <a:off x="2594" y="472"/>
              <a:ext cx="8" cy="112"/>
            </a:xfrm>
            <a:prstGeom prst="rect">
              <a:avLst/>
            </a:prstGeom>
            <a:solidFill>
              <a:srgbClr val="00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Rectangle 20"/>
            <p:cNvSpPr>
              <a:spLocks noChangeArrowheads="1"/>
            </p:cNvSpPr>
            <p:nvPr/>
          </p:nvSpPr>
          <p:spPr bwMode="auto">
            <a:xfrm>
              <a:off x="2602" y="472"/>
              <a:ext cx="8" cy="112"/>
            </a:xfrm>
            <a:prstGeom prst="rect">
              <a:avLst/>
            </a:prstGeom>
            <a:solidFill>
              <a:srgbClr val="005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Rectangle 21"/>
            <p:cNvSpPr>
              <a:spLocks noChangeArrowheads="1"/>
            </p:cNvSpPr>
            <p:nvPr/>
          </p:nvSpPr>
          <p:spPr bwMode="auto">
            <a:xfrm>
              <a:off x="2610" y="472"/>
              <a:ext cx="8" cy="112"/>
            </a:xfrm>
            <a:prstGeom prst="rect">
              <a:avLst/>
            </a:prstGeom>
            <a:solidFill>
              <a:srgbClr val="005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Rectangle 22"/>
            <p:cNvSpPr>
              <a:spLocks noChangeArrowheads="1"/>
            </p:cNvSpPr>
            <p:nvPr/>
          </p:nvSpPr>
          <p:spPr bwMode="auto">
            <a:xfrm>
              <a:off x="2618" y="472"/>
              <a:ext cx="8" cy="112"/>
            </a:xfrm>
            <a:prstGeom prst="rect">
              <a:avLst/>
            </a:prstGeom>
            <a:solidFill>
              <a:srgbClr val="00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Rectangle 23"/>
            <p:cNvSpPr>
              <a:spLocks noChangeArrowheads="1"/>
            </p:cNvSpPr>
            <p:nvPr/>
          </p:nvSpPr>
          <p:spPr bwMode="auto">
            <a:xfrm>
              <a:off x="2626" y="472"/>
              <a:ext cx="8" cy="112"/>
            </a:xfrm>
            <a:prstGeom prst="rect">
              <a:avLst/>
            </a:prstGeom>
            <a:solidFill>
              <a:srgbClr val="005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Rectangle 24"/>
            <p:cNvSpPr>
              <a:spLocks noChangeArrowheads="1"/>
            </p:cNvSpPr>
            <p:nvPr/>
          </p:nvSpPr>
          <p:spPr bwMode="auto">
            <a:xfrm>
              <a:off x="2634" y="472"/>
              <a:ext cx="9" cy="112"/>
            </a:xfrm>
            <a:prstGeom prst="rect">
              <a:avLst/>
            </a:prstGeom>
            <a:solidFill>
              <a:srgbClr val="005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Rectangle 25"/>
            <p:cNvSpPr>
              <a:spLocks noChangeArrowheads="1"/>
            </p:cNvSpPr>
            <p:nvPr/>
          </p:nvSpPr>
          <p:spPr bwMode="auto">
            <a:xfrm>
              <a:off x="2643" y="472"/>
              <a:ext cx="8" cy="112"/>
            </a:xfrm>
            <a:prstGeom prst="rect">
              <a:avLst/>
            </a:prstGeom>
            <a:solidFill>
              <a:srgbClr val="005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Rectangle 26"/>
            <p:cNvSpPr>
              <a:spLocks noChangeArrowheads="1"/>
            </p:cNvSpPr>
            <p:nvPr/>
          </p:nvSpPr>
          <p:spPr bwMode="auto">
            <a:xfrm>
              <a:off x="2651" y="472"/>
              <a:ext cx="8" cy="112"/>
            </a:xfrm>
            <a:prstGeom prst="rect">
              <a:avLst/>
            </a:pr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Rectangle 27"/>
            <p:cNvSpPr>
              <a:spLocks noChangeArrowheads="1"/>
            </p:cNvSpPr>
            <p:nvPr/>
          </p:nvSpPr>
          <p:spPr bwMode="auto">
            <a:xfrm>
              <a:off x="2659" y="472"/>
              <a:ext cx="8" cy="112"/>
            </a:xfrm>
            <a:prstGeom prst="rect">
              <a:avLst/>
            </a:prstGeom>
            <a:solidFill>
              <a:srgbClr val="00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Rectangle 28"/>
            <p:cNvSpPr>
              <a:spLocks noChangeArrowheads="1"/>
            </p:cNvSpPr>
            <p:nvPr/>
          </p:nvSpPr>
          <p:spPr bwMode="auto">
            <a:xfrm>
              <a:off x="2667" y="472"/>
              <a:ext cx="8" cy="112"/>
            </a:xfrm>
            <a:prstGeom prst="rect">
              <a:avLst/>
            </a:prstGeom>
            <a:solidFill>
              <a:srgbClr val="004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Rectangle 29"/>
            <p:cNvSpPr>
              <a:spLocks noChangeArrowheads="1"/>
            </p:cNvSpPr>
            <p:nvPr/>
          </p:nvSpPr>
          <p:spPr bwMode="auto">
            <a:xfrm>
              <a:off x="2675" y="472"/>
              <a:ext cx="8" cy="112"/>
            </a:xfrm>
            <a:prstGeom prst="rect">
              <a:avLst/>
            </a:prstGeom>
            <a:solidFill>
              <a:srgbClr val="004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Rectangle 30"/>
            <p:cNvSpPr>
              <a:spLocks noChangeArrowheads="1"/>
            </p:cNvSpPr>
            <p:nvPr/>
          </p:nvSpPr>
          <p:spPr bwMode="auto">
            <a:xfrm>
              <a:off x="2683" y="472"/>
              <a:ext cx="8" cy="112"/>
            </a:xfrm>
            <a:prstGeom prst="rect">
              <a:avLst/>
            </a:prstGeom>
            <a:solidFill>
              <a:srgbClr val="004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Rectangle 31"/>
            <p:cNvSpPr>
              <a:spLocks noChangeArrowheads="1"/>
            </p:cNvSpPr>
            <p:nvPr/>
          </p:nvSpPr>
          <p:spPr bwMode="auto">
            <a:xfrm>
              <a:off x="2691" y="472"/>
              <a:ext cx="8" cy="112"/>
            </a:xfrm>
            <a:prstGeom prst="rect">
              <a:avLst/>
            </a:prstGeom>
            <a:solidFill>
              <a:srgbClr val="004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Rectangle 32"/>
            <p:cNvSpPr>
              <a:spLocks noChangeArrowheads="1"/>
            </p:cNvSpPr>
            <p:nvPr/>
          </p:nvSpPr>
          <p:spPr bwMode="auto">
            <a:xfrm>
              <a:off x="2699" y="472"/>
              <a:ext cx="8" cy="112"/>
            </a:xfrm>
            <a:prstGeom prst="rect">
              <a:avLst/>
            </a:prstGeom>
            <a:solidFill>
              <a:srgbClr val="003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Rectangle 33"/>
            <p:cNvSpPr>
              <a:spLocks noChangeArrowheads="1"/>
            </p:cNvSpPr>
            <p:nvPr/>
          </p:nvSpPr>
          <p:spPr bwMode="auto">
            <a:xfrm>
              <a:off x="2707" y="472"/>
              <a:ext cx="8" cy="112"/>
            </a:xfrm>
            <a:prstGeom prst="rect">
              <a:avLst/>
            </a:prstGeom>
            <a:solidFill>
              <a:srgbClr val="003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Rectangle 34"/>
            <p:cNvSpPr>
              <a:spLocks noChangeArrowheads="1"/>
            </p:cNvSpPr>
            <p:nvPr/>
          </p:nvSpPr>
          <p:spPr bwMode="auto">
            <a:xfrm>
              <a:off x="2715" y="472"/>
              <a:ext cx="8" cy="112"/>
            </a:xfrm>
            <a:prstGeom prst="rect">
              <a:avLst/>
            </a:prstGeom>
            <a:solidFill>
              <a:srgbClr val="003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Rectangle 35"/>
            <p:cNvSpPr>
              <a:spLocks noChangeArrowheads="1"/>
            </p:cNvSpPr>
            <p:nvPr/>
          </p:nvSpPr>
          <p:spPr bwMode="auto">
            <a:xfrm>
              <a:off x="2723" y="472"/>
              <a:ext cx="8" cy="112"/>
            </a:xfrm>
            <a:prstGeom prst="rect">
              <a:avLst/>
            </a:prstGeom>
            <a:solidFill>
              <a:srgbClr val="003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Rectangle 36"/>
            <p:cNvSpPr>
              <a:spLocks noChangeArrowheads="1"/>
            </p:cNvSpPr>
            <p:nvPr/>
          </p:nvSpPr>
          <p:spPr bwMode="auto">
            <a:xfrm>
              <a:off x="2731" y="472"/>
              <a:ext cx="8" cy="112"/>
            </a:xfrm>
            <a:prstGeom prst="rect">
              <a:avLst/>
            </a:prstGeom>
            <a:solidFill>
              <a:srgbClr val="003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Rectangle 37"/>
            <p:cNvSpPr>
              <a:spLocks noChangeArrowheads="1"/>
            </p:cNvSpPr>
            <p:nvPr/>
          </p:nvSpPr>
          <p:spPr bwMode="auto">
            <a:xfrm>
              <a:off x="2739" y="472"/>
              <a:ext cx="8" cy="112"/>
            </a:xfrm>
            <a:prstGeom prst="rect">
              <a:avLst/>
            </a:prstGeom>
            <a:solidFill>
              <a:srgbClr val="003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Rectangle 38"/>
            <p:cNvSpPr>
              <a:spLocks noChangeArrowheads="1"/>
            </p:cNvSpPr>
            <p:nvPr/>
          </p:nvSpPr>
          <p:spPr bwMode="auto">
            <a:xfrm>
              <a:off x="2747" y="472"/>
              <a:ext cx="8" cy="112"/>
            </a:xfrm>
            <a:prstGeom prst="rect">
              <a:avLst/>
            </a:prstGeom>
            <a:solidFill>
              <a:srgbClr val="002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Rectangle 39"/>
            <p:cNvSpPr>
              <a:spLocks noChangeArrowheads="1"/>
            </p:cNvSpPr>
            <p:nvPr/>
          </p:nvSpPr>
          <p:spPr bwMode="auto">
            <a:xfrm>
              <a:off x="2755" y="472"/>
              <a:ext cx="8" cy="112"/>
            </a:xfrm>
            <a:prstGeom prst="rect">
              <a:avLst/>
            </a:prstGeom>
            <a:solidFill>
              <a:srgbClr val="002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Rectangle 40"/>
            <p:cNvSpPr>
              <a:spLocks noChangeArrowheads="1"/>
            </p:cNvSpPr>
            <p:nvPr/>
          </p:nvSpPr>
          <p:spPr bwMode="auto">
            <a:xfrm>
              <a:off x="2763" y="472"/>
              <a:ext cx="8" cy="112"/>
            </a:xfrm>
            <a:prstGeom prst="rect">
              <a:avLst/>
            </a:prstGeom>
            <a:solidFill>
              <a:srgbClr val="002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Rectangle 41"/>
            <p:cNvSpPr>
              <a:spLocks noChangeArrowheads="1"/>
            </p:cNvSpPr>
            <p:nvPr/>
          </p:nvSpPr>
          <p:spPr bwMode="auto">
            <a:xfrm>
              <a:off x="2771" y="472"/>
              <a:ext cx="8" cy="112"/>
            </a:xfrm>
            <a:prstGeom prst="rect">
              <a:avLst/>
            </a:prstGeom>
            <a:solidFill>
              <a:srgbClr val="002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Rectangle 42"/>
            <p:cNvSpPr>
              <a:spLocks noChangeArrowheads="1"/>
            </p:cNvSpPr>
            <p:nvPr/>
          </p:nvSpPr>
          <p:spPr bwMode="auto">
            <a:xfrm>
              <a:off x="2779" y="472"/>
              <a:ext cx="8" cy="112"/>
            </a:xfrm>
            <a:prstGeom prst="rect">
              <a:avLst/>
            </a:prstGeom>
            <a:solidFill>
              <a:srgbClr val="002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Rectangle 43"/>
            <p:cNvSpPr>
              <a:spLocks noChangeArrowheads="1"/>
            </p:cNvSpPr>
            <p:nvPr/>
          </p:nvSpPr>
          <p:spPr bwMode="auto">
            <a:xfrm>
              <a:off x="2787" y="472"/>
              <a:ext cx="8" cy="112"/>
            </a:xfrm>
            <a:prstGeom prst="rect">
              <a:avLst/>
            </a:prstGeom>
            <a:solidFill>
              <a:srgbClr val="001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Rectangle 44"/>
            <p:cNvSpPr>
              <a:spLocks noChangeArrowheads="1"/>
            </p:cNvSpPr>
            <p:nvPr/>
          </p:nvSpPr>
          <p:spPr bwMode="auto">
            <a:xfrm>
              <a:off x="2795" y="472"/>
              <a:ext cx="9" cy="112"/>
            </a:xfrm>
            <a:prstGeom prst="rect">
              <a:avLst/>
            </a:prstGeom>
            <a:solidFill>
              <a:srgbClr val="00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Rectangle 45"/>
            <p:cNvSpPr>
              <a:spLocks noChangeArrowheads="1"/>
            </p:cNvSpPr>
            <p:nvPr/>
          </p:nvSpPr>
          <p:spPr bwMode="auto">
            <a:xfrm>
              <a:off x="2804" y="472"/>
              <a:ext cx="8" cy="112"/>
            </a:xfrm>
            <a:prstGeom prst="rect">
              <a:avLst/>
            </a:prstGeom>
            <a:solidFill>
              <a:srgbClr val="001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Rectangle 46"/>
            <p:cNvSpPr>
              <a:spLocks noChangeArrowheads="1"/>
            </p:cNvSpPr>
            <p:nvPr/>
          </p:nvSpPr>
          <p:spPr bwMode="auto">
            <a:xfrm>
              <a:off x="2812" y="472"/>
              <a:ext cx="8" cy="112"/>
            </a:xfrm>
            <a:prstGeom prst="rect">
              <a:avLst/>
            </a:prstGeom>
            <a:solidFill>
              <a:srgbClr val="0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Rectangle 47"/>
            <p:cNvSpPr>
              <a:spLocks noChangeArrowheads="1"/>
            </p:cNvSpPr>
            <p:nvPr/>
          </p:nvSpPr>
          <p:spPr bwMode="auto">
            <a:xfrm>
              <a:off x="2820" y="472"/>
              <a:ext cx="8" cy="112"/>
            </a:xfrm>
            <a:prstGeom prst="rect">
              <a:avLst/>
            </a:prstGeom>
            <a:solidFill>
              <a:srgbClr val="001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Rectangle 48"/>
            <p:cNvSpPr>
              <a:spLocks noChangeArrowheads="1"/>
            </p:cNvSpPr>
            <p:nvPr/>
          </p:nvSpPr>
          <p:spPr bwMode="auto">
            <a:xfrm>
              <a:off x="2828" y="472"/>
              <a:ext cx="8" cy="112"/>
            </a:xfrm>
            <a:prstGeom prst="rect">
              <a:avLst/>
            </a:prstGeom>
            <a:solidFill>
              <a:srgbClr val="001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Rectangle 49"/>
            <p:cNvSpPr>
              <a:spLocks noChangeArrowheads="1"/>
            </p:cNvSpPr>
            <p:nvPr/>
          </p:nvSpPr>
          <p:spPr bwMode="auto">
            <a:xfrm>
              <a:off x="2836" y="472"/>
              <a:ext cx="8" cy="112"/>
            </a:xfrm>
            <a:prstGeom prst="rect">
              <a:avLst/>
            </a:prstGeom>
            <a:solidFill>
              <a:srgbClr val="000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Rectangle 50"/>
            <p:cNvSpPr>
              <a:spLocks noChangeArrowheads="1"/>
            </p:cNvSpPr>
            <p:nvPr/>
          </p:nvSpPr>
          <p:spPr bwMode="auto">
            <a:xfrm>
              <a:off x="2844" y="472"/>
              <a:ext cx="8" cy="112"/>
            </a:xfrm>
            <a:prstGeom prst="rect">
              <a:avLst/>
            </a:prstGeom>
            <a:solidFill>
              <a:srgbClr val="000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Rectangle 51"/>
            <p:cNvSpPr>
              <a:spLocks noChangeArrowheads="1"/>
            </p:cNvSpPr>
            <p:nvPr/>
          </p:nvSpPr>
          <p:spPr bwMode="auto">
            <a:xfrm>
              <a:off x="2852" y="472"/>
              <a:ext cx="8" cy="112"/>
            </a:xfrm>
            <a:prstGeom prst="rect">
              <a:avLst/>
            </a:prstGeom>
            <a:solidFill>
              <a:srgbClr val="000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Rectangle 52"/>
            <p:cNvSpPr>
              <a:spLocks noChangeArrowheads="1"/>
            </p:cNvSpPr>
            <p:nvPr/>
          </p:nvSpPr>
          <p:spPr bwMode="auto">
            <a:xfrm>
              <a:off x="2860" y="472"/>
              <a:ext cx="8" cy="112"/>
            </a:xfrm>
            <a:prstGeom prst="rect">
              <a:avLst/>
            </a:prstGeom>
            <a:solidFill>
              <a:srgbClr val="00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Rectangle 53"/>
            <p:cNvSpPr>
              <a:spLocks noChangeArrowheads="1"/>
            </p:cNvSpPr>
            <p:nvPr/>
          </p:nvSpPr>
          <p:spPr bwMode="auto">
            <a:xfrm>
              <a:off x="2868" y="472"/>
              <a:ext cx="8" cy="112"/>
            </a:xfrm>
            <a:prstGeom prst="rect">
              <a:avLst/>
            </a:prstGeom>
            <a:solidFill>
              <a:srgbClr val="000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Rectangle 54"/>
            <p:cNvSpPr>
              <a:spLocks noChangeArrowheads="1"/>
            </p:cNvSpPr>
            <p:nvPr/>
          </p:nvSpPr>
          <p:spPr bwMode="auto">
            <a:xfrm>
              <a:off x="2876" y="472"/>
              <a:ext cx="8" cy="112"/>
            </a:xfrm>
            <a:prstGeom prst="rect">
              <a:avLst/>
            </a:prstGeom>
            <a:solidFill>
              <a:srgbClr val="01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Rectangle 55"/>
            <p:cNvSpPr>
              <a:spLocks noChangeArrowheads="1"/>
            </p:cNvSpPr>
            <p:nvPr/>
          </p:nvSpPr>
          <p:spPr bwMode="auto">
            <a:xfrm>
              <a:off x="2884" y="472"/>
              <a:ext cx="8" cy="112"/>
            </a:xfrm>
            <a:prstGeom prst="rect">
              <a:avLst/>
            </a:prstGeom>
            <a:solidFill>
              <a:srgbClr val="07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Rectangle 56"/>
            <p:cNvSpPr>
              <a:spLocks noChangeArrowheads="1"/>
            </p:cNvSpPr>
            <p:nvPr/>
          </p:nvSpPr>
          <p:spPr bwMode="auto">
            <a:xfrm>
              <a:off x="2892" y="472"/>
              <a:ext cx="8" cy="112"/>
            </a:xfrm>
            <a:prstGeom prst="rect">
              <a:avLst/>
            </a:prstGeom>
            <a:solidFill>
              <a:srgbClr val="0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Rectangle 57"/>
            <p:cNvSpPr>
              <a:spLocks noChangeArrowheads="1"/>
            </p:cNvSpPr>
            <p:nvPr/>
          </p:nvSpPr>
          <p:spPr bwMode="auto">
            <a:xfrm>
              <a:off x="2900" y="472"/>
              <a:ext cx="8" cy="112"/>
            </a:xfrm>
            <a:prstGeom prst="rect">
              <a:avLst/>
            </a:prstGeom>
            <a:solidFill>
              <a:srgbClr val="12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Rectangle 58"/>
            <p:cNvSpPr>
              <a:spLocks noChangeArrowheads="1"/>
            </p:cNvSpPr>
            <p:nvPr/>
          </p:nvSpPr>
          <p:spPr bwMode="auto">
            <a:xfrm>
              <a:off x="2908" y="472"/>
              <a:ext cx="8" cy="112"/>
            </a:xfrm>
            <a:prstGeom prst="rect">
              <a:avLst/>
            </a:prstGeom>
            <a:solidFill>
              <a:srgbClr val="1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Rectangle 59"/>
            <p:cNvSpPr>
              <a:spLocks noChangeArrowheads="1"/>
            </p:cNvSpPr>
            <p:nvPr/>
          </p:nvSpPr>
          <p:spPr bwMode="auto">
            <a:xfrm>
              <a:off x="2916" y="472"/>
              <a:ext cx="8" cy="112"/>
            </a:xfrm>
            <a:prstGeom prst="rect">
              <a:avLst/>
            </a:prstGeom>
            <a:solidFill>
              <a:srgbClr val="1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Rectangle 60"/>
            <p:cNvSpPr>
              <a:spLocks noChangeArrowheads="1"/>
            </p:cNvSpPr>
            <p:nvPr/>
          </p:nvSpPr>
          <p:spPr bwMode="auto">
            <a:xfrm>
              <a:off x="2924" y="472"/>
              <a:ext cx="8" cy="112"/>
            </a:xfrm>
            <a:prstGeom prst="rect">
              <a:avLst/>
            </a:prstGeom>
            <a:solidFill>
              <a:srgbClr val="23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Rectangle 61"/>
            <p:cNvSpPr>
              <a:spLocks noChangeArrowheads="1"/>
            </p:cNvSpPr>
            <p:nvPr/>
          </p:nvSpPr>
          <p:spPr bwMode="auto">
            <a:xfrm>
              <a:off x="2932" y="472"/>
              <a:ext cx="8" cy="112"/>
            </a:xfrm>
            <a:prstGeom prst="rect">
              <a:avLst/>
            </a:prstGeom>
            <a:solidFill>
              <a:srgbClr val="2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Rectangle 62"/>
            <p:cNvSpPr>
              <a:spLocks noChangeArrowheads="1"/>
            </p:cNvSpPr>
            <p:nvPr/>
          </p:nvSpPr>
          <p:spPr bwMode="auto">
            <a:xfrm>
              <a:off x="2940" y="472"/>
              <a:ext cx="8" cy="112"/>
            </a:xfrm>
            <a:prstGeom prst="rect">
              <a:avLst/>
            </a:prstGeom>
            <a:solidFill>
              <a:srgbClr val="2E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Rectangle 63"/>
            <p:cNvSpPr>
              <a:spLocks noChangeArrowheads="1"/>
            </p:cNvSpPr>
            <p:nvPr/>
          </p:nvSpPr>
          <p:spPr bwMode="auto">
            <a:xfrm>
              <a:off x="2948" y="472"/>
              <a:ext cx="8" cy="112"/>
            </a:xfrm>
            <a:prstGeom prst="rect">
              <a:avLst/>
            </a:prstGeom>
            <a:solidFill>
              <a:srgbClr val="3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Rectangle 64"/>
            <p:cNvSpPr>
              <a:spLocks noChangeArrowheads="1"/>
            </p:cNvSpPr>
            <p:nvPr/>
          </p:nvSpPr>
          <p:spPr bwMode="auto">
            <a:xfrm>
              <a:off x="2956" y="472"/>
              <a:ext cx="9" cy="112"/>
            </a:xfrm>
            <a:prstGeom prst="rect">
              <a:avLst/>
            </a:prstGeom>
            <a:solidFill>
              <a:srgbClr val="3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Rectangle 65"/>
            <p:cNvSpPr>
              <a:spLocks noChangeArrowheads="1"/>
            </p:cNvSpPr>
            <p:nvPr/>
          </p:nvSpPr>
          <p:spPr bwMode="auto">
            <a:xfrm>
              <a:off x="2965" y="472"/>
              <a:ext cx="8" cy="112"/>
            </a:xfrm>
            <a:prstGeom prst="rect">
              <a:avLst/>
            </a:prstGeom>
            <a:solidFill>
              <a:srgbClr val="3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Rectangle 66"/>
            <p:cNvSpPr>
              <a:spLocks noChangeArrowheads="1"/>
            </p:cNvSpPr>
            <p:nvPr/>
          </p:nvSpPr>
          <p:spPr bwMode="auto">
            <a:xfrm>
              <a:off x="2973" y="472"/>
              <a:ext cx="8" cy="112"/>
            </a:xfrm>
            <a:prstGeom prst="rect">
              <a:avLst/>
            </a:prstGeom>
            <a:solidFill>
              <a:srgbClr val="45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Rectangle 67"/>
            <p:cNvSpPr>
              <a:spLocks noChangeArrowheads="1"/>
            </p:cNvSpPr>
            <p:nvPr/>
          </p:nvSpPr>
          <p:spPr bwMode="auto">
            <a:xfrm>
              <a:off x="2981" y="472"/>
              <a:ext cx="8" cy="112"/>
            </a:xfrm>
            <a:prstGeom prst="rect">
              <a:avLst/>
            </a:prstGeom>
            <a:solidFill>
              <a:srgbClr val="4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Rectangle 68"/>
            <p:cNvSpPr>
              <a:spLocks noChangeArrowheads="1"/>
            </p:cNvSpPr>
            <p:nvPr/>
          </p:nvSpPr>
          <p:spPr bwMode="auto">
            <a:xfrm>
              <a:off x="2989" y="472"/>
              <a:ext cx="8" cy="112"/>
            </a:xfrm>
            <a:prstGeom prst="rect">
              <a:avLst/>
            </a:prstGeom>
            <a:solidFill>
              <a:srgbClr val="5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Rectangle 69"/>
            <p:cNvSpPr>
              <a:spLocks noChangeArrowheads="1"/>
            </p:cNvSpPr>
            <p:nvPr/>
          </p:nvSpPr>
          <p:spPr bwMode="auto">
            <a:xfrm>
              <a:off x="2997" y="472"/>
              <a:ext cx="8" cy="112"/>
            </a:xfrm>
            <a:prstGeom prst="rect">
              <a:avLst/>
            </a:prstGeom>
            <a:solidFill>
              <a:srgbClr val="5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Rectangle 70"/>
            <p:cNvSpPr>
              <a:spLocks noChangeArrowheads="1"/>
            </p:cNvSpPr>
            <p:nvPr/>
          </p:nvSpPr>
          <p:spPr bwMode="auto">
            <a:xfrm>
              <a:off x="3005" y="472"/>
              <a:ext cx="8" cy="112"/>
            </a:xfrm>
            <a:prstGeom prst="rect">
              <a:avLst/>
            </a:prstGeom>
            <a:solidFill>
              <a:srgbClr val="5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Rectangle 71"/>
            <p:cNvSpPr>
              <a:spLocks noChangeArrowheads="1"/>
            </p:cNvSpPr>
            <p:nvPr/>
          </p:nvSpPr>
          <p:spPr bwMode="auto">
            <a:xfrm>
              <a:off x="3013" y="472"/>
              <a:ext cx="8" cy="112"/>
            </a:xfrm>
            <a:prstGeom prst="rect">
              <a:avLst/>
            </a:prstGeom>
            <a:solidFill>
              <a:srgbClr val="61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Rectangle 72"/>
            <p:cNvSpPr>
              <a:spLocks noChangeArrowheads="1"/>
            </p:cNvSpPr>
            <p:nvPr/>
          </p:nvSpPr>
          <p:spPr bwMode="auto">
            <a:xfrm>
              <a:off x="3021" y="472"/>
              <a:ext cx="8" cy="112"/>
            </a:xfrm>
            <a:prstGeom prst="rect">
              <a:avLst/>
            </a:prstGeom>
            <a:solidFill>
              <a:srgbClr val="67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Rectangle 73"/>
            <p:cNvSpPr>
              <a:spLocks noChangeArrowheads="1"/>
            </p:cNvSpPr>
            <p:nvPr/>
          </p:nvSpPr>
          <p:spPr bwMode="auto">
            <a:xfrm>
              <a:off x="3029" y="472"/>
              <a:ext cx="8" cy="112"/>
            </a:xfrm>
            <a:prstGeom prst="rect">
              <a:avLst/>
            </a:prstGeom>
            <a:solidFill>
              <a:srgbClr val="6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Rectangle 74"/>
            <p:cNvSpPr>
              <a:spLocks noChangeArrowheads="1"/>
            </p:cNvSpPr>
            <p:nvPr/>
          </p:nvSpPr>
          <p:spPr bwMode="auto">
            <a:xfrm>
              <a:off x="3037" y="472"/>
              <a:ext cx="8" cy="112"/>
            </a:xfrm>
            <a:prstGeom prst="rect">
              <a:avLst/>
            </a:prstGeom>
            <a:solidFill>
              <a:srgbClr val="72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Rectangle 75"/>
            <p:cNvSpPr>
              <a:spLocks noChangeArrowheads="1"/>
            </p:cNvSpPr>
            <p:nvPr/>
          </p:nvSpPr>
          <p:spPr bwMode="auto">
            <a:xfrm>
              <a:off x="3045" y="472"/>
              <a:ext cx="8" cy="112"/>
            </a:xfrm>
            <a:prstGeom prst="rect">
              <a:avLst/>
            </a:prstGeom>
            <a:solidFill>
              <a:srgbClr val="77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Rectangle 76"/>
            <p:cNvSpPr>
              <a:spLocks noChangeArrowheads="1"/>
            </p:cNvSpPr>
            <p:nvPr/>
          </p:nvSpPr>
          <p:spPr bwMode="auto">
            <a:xfrm>
              <a:off x="3053" y="472"/>
              <a:ext cx="8" cy="112"/>
            </a:xfrm>
            <a:prstGeom prst="rect">
              <a:avLst/>
            </a:prstGeom>
            <a:solidFill>
              <a:srgbClr val="7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Rectangle 77"/>
            <p:cNvSpPr>
              <a:spLocks noChangeArrowheads="1"/>
            </p:cNvSpPr>
            <p:nvPr/>
          </p:nvSpPr>
          <p:spPr bwMode="auto">
            <a:xfrm>
              <a:off x="3061" y="472"/>
              <a:ext cx="8" cy="112"/>
            </a:xfrm>
            <a:prstGeom prst="rect">
              <a:avLst/>
            </a:prstGeom>
            <a:solidFill>
              <a:srgbClr val="83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Rectangle 78"/>
            <p:cNvSpPr>
              <a:spLocks noChangeArrowheads="1"/>
            </p:cNvSpPr>
            <p:nvPr/>
          </p:nvSpPr>
          <p:spPr bwMode="auto">
            <a:xfrm>
              <a:off x="3069" y="472"/>
              <a:ext cx="8" cy="112"/>
            </a:xfrm>
            <a:prstGeom prst="rect">
              <a:avLst/>
            </a:prstGeom>
            <a:solidFill>
              <a:srgbClr val="8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Rectangle 79"/>
            <p:cNvSpPr>
              <a:spLocks noChangeArrowheads="1"/>
            </p:cNvSpPr>
            <p:nvPr/>
          </p:nvSpPr>
          <p:spPr bwMode="auto">
            <a:xfrm>
              <a:off x="3077" y="472"/>
              <a:ext cx="8" cy="112"/>
            </a:xfrm>
            <a:prstGeom prst="rect">
              <a:avLst/>
            </a:prstGeom>
            <a:solidFill>
              <a:srgbClr val="8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Rectangle 80"/>
            <p:cNvSpPr>
              <a:spLocks noChangeArrowheads="1"/>
            </p:cNvSpPr>
            <p:nvPr/>
          </p:nvSpPr>
          <p:spPr bwMode="auto">
            <a:xfrm>
              <a:off x="3085" y="472"/>
              <a:ext cx="8" cy="112"/>
            </a:xfrm>
            <a:prstGeom prst="rect">
              <a:avLst/>
            </a:prstGeom>
            <a:solidFill>
              <a:srgbClr val="93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Rectangle 81"/>
            <p:cNvSpPr>
              <a:spLocks noChangeArrowheads="1"/>
            </p:cNvSpPr>
            <p:nvPr/>
          </p:nvSpPr>
          <p:spPr bwMode="auto">
            <a:xfrm>
              <a:off x="3093" y="472"/>
              <a:ext cx="8" cy="112"/>
            </a:xfrm>
            <a:prstGeom prst="rect">
              <a:avLst/>
            </a:prstGeom>
            <a:solidFill>
              <a:srgbClr val="9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Rectangle 82"/>
            <p:cNvSpPr>
              <a:spLocks noChangeArrowheads="1"/>
            </p:cNvSpPr>
            <p:nvPr/>
          </p:nvSpPr>
          <p:spPr bwMode="auto">
            <a:xfrm>
              <a:off x="3101" y="472"/>
              <a:ext cx="8" cy="112"/>
            </a:xfrm>
            <a:prstGeom prst="rect">
              <a:avLst/>
            </a:prstGeom>
            <a:solidFill>
              <a:srgbClr val="9E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Rectangle 83"/>
            <p:cNvSpPr>
              <a:spLocks noChangeArrowheads="1"/>
            </p:cNvSpPr>
            <p:nvPr/>
          </p:nvSpPr>
          <p:spPr bwMode="auto">
            <a:xfrm>
              <a:off x="3109" y="472"/>
              <a:ext cx="8" cy="112"/>
            </a:xfrm>
            <a:prstGeom prst="rect">
              <a:avLst/>
            </a:prstGeom>
            <a:solidFill>
              <a:srgbClr val="A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Rectangle 84"/>
            <p:cNvSpPr>
              <a:spLocks noChangeArrowheads="1"/>
            </p:cNvSpPr>
            <p:nvPr/>
          </p:nvSpPr>
          <p:spPr bwMode="auto">
            <a:xfrm>
              <a:off x="3117" y="472"/>
              <a:ext cx="9" cy="112"/>
            </a:xfrm>
            <a:prstGeom prst="rect">
              <a:avLst/>
            </a:prstGeom>
            <a:solidFill>
              <a:srgbClr val="A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Rectangle 85"/>
            <p:cNvSpPr>
              <a:spLocks noChangeArrowheads="1"/>
            </p:cNvSpPr>
            <p:nvPr/>
          </p:nvSpPr>
          <p:spPr bwMode="auto">
            <a:xfrm>
              <a:off x="3126" y="472"/>
              <a:ext cx="8" cy="112"/>
            </a:xfrm>
            <a:prstGeom prst="rect">
              <a:avLst/>
            </a:prstGeom>
            <a:solidFill>
              <a:srgbClr val="A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1" name="Rectangle 86"/>
            <p:cNvSpPr>
              <a:spLocks noChangeArrowheads="1"/>
            </p:cNvSpPr>
            <p:nvPr/>
          </p:nvSpPr>
          <p:spPr bwMode="auto">
            <a:xfrm>
              <a:off x="3134" y="472"/>
              <a:ext cx="8" cy="112"/>
            </a:xfrm>
            <a:prstGeom prst="rect">
              <a:avLst/>
            </a:prstGeom>
            <a:solidFill>
              <a:srgbClr val="B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2" name="Rectangle 87"/>
            <p:cNvSpPr>
              <a:spLocks noChangeArrowheads="1"/>
            </p:cNvSpPr>
            <p:nvPr/>
          </p:nvSpPr>
          <p:spPr bwMode="auto">
            <a:xfrm>
              <a:off x="3142" y="472"/>
              <a:ext cx="8" cy="112"/>
            </a:xfrm>
            <a:prstGeom prst="rect">
              <a:avLst/>
            </a:prstGeom>
            <a:solidFill>
              <a:srgbClr val="B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" name="Rectangle 88"/>
            <p:cNvSpPr>
              <a:spLocks noChangeArrowheads="1"/>
            </p:cNvSpPr>
            <p:nvPr/>
          </p:nvSpPr>
          <p:spPr bwMode="auto">
            <a:xfrm>
              <a:off x="3150" y="472"/>
              <a:ext cx="8" cy="1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" name="Rectangle 89"/>
            <p:cNvSpPr>
              <a:spLocks noChangeArrowheads="1"/>
            </p:cNvSpPr>
            <p:nvPr/>
          </p:nvSpPr>
          <p:spPr bwMode="auto">
            <a:xfrm>
              <a:off x="3158" y="472"/>
              <a:ext cx="8" cy="112"/>
            </a:xfrm>
            <a:prstGeom prst="rect">
              <a:avLst/>
            </a:prstGeom>
            <a:solidFill>
              <a:srgbClr val="C5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" name="Rectangle 90"/>
            <p:cNvSpPr>
              <a:spLocks noChangeArrowheads="1"/>
            </p:cNvSpPr>
            <p:nvPr/>
          </p:nvSpPr>
          <p:spPr bwMode="auto">
            <a:xfrm>
              <a:off x="3166" y="472"/>
              <a:ext cx="8" cy="112"/>
            </a:xfrm>
            <a:prstGeom prst="rect">
              <a:avLst/>
            </a:prstGeom>
            <a:solidFill>
              <a:srgbClr val="C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" name="Rectangle 91"/>
            <p:cNvSpPr>
              <a:spLocks noChangeArrowheads="1"/>
            </p:cNvSpPr>
            <p:nvPr/>
          </p:nvSpPr>
          <p:spPr bwMode="auto">
            <a:xfrm>
              <a:off x="3174" y="472"/>
              <a:ext cx="8" cy="112"/>
            </a:xfrm>
            <a:prstGeom prst="rect">
              <a:avLst/>
            </a:prstGeom>
            <a:solidFill>
              <a:srgbClr val="D1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7" name="Rectangle 92"/>
            <p:cNvSpPr>
              <a:spLocks noChangeArrowheads="1"/>
            </p:cNvSpPr>
            <p:nvPr/>
          </p:nvSpPr>
          <p:spPr bwMode="auto">
            <a:xfrm>
              <a:off x="3182" y="472"/>
              <a:ext cx="8" cy="112"/>
            </a:xfrm>
            <a:prstGeom prst="rect">
              <a:avLst/>
            </a:prstGeom>
            <a:solidFill>
              <a:srgbClr val="D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8" name="Rectangle 93"/>
            <p:cNvSpPr>
              <a:spLocks noChangeArrowheads="1"/>
            </p:cNvSpPr>
            <p:nvPr/>
          </p:nvSpPr>
          <p:spPr bwMode="auto">
            <a:xfrm>
              <a:off x="3190" y="472"/>
              <a:ext cx="8" cy="112"/>
            </a:xfrm>
            <a:prstGeom prst="rect">
              <a:avLst/>
            </a:prstGeom>
            <a:solidFill>
              <a:srgbClr val="D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9" name="Rectangle 94"/>
            <p:cNvSpPr>
              <a:spLocks noChangeArrowheads="1"/>
            </p:cNvSpPr>
            <p:nvPr/>
          </p:nvSpPr>
          <p:spPr bwMode="auto">
            <a:xfrm>
              <a:off x="3198" y="472"/>
              <a:ext cx="8" cy="112"/>
            </a:xfrm>
            <a:prstGeom prst="rect">
              <a:avLst/>
            </a:prstGeom>
            <a:solidFill>
              <a:srgbClr val="E2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0" name="Rectangle 95"/>
            <p:cNvSpPr>
              <a:spLocks noChangeArrowheads="1"/>
            </p:cNvSpPr>
            <p:nvPr/>
          </p:nvSpPr>
          <p:spPr bwMode="auto">
            <a:xfrm>
              <a:off x="3206" y="472"/>
              <a:ext cx="8" cy="112"/>
            </a:xfrm>
            <a:prstGeom prst="rect">
              <a:avLst/>
            </a:prstGeom>
            <a:solidFill>
              <a:srgbClr val="E7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1" name="Rectangle 96"/>
            <p:cNvSpPr>
              <a:spLocks noChangeArrowheads="1"/>
            </p:cNvSpPr>
            <p:nvPr/>
          </p:nvSpPr>
          <p:spPr bwMode="auto">
            <a:xfrm>
              <a:off x="3214" y="472"/>
              <a:ext cx="8" cy="112"/>
            </a:xfrm>
            <a:prstGeom prst="rect">
              <a:avLst/>
            </a:prstGeom>
            <a:solidFill>
              <a:srgbClr val="E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" name="Rectangle 97"/>
            <p:cNvSpPr>
              <a:spLocks noChangeArrowheads="1"/>
            </p:cNvSpPr>
            <p:nvPr/>
          </p:nvSpPr>
          <p:spPr bwMode="auto">
            <a:xfrm>
              <a:off x="3222" y="472"/>
              <a:ext cx="8" cy="112"/>
            </a:xfrm>
            <a:prstGeom prst="rect">
              <a:avLst/>
            </a:prstGeom>
            <a:solidFill>
              <a:srgbClr val="F3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" name="Rectangle 98"/>
            <p:cNvSpPr>
              <a:spLocks noChangeArrowheads="1"/>
            </p:cNvSpPr>
            <p:nvPr/>
          </p:nvSpPr>
          <p:spPr bwMode="auto">
            <a:xfrm>
              <a:off x="3230" y="472"/>
              <a:ext cx="8" cy="112"/>
            </a:xfrm>
            <a:prstGeom prst="rect">
              <a:avLst/>
            </a:prstGeom>
            <a:solidFill>
              <a:srgbClr val="F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" name="Rectangle 99"/>
            <p:cNvSpPr>
              <a:spLocks noChangeArrowheads="1"/>
            </p:cNvSpPr>
            <p:nvPr/>
          </p:nvSpPr>
          <p:spPr bwMode="auto">
            <a:xfrm>
              <a:off x="2506" y="472"/>
              <a:ext cx="732" cy="112"/>
            </a:xfrm>
            <a:prstGeom prst="rect">
              <a:avLst/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45" name="Group 171"/>
          <p:cNvGrpSpPr>
            <a:grpSpLocks/>
          </p:cNvGrpSpPr>
          <p:nvPr/>
        </p:nvGrpSpPr>
        <p:grpSpPr bwMode="auto">
          <a:xfrm>
            <a:off x="1946390" y="5909519"/>
            <a:ext cx="179388" cy="177800"/>
            <a:chOff x="2417" y="2669"/>
            <a:chExt cx="113" cy="112"/>
          </a:xfrm>
        </p:grpSpPr>
        <p:sp>
          <p:nvSpPr>
            <p:cNvPr id="246" name="Rectangle 168"/>
            <p:cNvSpPr>
              <a:spLocks noChangeArrowheads="1"/>
            </p:cNvSpPr>
            <p:nvPr/>
          </p:nvSpPr>
          <p:spPr bwMode="auto">
            <a:xfrm>
              <a:off x="2417" y="2669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" name="Rectangle 169"/>
            <p:cNvSpPr>
              <a:spLocks noChangeArrowheads="1"/>
            </p:cNvSpPr>
            <p:nvPr/>
          </p:nvSpPr>
          <p:spPr bwMode="auto">
            <a:xfrm>
              <a:off x="2425" y="2677"/>
              <a:ext cx="97" cy="9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" name="Rectangle 170"/>
            <p:cNvSpPr>
              <a:spLocks noChangeArrowheads="1"/>
            </p:cNvSpPr>
            <p:nvPr/>
          </p:nvSpPr>
          <p:spPr bwMode="auto">
            <a:xfrm>
              <a:off x="2425" y="2677"/>
              <a:ext cx="97" cy="96"/>
            </a:xfrm>
            <a:prstGeom prst="rect">
              <a:avLst/>
            </a:prstGeom>
            <a:noFill/>
            <a:ln w="12700" cap="flat">
              <a:solidFill>
                <a:srgbClr val="A0A0A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9" name="Rectangle 172"/>
          <p:cNvSpPr>
            <a:spLocks noChangeArrowheads="1"/>
          </p:cNvSpPr>
          <p:nvPr/>
        </p:nvSpPr>
        <p:spPr bwMode="auto">
          <a:xfrm>
            <a:off x="2189277" y="5896819"/>
            <a:ext cx="40957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0.025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0" name="Group 176"/>
          <p:cNvGrpSpPr>
            <a:grpSpLocks/>
          </p:cNvGrpSpPr>
          <p:nvPr/>
        </p:nvGrpSpPr>
        <p:grpSpPr bwMode="auto">
          <a:xfrm>
            <a:off x="2672516" y="5909519"/>
            <a:ext cx="179388" cy="177800"/>
            <a:chOff x="2417" y="2806"/>
            <a:chExt cx="113" cy="112"/>
          </a:xfrm>
        </p:grpSpPr>
        <p:sp>
          <p:nvSpPr>
            <p:cNvPr id="251" name="Rectangle 173"/>
            <p:cNvSpPr>
              <a:spLocks noChangeArrowheads="1"/>
            </p:cNvSpPr>
            <p:nvPr/>
          </p:nvSpPr>
          <p:spPr bwMode="auto">
            <a:xfrm>
              <a:off x="2417" y="2806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2" name="Rectangle 174"/>
            <p:cNvSpPr>
              <a:spLocks noChangeArrowheads="1"/>
            </p:cNvSpPr>
            <p:nvPr/>
          </p:nvSpPr>
          <p:spPr bwMode="auto">
            <a:xfrm>
              <a:off x="2425" y="2814"/>
              <a:ext cx="97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3" name="Rectangle 175"/>
            <p:cNvSpPr>
              <a:spLocks noChangeArrowheads="1"/>
            </p:cNvSpPr>
            <p:nvPr/>
          </p:nvSpPr>
          <p:spPr bwMode="auto">
            <a:xfrm>
              <a:off x="2425" y="2814"/>
              <a:ext cx="97" cy="96"/>
            </a:xfrm>
            <a:prstGeom prst="rect">
              <a:avLst/>
            </a:prstGeom>
            <a:noFill/>
            <a:ln w="12700" cap="flat">
              <a:solidFill>
                <a:srgbClr val="D4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4" name="Rectangle 177"/>
          <p:cNvSpPr>
            <a:spLocks noChangeArrowheads="1"/>
          </p:cNvSpPr>
          <p:nvPr/>
        </p:nvSpPr>
        <p:spPr bwMode="auto">
          <a:xfrm>
            <a:off x="2915403" y="5896819"/>
            <a:ext cx="3317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0.05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5" name="Group 181"/>
          <p:cNvGrpSpPr>
            <a:grpSpLocks/>
          </p:cNvGrpSpPr>
          <p:nvPr/>
        </p:nvGrpSpPr>
        <p:grpSpPr bwMode="auto">
          <a:xfrm>
            <a:off x="3265570" y="5909519"/>
            <a:ext cx="179388" cy="177800"/>
            <a:chOff x="2417" y="2942"/>
            <a:chExt cx="113" cy="112"/>
          </a:xfrm>
        </p:grpSpPr>
        <p:sp>
          <p:nvSpPr>
            <p:cNvPr id="256" name="Rectangle 178"/>
            <p:cNvSpPr>
              <a:spLocks noChangeArrowheads="1"/>
            </p:cNvSpPr>
            <p:nvPr/>
          </p:nvSpPr>
          <p:spPr bwMode="auto">
            <a:xfrm>
              <a:off x="2417" y="2942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7" name="Rectangle 179"/>
            <p:cNvSpPr>
              <a:spLocks noChangeArrowheads="1"/>
            </p:cNvSpPr>
            <p:nvPr/>
          </p:nvSpPr>
          <p:spPr bwMode="auto">
            <a:xfrm>
              <a:off x="2425" y="2950"/>
              <a:ext cx="97" cy="96"/>
            </a:xfrm>
            <a:prstGeom prst="rect">
              <a:avLst/>
            </a:prstGeom>
            <a:solidFill>
              <a:srgbClr val="F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8" name="Rectangle 180"/>
            <p:cNvSpPr>
              <a:spLocks noChangeArrowheads="1"/>
            </p:cNvSpPr>
            <p:nvPr/>
          </p:nvSpPr>
          <p:spPr bwMode="auto">
            <a:xfrm>
              <a:off x="2425" y="2950"/>
              <a:ext cx="97" cy="96"/>
            </a:xfrm>
            <a:prstGeom prst="rect">
              <a:avLst/>
            </a:prstGeom>
            <a:noFill/>
            <a:ln w="12700" cap="flat">
              <a:solidFill>
                <a:srgbClr val="D46A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9" name="Rectangle 182"/>
          <p:cNvSpPr>
            <a:spLocks noChangeArrowheads="1"/>
          </p:cNvSpPr>
          <p:nvPr/>
        </p:nvSpPr>
        <p:spPr bwMode="auto">
          <a:xfrm>
            <a:off x="3508457" y="5896819"/>
            <a:ext cx="2555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0" name="Group 186"/>
          <p:cNvGrpSpPr>
            <a:grpSpLocks/>
          </p:cNvGrpSpPr>
          <p:nvPr/>
        </p:nvGrpSpPr>
        <p:grpSpPr bwMode="auto">
          <a:xfrm>
            <a:off x="3842340" y="5909519"/>
            <a:ext cx="179388" cy="177800"/>
            <a:chOff x="2417" y="3078"/>
            <a:chExt cx="113" cy="112"/>
          </a:xfrm>
        </p:grpSpPr>
        <p:sp>
          <p:nvSpPr>
            <p:cNvPr id="261" name="Rectangle 183"/>
            <p:cNvSpPr>
              <a:spLocks noChangeArrowheads="1"/>
            </p:cNvSpPr>
            <p:nvPr/>
          </p:nvSpPr>
          <p:spPr bwMode="auto">
            <a:xfrm>
              <a:off x="2417" y="3078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2" name="Rectangle 184"/>
            <p:cNvSpPr>
              <a:spLocks noChangeArrowheads="1"/>
            </p:cNvSpPr>
            <p:nvPr/>
          </p:nvSpPr>
          <p:spPr bwMode="auto">
            <a:xfrm>
              <a:off x="2425" y="3086"/>
              <a:ext cx="97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3" name="Rectangle 185"/>
            <p:cNvSpPr>
              <a:spLocks noChangeArrowheads="1"/>
            </p:cNvSpPr>
            <p:nvPr/>
          </p:nvSpPr>
          <p:spPr bwMode="auto">
            <a:xfrm>
              <a:off x="2425" y="3086"/>
              <a:ext cx="97" cy="96"/>
            </a:xfrm>
            <a:prstGeom prst="rect">
              <a:avLst/>
            </a:prstGeom>
            <a:noFill/>
            <a:ln w="12700" cap="flat">
              <a:solidFill>
                <a:srgbClr val="D4D4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4" name="Rectangle 187"/>
          <p:cNvSpPr>
            <a:spLocks noChangeArrowheads="1"/>
          </p:cNvSpPr>
          <p:nvPr/>
        </p:nvSpPr>
        <p:spPr bwMode="auto">
          <a:xfrm>
            <a:off x="4085227" y="5896819"/>
            <a:ext cx="3317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0.15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5" name="Group 191"/>
          <p:cNvGrpSpPr>
            <a:grpSpLocks/>
          </p:cNvGrpSpPr>
          <p:nvPr/>
        </p:nvGrpSpPr>
        <p:grpSpPr bwMode="auto">
          <a:xfrm>
            <a:off x="4429715" y="5909519"/>
            <a:ext cx="179388" cy="177800"/>
            <a:chOff x="2417" y="3215"/>
            <a:chExt cx="113" cy="112"/>
          </a:xfrm>
        </p:grpSpPr>
        <p:sp>
          <p:nvSpPr>
            <p:cNvPr id="266" name="Rectangle 188"/>
            <p:cNvSpPr>
              <a:spLocks noChangeArrowheads="1"/>
            </p:cNvSpPr>
            <p:nvPr/>
          </p:nvSpPr>
          <p:spPr bwMode="auto">
            <a:xfrm>
              <a:off x="2417" y="3215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7" name="Rectangle 189"/>
            <p:cNvSpPr>
              <a:spLocks noChangeArrowheads="1"/>
            </p:cNvSpPr>
            <p:nvPr/>
          </p:nvSpPr>
          <p:spPr bwMode="auto">
            <a:xfrm>
              <a:off x="2425" y="3223"/>
              <a:ext cx="97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8" name="Rectangle 190"/>
            <p:cNvSpPr>
              <a:spLocks noChangeArrowheads="1"/>
            </p:cNvSpPr>
            <p:nvPr/>
          </p:nvSpPr>
          <p:spPr bwMode="auto">
            <a:xfrm>
              <a:off x="2425" y="3223"/>
              <a:ext cx="97" cy="96"/>
            </a:xfrm>
            <a:prstGeom prst="rect">
              <a:avLst/>
            </a:prstGeom>
            <a:noFill/>
            <a:ln w="12700" cap="flat">
              <a:solidFill>
                <a:srgbClr val="00D4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9" name="Rectangle 192"/>
          <p:cNvSpPr>
            <a:spLocks noChangeArrowheads="1"/>
          </p:cNvSpPr>
          <p:nvPr/>
        </p:nvSpPr>
        <p:spPr bwMode="auto">
          <a:xfrm>
            <a:off x="4672602" y="5896819"/>
            <a:ext cx="2555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70" name="Group 196"/>
          <p:cNvGrpSpPr>
            <a:grpSpLocks/>
          </p:cNvGrpSpPr>
          <p:nvPr/>
        </p:nvGrpSpPr>
        <p:grpSpPr bwMode="auto">
          <a:xfrm>
            <a:off x="4991689" y="5909519"/>
            <a:ext cx="179388" cy="177800"/>
            <a:chOff x="2417" y="3351"/>
            <a:chExt cx="113" cy="112"/>
          </a:xfrm>
        </p:grpSpPr>
        <p:sp>
          <p:nvSpPr>
            <p:cNvPr id="271" name="Rectangle 193"/>
            <p:cNvSpPr>
              <a:spLocks noChangeArrowheads="1"/>
            </p:cNvSpPr>
            <p:nvPr/>
          </p:nvSpPr>
          <p:spPr bwMode="auto">
            <a:xfrm>
              <a:off x="2417" y="3351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2" name="Rectangle 194"/>
            <p:cNvSpPr>
              <a:spLocks noChangeArrowheads="1"/>
            </p:cNvSpPr>
            <p:nvPr/>
          </p:nvSpPr>
          <p:spPr bwMode="auto">
            <a:xfrm>
              <a:off x="2425" y="3359"/>
              <a:ext cx="97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3" name="Rectangle 195"/>
            <p:cNvSpPr>
              <a:spLocks noChangeArrowheads="1"/>
            </p:cNvSpPr>
            <p:nvPr/>
          </p:nvSpPr>
          <p:spPr bwMode="auto">
            <a:xfrm>
              <a:off x="2425" y="3359"/>
              <a:ext cx="97" cy="96"/>
            </a:xfrm>
            <a:prstGeom prst="rect">
              <a:avLst/>
            </a:prstGeom>
            <a:noFill/>
            <a:ln w="12700" cap="flat">
              <a:solidFill>
                <a:srgbClr val="00D4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74" name="Rectangle 197"/>
          <p:cNvSpPr>
            <a:spLocks noChangeArrowheads="1"/>
          </p:cNvSpPr>
          <p:nvPr/>
        </p:nvSpPr>
        <p:spPr bwMode="auto">
          <a:xfrm>
            <a:off x="5234576" y="5896819"/>
            <a:ext cx="3317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0.25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75" name="Group 201"/>
          <p:cNvGrpSpPr>
            <a:grpSpLocks/>
          </p:cNvGrpSpPr>
          <p:nvPr/>
        </p:nvGrpSpPr>
        <p:grpSpPr bwMode="auto">
          <a:xfrm>
            <a:off x="5629732" y="5909519"/>
            <a:ext cx="179388" cy="177800"/>
            <a:chOff x="2417" y="3487"/>
            <a:chExt cx="113" cy="112"/>
          </a:xfrm>
        </p:grpSpPr>
        <p:sp>
          <p:nvSpPr>
            <p:cNvPr id="276" name="Rectangle 198"/>
            <p:cNvSpPr>
              <a:spLocks noChangeArrowheads="1"/>
            </p:cNvSpPr>
            <p:nvPr/>
          </p:nvSpPr>
          <p:spPr bwMode="auto">
            <a:xfrm>
              <a:off x="2417" y="3487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7" name="Rectangle 199"/>
            <p:cNvSpPr>
              <a:spLocks noChangeArrowheads="1"/>
            </p:cNvSpPr>
            <p:nvPr/>
          </p:nvSpPr>
          <p:spPr bwMode="auto">
            <a:xfrm>
              <a:off x="2425" y="3495"/>
              <a:ext cx="97" cy="9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" name="Rectangle 200"/>
            <p:cNvSpPr>
              <a:spLocks noChangeArrowheads="1"/>
            </p:cNvSpPr>
            <p:nvPr/>
          </p:nvSpPr>
          <p:spPr bwMode="auto">
            <a:xfrm>
              <a:off x="2425" y="3495"/>
              <a:ext cx="97" cy="96"/>
            </a:xfrm>
            <a:prstGeom prst="rect">
              <a:avLst/>
            </a:prstGeom>
            <a:noFill/>
            <a:ln w="12700" cap="flat">
              <a:solidFill>
                <a:srgbClr val="0000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79" name="Rectangle 202"/>
          <p:cNvSpPr>
            <a:spLocks noChangeArrowheads="1"/>
          </p:cNvSpPr>
          <p:nvPr/>
        </p:nvSpPr>
        <p:spPr bwMode="auto">
          <a:xfrm>
            <a:off x="5872619" y="5896819"/>
            <a:ext cx="2555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80" name="Group 206"/>
          <p:cNvGrpSpPr>
            <a:grpSpLocks/>
          </p:cNvGrpSpPr>
          <p:nvPr/>
        </p:nvGrpSpPr>
        <p:grpSpPr bwMode="auto">
          <a:xfrm>
            <a:off x="6161517" y="5908725"/>
            <a:ext cx="179388" cy="179388"/>
            <a:chOff x="2417" y="3623"/>
            <a:chExt cx="113" cy="113"/>
          </a:xfrm>
        </p:grpSpPr>
        <p:sp>
          <p:nvSpPr>
            <p:cNvPr id="281" name="Rectangle 203"/>
            <p:cNvSpPr>
              <a:spLocks noChangeArrowheads="1"/>
            </p:cNvSpPr>
            <p:nvPr/>
          </p:nvSpPr>
          <p:spPr bwMode="auto">
            <a:xfrm>
              <a:off x="2417" y="3623"/>
              <a:ext cx="113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2" name="Rectangle 204"/>
            <p:cNvSpPr>
              <a:spLocks noChangeArrowheads="1"/>
            </p:cNvSpPr>
            <p:nvPr/>
          </p:nvSpPr>
          <p:spPr bwMode="auto">
            <a:xfrm>
              <a:off x="2425" y="3631"/>
              <a:ext cx="97" cy="97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3" name="Rectangle 205"/>
            <p:cNvSpPr>
              <a:spLocks noChangeArrowheads="1"/>
            </p:cNvSpPr>
            <p:nvPr/>
          </p:nvSpPr>
          <p:spPr bwMode="auto">
            <a:xfrm>
              <a:off x="2425" y="3631"/>
              <a:ext cx="97" cy="97"/>
            </a:xfrm>
            <a:prstGeom prst="rect">
              <a:avLst/>
            </a:prstGeom>
            <a:noFill/>
            <a:ln w="12700" cap="flat">
              <a:solidFill>
                <a:srgbClr val="0000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84" name="Rectangle 207"/>
          <p:cNvSpPr>
            <a:spLocks noChangeArrowheads="1"/>
          </p:cNvSpPr>
          <p:nvPr/>
        </p:nvSpPr>
        <p:spPr bwMode="auto">
          <a:xfrm>
            <a:off x="6404404" y="5896819"/>
            <a:ext cx="3317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0.35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85" name="Group 211"/>
          <p:cNvGrpSpPr>
            <a:grpSpLocks/>
          </p:cNvGrpSpPr>
          <p:nvPr/>
        </p:nvGrpSpPr>
        <p:grpSpPr bwMode="auto">
          <a:xfrm>
            <a:off x="6789370" y="5909519"/>
            <a:ext cx="179388" cy="177800"/>
            <a:chOff x="2417" y="3760"/>
            <a:chExt cx="113" cy="112"/>
          </a:xfrm>
        </p:grpSpPr>
        <p:sp>
          <p:nvSpPr>
            <p:cNvPr id="286" name="Rectangle 208"/>
            <p:cNvSpPr>
              <a:spLocks noChangeArrowheads="1"/>
            </p:cNvSpPr>
            <p:nvPr/>
          </p:nvSpPr>
          <p:spPr bwMode="auto">
            <a:xfrm>
              <a:off x="2417" y="3760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7" name="Rectangle 209"/>
            <p:cNvSpPr>
              <a:spLocks noChangeArrowheads="1"/>
            </p:cNvSpPr>
            <p:nvPr/>
          </p:nvSpPr>
          <p:spPr bwMode="auto">
            <a:xfrm>
              <a:off x="2425" y="3768"/>
              <a:ext cx="97" cy="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8" name="Rectangle 210"/>
            <p:cNvSpPr>
              <a:spLocks noChangeArrowheads="1"/>
            </p:cNvSpPr>
            <p:nvPr/>
          </p:nvSpPr>
          <p:spPr bwMode="auto">
            <a:xfrm>
              <a:off x="2425" y="3768"/>
              <a:ext cx="97" cy="96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89" name="Rectangle 212"/>
          <p:cNvSpPr>
            <a:spLocks noChangeArrowheads="1"/>
          </p:cNvSpPr>
          <p:nvPr/>
        </p:nvSpPr>
        <p:spPr bwMode="auto">
          <a:xfrm>
            <a:off x="7032257" y="5896819"/>
            <a:ext cx="2555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0" name="Rectangle 101"/>
          <p:cNvSpPr>
            <a:spLocks noChangeArrowheads="1"/>
          </p:cNvSpPr>
          <p:nvPr/>
        </p:nvSpPr>
        <p:spPr bwMode="auto">
          <a:xfrm>
            <a:off x="879059" y="5905342"/>
            <a:ext cx="80791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rgbClr val="000000"/>
                </a:solidFill>
                <a:latin typeface="Microsoft Sans Serif" panose="020B0604020202020204" pitchFamily="34" charset="0"/>
              </a:rPr>
              <a:t>Dilution Rate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1" name="Rectangle 213"/>
          <p:cNvSpPr>
            <a:spLocks noChangeArrowheads="1"/>
          </p:cNvSpPr>
          <p:nvPr/>
        </p:nvSpPr>
        <p:spPr bwMode="auto">
          <a:xfrm>
            <a:off x="7488876" y="2118322"/>
            <a:ext cx="107401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SUPERPATHWAY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292" name="Group 217"/>
          <p:cNvGrpSpPr>
            <a:grpSpLocks/>
          </p:cNvGrpSpPr>
          <p:nvPr/>
        </p:nvGrpSpPr>
        <p:grpSpPr bwMode="auto">
          <a:xfrm>
            <a:off x="7585714" y="2365841"/>
            <a:ext cx="179388" cy="177800"/>
            <a:chOff x="4256" y="3414"/>
            <a:chExt cx="113" cy="112"/>
          </a:xfrm>
        </p:grpSpPr>
        <p:sp>
          <p:nvSpPr>
            <p:cNvPr id="293" name="Rectangle 214"/>
            <p:cNvSpPr>
              <a:spLocks noChangeArrowheads="1"/>
            </p:cNvSpPr>
            <p:nvPr/>
          </p:nvSpPr>
          <p:spPr bwMode="auto">
            <a:xfrm>
              <a:off x="4256" y="3414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294" name="Rectangle 215"/>
            <p:cNvSpPr>
              <a:spLocks noChangeArrowheads="1"/>
            </p:cNvSpPr>
            <p:nvPr/>
          </p:nvSpPr>
          <p:spPr bwMode="auto">
            <a:xfrm>
              <a:off x="4264" y="3422"/>
              <a:ext cx="97" cy="96"/>
            </a:xfrm>
            <a:prstGeom prst="rect">
              <a:avLst/>
            </a:prstGeom>
            <a:solidFill>
              <a:srgbClr val="1E9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295" name="Rectangle 216"/>
            <p:cNvSpPr>
              <a:spLocks noChangeArrowheads="1"/>
            </p:cNvSpPr>
            <p:nvPr/>
          </p:nvSpPr>
          <p:spPr bwMode="auto">
            <a:xfrm>
              <a:off x="4264" y="3422"/>
              <a:ext cx="97" cy="96"/>
            </a:xfrm>
            <a:prstGeom prst="rect">
              <a:avLst/>
            </a:prstGeom>
            <a:noFill/>
            <a:ln w="12700" cap="flat">
              <a:solidFill>
                <a:srgbClr val="0078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296" name="Rectangle 218"/>
          <p:cNvSpPr>
            <a:spLocks noChangeArrowheads="1"/>
          </p:cNvSpPr>
          <p:nvPr/>
        </p:nvSpPr>
        <p:spPr bwMode="auto">
          <a:xfrm>
            <a:off x="7828601" y="2378541"/>
            <a:ext cx="64440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Amino Acid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97" name="Group 222"/>
          <p:cNvGrpSpPr>
            <a:grpSpLocks/>
          </p:cNvGrpSpPr>
          <p:nvPr/>
        </p:nvGrpSpPr>
        <p:grpSpPr bwMode="auto">
          <a:xfrm>
            <a:off x="7585714" y="2810341"/>
            <a:ext cx="179388" cy="179388"/>
            <a:chOff x="4256" y="3550"/>
            <a:chExt cx="113" cy="113"/>
          </a:xfrm>
        </p:grpSpPr>
        <p:sp>
          <p:nvSpPr>
            <p:cNvPr id="298" name="Rectangle 219"/>
            <p:cNvSpPr>
              <a:spLocks noChangeArrowheads="1"/>
            </p:cNvSpPr>
            <p:nvPr/>
          </p:nvSpPr>
          <p:spPr bwMode="auto">
            <a:xfrm>
              <a:off x="4256" y="3550"/>
              <a:ext cx="113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299" name="Rectangle 220"/>
            <p:cNvSpPr>
              <a:spLocks noChangeArrowheads="1"/>
            </p:cNvSpPr>
            <p:nvPr/>
          </p:nvSpPr>
          <p:spPr bwMode="auto">
            <a:xfrm>
              <a:off x="4264" y="3558"/>
              <a:ext cx="97" cy="96"/>
            </a:xfrm>
            <a:prstGeom prst="rect">
              <a:avLst/>
            </a:prstGeom>
            <a:solidFill>
              <a:srgbClr val="32CD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300" name="Rectangle 221"/>
            <p:cNvSpPr>
              <a:spLocks noChangeArrowheads="1"/>
            </p:cNvSpPr>
            <p:nvPr/>
          </p:nvSpPr>
          <p:spPr bwMode="auto">
            <a:xfrm>
              <a:off x="4264" y="3558"/>
              <a:ext cx="97" cy="96"/>
            </a:xfrm>
            <a:prstGeom prst="rect">
              <a:avLst/>
            </a:prstGeom>
            <a:noFill/>
            <a:ln w="12700" cap="flat">
              <a:solidFill>
                <a:srgbClr val="29AA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301" name="Rectangle 223"/>
          <p:cNvSpPr>
            <a:spLocks noChangeArrowheads="1"/>
          </p:cNvSpPr>
          <p:nvPr/>
        </p:nvSpPr>
        <p:spPr bwMode="auto">
          <a:xfrm>
            <a:off x="7828601" y="2823041"/>
            <a:ext cx="7726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Carbohydrate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02" name="Group 227"/>
          <p:cNvGrpSpPr>
            <a:grpSpLocks/>
          </p:cNvGrpSpPr>
          <p:nvPr/>
        </p:nvGrpSpPr>
        <p:grpSpPr bwMode="auto">
          <a:xfrm>
            <a:off x="7585714" y="3666004"/>
            <a:ext cx="179388" cy="177800"/>
            <a:chOff x="4256" y="3687"/>
            <a:chExt cx="113" cy="112"/>
          </a:xfrm>
        </p:grpSpPr>
        <p:sp>
          <p:nvSpPr>
            <p:cNvPr id="303" name="Rectangle 224"/>
            <p:cNvSpPr>
              <a:spLocks noChangeArrowheads="1"/>
            </p:cNvSpPr>
            <p:nvPr/>
          </p:nvSpPr>
          <p:spPr bwMode="auto">
            <a:xfrm>
              <a:off x="4256" y="3687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304" name="Rectangle 225"/>
            <p:cNvSpPr>
              <a:spLocks noChangeArrowheads="1"/>
            </p:cNvSpPr>
            <p:nvPr/>
          </p:nvSpPr>
          <p:spPr bwMode="auto">
            <a:xfrm>
              <a:off x="4264" y="3695"/>
              <a:ext cx="97" cy="96"/>
            </a:xfrm>
            <a:prstGeom prst="rect">
              <a:avLst/>
            </a:prstGeom>
            <a:solidFill>
              <a:srgbClr val="BA55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305" name="Rectangle 226"/>
            <p:cNvSpPr>
              <a:spLocks noChangeArrowheads="1"/>
            </p:cNvSpPr>
            <p:nvPr/>
          </p:nvSpPr>
          <p:spPr bwMode="auto">
            <a:xfrm>
              <a:off x="4264" y="3695"/>
              <a:ext cx="97" cy="96"/>
            </a:xfrm>
            <a:prstGeom prst="rect">
              <a:avLst/>
            </a:prstGeom>
            <a:noFill/>
            <a:ln w="12700" cap="flat">
              <a:solidFill>
                <a:srgbClr val="3232C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306" name="Rectangle 228"/>
          <p:cNvSpPr>
            <a:spLocks noChangeArrowheads="1"/>
          </p:cNvSpPr>
          <p:nvPr/>
        </p:nvSpPr>
        <p:spPr bwMode="auto">
          <a:xfrm>
            <a:off x="7828601" y="3678704"/>
            <a:ext cx="131606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Cofactors and Vitamins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07" name="Group 232"/>
          <p:cNvGrpSpPr>
            <a:grpSpLocks/>
          </p:cNvGrpSpPr>
          <p:nvPr/>
        </p:nvGrpSpPr>
        <p:grpSpPr bwMode="auto">
          <a:xfrm>
            <a:off x="7585714" y="3034179"/>
            <a:ext cx="179388" cy="177800"/>
            <a:chOff x="4256" y="3823"/>
            <a:chExt cx="113" cy="112"/>
          </a:xfrm>
        </p:grpSpPr>
        <p:sp>
          <p:nvSpPr>
            <p:cNvPr id="308" name="Rectangle 229"/>
            <p:cNvSpPr>
              <a:spLocks noChangeArrowheads="1"/>
            </p:cNvSpPr>
            <p:nvPr/>
          </p:nvSpPr>
          <p:spPr bwMode="auto">
            <a:xfrm>
              <a:off x="4256" y="3823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309" name="Rectangle 230"/>
            <p:cNvSpPr>
              <a:spLocks noChangeArrowheads="1"/>
            </p:cNvSpPr>
            <p:nvPr/>
          </p:nvSpPr>
          <p:spPr bwMode="auto">
            <a:xfrm>
              <a:off x="4264" y="3831"/>
              <a:ext cx="97" cy="96"/>
            </a:xfrm>
            <a:prstGeom prst="rect">
              <a:avLst/>
            </a:prstGeom>
            <a:solidFill>
              <a:srgbClr val="40E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310" name="Rectangle 231"/>
            <p:cNvSpPr>
              <a:spLocks noChangeArrowheads="1"/>
            </p:cNvSpPr>
            <p:nvPr/>
          </p:nvSpPr>
          <p:spPr bwMode="auto">
            <a:xfrm>
              <a:off x="4264" y="3831"/>
              <a:ext cx="97" cy="96"/>
            </a:xfrm>
            <a:prstGeom prst="rect">
              <a:avLst/>
            </a:prstGeom>
            <a:noFill/>
            <a:ln w="12700" cap="flat">
              <a:solidFill>
                <a:srgbClr val="21CE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311" name="Rectangle 233"/>
          <p:cNvSpPr>
            <a:spLocks noChangeArrowheads="1"/>
          </p:cNvSpPr>
          <p:nvPr/>
        </p:nvSpPr>
        <p:spPr bwMode="auto">
          <a:xfrm>
            <a:off x="7828601" y="3046879"/>
            <a:ext cx="40395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Energy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12" name="Group 237"/>
          <p:cNvGrpSpPr>
            <a:grpSpLocks/>
          </p:cNvGrpSpPr>
          <p:nvPr/>
        </p:nvGrpSpPr>
        <p:grpSpPr bwMode="auto">
          <a:xfrm>
            <a:off x="7585714" y="3250079"/>
            <a:ext cx="179388" cy="177800"/>
            <a:chOff x="4256" y="3959"/>
            <a:chExt cx="113" cy="112"/>
          </a:xfrm>
        </p:grpSpPr>
        <p:sp>
          <p:nvSpPr>
            <p:cNvPr id="313" name="Rectangle 234"/>
            <p:cNvSpPr>
              <a:spLocks noChangeArrowheads="1"/>
            </p:cNvSpPr>
            <p:nvPr/>
          </p:nvSpPr>
          <p:spPr bwMode="auto">
            <a:xfrm>
              <a:off x="4256" y="3959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314" name="Rectangle 235"/>
            <p:cNvSpPr>
              <a:spLocks noChangeArrowheads="1"/>
            </p:cNvSpPr>
            <p:nvPr/>
          </p:nvSpPr>
          <p:spPr bwMode="auto">
            <a:xfrm>
              <a:off x="4264" y="3967"/>
              <a:ext cx="97" cy="96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315" name="Rectangle 236"/>
            <p:cNvSpPr>
              <a:spLocks noChangeArrowheads="1"/>
            </p:cNvSpPr>
            <p:nvPr/>
          </p:nvSpPr>
          <p:spPr bwMode="auto">
            <a:xfrm>
              <a:off x="4264" y="3967"/>
              <a:ext cx="97" cy="96"/>
            </a:xfrm>
            <a:prstGeom prst="rect">
              <a:avLst/>
            </a:prstGeom>
            <a:noFill/>
            <a:ln w="12700" cap="flat">
              <a:solidFill>
                <a:srgbClr val="00006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316" name="Rectangle 238"/>
          <p:cNvSpPr>
            <a:spLocks noChangeArrowheads="1"/>
          </p:cNvSpPr>
          <p:nvPr/>
        </p:nvSpPr>
        <p:spPr bwMode="auto">
          <a:xfrm>
            <a:off x="7828601" y="3262779"/>
            <a:ext cx="26930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Lipid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17" name="Group 242"/>
          <p:cNvGrpSpPr>
            <a:grpSpLocks/>
          </p:cNvGrpSpPr>
          <p:nvPr/>
        </p:nvGrpSpPr>
        <p:grpSpPr bwMode="auto">
          <a:xfrm>
            <a:off x="7585714" y="3446929"/>
            <a:ext cx="179388" cy="177800"/>
            <a:chOff x="4256" y="4095"/>
            <a:chExt cx="113" cy="112"/>
          </a:xfrm>
        </p:grpSpPr>
        <p:sp>
          <p:nvSpPr>
            <p:cNvPr id="318" name="Rectangle 239"/>
            <p:cNvSpPr>
              <a:spLocks noChangeArrowheads="1"/>
            </p:cNvSpPr>
            <p:nvPr/>
          </p:nvSpPr>
          <p:spPr bwMode="auto">
            <a:xfrm>
              <a:off x="4256" y="4095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319" name="Rectangle 240"/>
            <p:cNvSpPr>
              <a:spLocks noChangeArrowheads="1"/>
            </p:cNvSpPr>
            <p:nvPr/>
          </p:nvSpPr>
          <p:spPr bwMode="auto">
            <a:xfrm>
              <a:off x="4264" y="4103"/>
              <a:ext cx="97" cy="96"/>
            </a:xfrm>
            <a:prstGeom prst="rect">
              <a:avLst/>
            </a:prstGeom>
            <a:solidFill>
              <a:srgbClr val="FFA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320" name="Rectangle 241"/>
            <p:cNvSpPr>
              <a:spLocks noChangeArrowheads="1"/>
            </p:cNvSpPr>
            <p:nvPr/>
          </p:nvSpPr>
          <p:spPr bwMode="auto">
            <a:xfrm>
              <a:off x="4264" y="4103"/>
              <a:ext cx="97" cy="96"/>
            </a:xfrm>
            <a:prstGeom prst="rect">
              <a:avLst/>
            </a:prstGeom>
            <a:noFill/>
            <a:ln w="12700" cap="flat">
              <a:solidFill>
                <a:srgbClr val="D489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321" name="Rectangle 243"/>
          <p:cNvSpPr>
            <a:spLocks noChangeArrowheads="1"/>
          </p:cNvSpPr>
          <p:nvPr/>
        </p:nvSpPr>
        <p:spPr bwMode="auto">
          <a:xfrm>
            <a:off x="7828601" y="3459629"/>
            <a:ext cx="60272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Nucleotide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22" name="Group 247"/>
          <p:cNvGrpSpPr>
            <a:grpSpLocks/>
          </p:cNvGrpSpPr>
          <p:nvPr/>
        </p:nvGrpSpPr>
        <p:grpSpPr bwMode="auto">
          <a:xfrm>
            <a:off x="7585714" y="2576979"/>
            <a:ext cx="179388" cy="179388"/>
            <a:chOff x="4256" y="4231"/>
            <a:chExt cx="113" cy="113"/>
          </a:xfrm>
        </p:grpSpPr>
        <p:sp>
          <p:nvSpPr>
            <p:cNvPr id="323" name="Rectangle 244"/>
            <p:cNvSpPr>
              <a:spLocks noChangeArrowheads="1"/>
            </p:cNvSpPr>
            <p:nvPr/>
          </p:nvSpPr>
          <p:spPr bwMode="auto">
            <a:xfrm>
              <a:off x="4256" y="4231"/>
              <a:ext cx="113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324" name="Rectangle 245"/>
            <p:cNvSpPr>
              <a:spLocks noChangeArrowheads="1"/>
            </p:cNvSpPr>
            <p:nvPr/>
          </p:nvSpPr>
          <p:spPr bwMode="auto">
            <a:xfrm>
              <a:off x="4264" y="4239"/>
              <a:ext cx="97" cy="97"/>
            </a:xfrm>
            <a:prstGeom prst="rect">
              <a:avLst/>
            </a:prstGeom>
            <a:solidFill>
              <a:srgbClr val="F0E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325" name="Rectangle 246"/>
            <p:cNvSpPr>
              <a:spLocks noChangeArrowheads="1"/>
            </p:cNvSpPr>
            <p:nvPr/>
          </p:nvSpPr>
          <p:spPr bwMode="auto">
            <a:xfrm>
              <a:off x="4264" y="4239"/>
              <a:ext cx="97" cy="97"/>
            </a:xfrm>
            <a:prstGeom prst="rect">
              <a:avLst/>
            </a:prstGeom>
            <a:noFill/>
            <a:ln w="12700" cap="flat">
              <a:solidFill>
                <a:srgbClr val="E8D95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326" name="Rectangle 248"/>
          <p:cNvSpPr>
            <a:spLocks noChangeArrowheads="1"/>
          </p:cNvSpPr>
          <p:nvPr/>
        </p:nvSpPr>
        <p:spPr bwMode="auto">
          <a:xfrm>
            <a:off x="7828601" y="2591266"/>
            <a:ext cx="43120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Peptide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27" name="Group 252"/>
          <p:cNvGrpSpPr>
            <a:grpSpLocks/>
          </p:cNvGrpSpPr>
          <p:nvPr/>
        </p:nvGrpSpPr>
        <p:grpSpPr bwMode="auto">
          <a:xfrm>
            <a:off x="7585714" y="3880316"/>
            <a:ext cx="179388" cy="177800"/>
            <a:chOff x="4256" y="4368"/>
            <a:chExt cx="113" cy="112"/>
          </a:xfrm>
        </p:grpSpPr>
        <p:sp>
          <p:nvSpPr>
            <p:cNvPr id="328" name="Rectangle 249"/>
            <p:cNvSpPr>
              <a:spLocks noChangeArrowheads="1"/>
            </p:cNvSpPr>
            <p:nvPr/>
          </p:nvSpPr>
          <p:spPr bwMode="auto">
            <a:xfrm>
              <a:off x="4256" y="4368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329" name="Rectangle 250"/>
            <p:cNvSpPr>
              <a:spLocks noChangeArrowheads="1"/>
            </p:cNvSpPr>
            <p:nvPr/>
          </p:nvSpPr>
          <p:spPr bwMode="auto">
            <a:xfrm>
              <a:off x="4264" y="4376"/>
              <a:ext cx="97" cy="9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330" name="Rectangle 251"/>
            <p:cNvSpPr>
              <a:spLocks noChangeArrowheads="1"/>
            </p:cNvSpPr>
            <p:nvPr/>
          </p:nvSpPr>
          <p:spPr bwMode="auto">
            <a:xfrm>
              <a:off x="4264" y="4376"/>
              <a:ext cx="97" cy="96"/>
            </a:xfrm>
            <a:prstGeom prst="rect">
              <a:avLst/>
            </a:prstGeom>
            <a:noFill/>
            <a:ln w="12700" cap="flat">
              <a:solidFill>
                <a:srgbClr val="6A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331" name="Rectangle 253"/>
          <p:cNvSpPr>
            <a:spLocks noChangeArrowheads="1"/>
          </p:cNvSpPr>
          <p:nvPr/>
        </p:nvSpPr>
        <p:spPr bwMode="auto">
          <a:xfrm>
            <a:off x="7828601" y="3893016"/>
            <a:ext cx="65883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Xenobiotics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7299658" y="1018331"/>
            <a:ext cx="100826" cy="515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02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42ef0c3a05040de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81" y="718746"/>
            <a:ext cx="2767815" cy="1931754"/>
          </a:xfrm>
          <a:prstGeom prst="rect">
            <a:avLst/>
          </a:prstGeom>
        </p:spPr>
      </p:pic>
      <p:pic>
        <p:nvPicPr>
          <p:cNvPr id="5" name="Picture 4" descr="4d7468fba011aa83.em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694" y="4782918"/>
            <a:ext cx="2767815" cy="1931754"/>
          </a:xfrm>
          <a:prstGeom prst="rect">
            <a:avLst/>
          </a:prstGeom>
        </p:spPr>
      </p:pic>
      <p:pic>
        <p:nvPicPr>
          <p:cNvPr id="6" name="Picture 5" descr="c5c172ae93a048ca.em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266" y="4649568"/>
            <a:ext cx="2767815" cy="1931754"/>
          </a:xfrm>
          <a:prstGeom prst="rect">
            <a:avLst/>
          </a:prstGeom>
        </p:spPr>
      </p:pic>
      <p:pic>
        <p:nvPicPr>
          <p:cNvPr id="7" name="Picture 6" descr="c9e9a81a34db4842.em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7045" y="2764643"/>
            <a:ext cx="2767815" cy="1931754"/>
          </a:xfrm>
          <a:prstGeom prst="rect">
            <a:avLst/>
          </a:prstGeom>
        </p:spPr>
      </p:pic>
      <p:pic>
        <p:nvPicPr>
          <p:cNvPr id="8" name="Picture 7" descr="8bdaf524ab6cb66c.em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8173" y="794121"/>
            <a:ext cx="2767815" cy="1931754"/>
          </a:xfrm>
          <a:prstGeom prst="rect">
            <a:avLst/>
          </a:prstGeom>
        </p:spPr>
      </p:pic>
      <p:pic>
        <p:nvPicPr>
          <p:cNvPr id="9" name="Picture 8" descr="606b26b0053784f5.em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0161" y="2764643"/>
            <a:ext cx="2767815" cy="1931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7425" y="2389506"/>
            <a:ext cx="3538843" cy="282601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488269" y="1567418"/>
            <a:ext cx="723900" cy="85996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77425" y="3209188"/>
            <a:ext cx="359051" cy="34605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510582" y="3555244"/>
            <a:ext cx="837871" cy="131418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639237" y="1876425"/>
            <a:ext cx="543874" cy="57900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1"/>
          </p:cNvCxnSpPr>
          <p:nvPr/>
        </p:nvCxnSpPr>
        <p:spPr>
          <a:xfrm flipH="1" flipV="1">
            <a:off x="5579353" y="3092711"/>
            <a:ext cx="770808" cy="63780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5144703" y="4602024"/>
            <a:ext cx="341697" cy="26740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40"/>
          <p:cNvSpPr txBox="1">
            <a:spLocks/>
          </p:cNvSpPr>
          <p:nvPr/>
        </p:nvSpPr>
        <p:spPr>
          <a:xfrm>
            <a:off x="457200" y="-58737"/>
            <a:ext cx="8543926" cy="4873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1F497D"/>
                </a:solidFill>
                <a:latin typeface="Calibri" pitchFamily="34" charset="0"/>
              </a:rPr>
              <a:t>Changes in Glucose Utilization as a Function of Growth Rate (Carbon-Limited Conditions)</a:t>
            </a:r>
          </a:p>
        </p:txBody>
      </p:sp>
    </p:spTree>
    <p:extLst>
      <p:ext uri="{BB962C8B-B14F-4D97-AF65-F5344CB8AC3E}">
        <p14:creationId xmlns:p14="http://schemas.microsoft.com/office/powerpoint/2010/main" val="1539451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40"/>
          <p:cNvSpPr txBox="1">
            <a:spLocks/>
          </p:cNvSpPr>
          <p:nvPr/>
        </p:nvSpPr>
        <p:spPr>
          <a:xfrm>
            <a:off x="457199" y="274638"/>
            <a:ext cx="9069185" cy="4873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rgbClr val="1F497D"/>
                </a:solidFill>
                <a:latin typeface="Calibri" pitchFamily="34" charset="0"/>
              </a:rPr>
              <a:t>Changes in Lipid Abundance at the Higher Growth Rates</a:t>
            </a:r>
          </a:p>
          <a:p>
            <a:pPr algn="l"/>
            <a:r>
              <a:rPr lang="en-US" sz="2200" b="1" dirty="0">
                <a:solidFill>
                  <a:srgbClr val="1F497D"/>
                </a:solidFill>
                <a:latin typeface="Calibri" pitchFamily="34" charset="0"/>
              </a:rPr>
              <a:t> (Carbon-Limiting Conditions)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91" t="8428" r="16706"/>
          <a:stretch/>
        </p:blipFill>
        <p:spPr>
          <a:xfrm>
            <a:off x="207818" y="1743075"/>
            <a:ext cx="5316682" cy="4898780"/>
          </a:xfrm>
          <a:prstGeom prst="rect">
            <a:avLst/>
          </a:prstGeom>
        </p:spPr>
      </p:pic>
      <p:pic>
        <p:nvPicPr>
          <p:cNvPr id="17" name="Picture 16" descr="46f1d30fc0ef3022.em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388" y="1776290"/>
            <a:ext cx="3120759" cy="2025650"/>
          </a:xfrm>
          <a:prstGeom prst="rect">
            <a:avLst/>
          </a:prstGeom>
        </p:spPr>
      </p:pic>
      <p:pic>
        <p:nvPicPr>
          <p:cNvPr id="19" name="Picture 18" descr="98e2ad2a2854ea84.em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388" y="3888802"/>
            <a:ext cx="3120759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57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40"/>
          <p:cNvSpPr txBox="1">
            <a:spLocks/>
          </p:cNvSpPr>
          <p:nvPr/>
        </p:nvSpPr>
        <p:spPr>
          <a:xfrm>
            <a:off x="457199" y="274638"/>
            <a:ext cx="9069185" cy="4873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rgbClr val="1F497D"/>
                </a:solidFill>
                <a:latin typeface="Calibri" pitchFamily="34" charset="0"/>
              </a:rPr>
              <a:t>Changes in Amino Acid Homeostasis at the Higher Growth Rates</a:t>
            </a:r>
          </a:p>
          <a:p>
            <a:pPr algn="l"/>
            <a:r>
              <a:rPr lang="en-US" sz="2200" b="1" dirty="0">
                <a:solidFill>
                  <a:srgbClr val="1F497D"/>
                </a:solidFill>
                <a:latin typeface="Calibri" pitchFamily="34" charset="0"/>
              </a:rPr>
              <a:t> (Carbon-Limiting Conditions)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5627" t="7477" r="20472"/>
          <a:stretch/>
        </p:blipFill>
        <p:spPr>
          <a:xfrm>
            <a:off x="287025" y="1816100"/>
            <a:ext cx="2427600" cy="4803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5569" t="8119" r="20493"/>
          <a:stretch/>
        </p:blipFill>
        <p:spPr>
          <a:xfrm>
            <a:off x="3114676" y="2008191"/>
            <a:ext cx="2428887" cy="44195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31754" t="8710"/>
          <a:stretch/>
        </p:blipFill>
        <p:spPr>
          <a:xfrm>
            <a:off x="6181726" y="2008191"/>
            <a:ext cx="2449450" cy="40433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6275" y="1400175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Amino Acids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14676" y="1400175"/>
            <a:ext cx="292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N-acetylated Amino Acids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57982" y="1400175"/>
            <a:ext cx="292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Dipeptides</a:t>
            </a:r>
          </a:p>
        </p:txBody>
      </p:sp>
    </p:spTree>
    <p:extLst>
      <p:ext uri="{BB962C8B-B14F-4D97-AF65-F5344CB8AC3E}">
        <p14:creationId xmlns:p14="http://schemas.microsoft.com/office/powerpoint/2010/main" val="3474265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40"/>
          <p:cNvSpPr txBox="1">
            <a:spLocks/>
          </p:cNvSpPr>
          <p:nvPr/>
        </p:nvSpPr>
        <p:spPr>
          <a:xfrm>
            <a:off x="457199" y="274638"/>
            <a:ext cx="9069185" cy="4873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rgbClr val="1F497D"/>
                </a:solidFill>
                <a:latin typeface="Calibri" pitchFamily="34" charset="0"/>
              </a:rPr>
              <a:t>Changes in TCA Cycle Activity</a:t>
            </a:r>
          </a:p>
          <a:p>
            <a:pPr algn="l"/>
            <a:r>
              <a:rPr lang="en-US" sz="2200" b="1" dirty="0">
                <a:solidFill>
                  <a:srgbClr val="1F497D"/>
                </a:solidFill>
                <a:latin typeface="Calibri" pitchFamily="34" charset="0"/>
              </a:rPr>
              <a:t> (Carbon-Limiting Conditions)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701" y="1991902"/>
            <a:ext cx="4076190" cy="3170660"/>
          </a:xfrm>
          <a:prstGeom prst="rect">
            <a:avLst/>
          </a:prstGeom>
        </p:spPr>
      </p:pic>
      <p:pic>
        <p:nvPicPr>
          <p:cNvPr id="12" name="Picture 11" descr="8221b9a638b89522.em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652" y="2417138"/>
            <a:ext cx="2553348" cy="1657350"/>
          </a:xfrm>
          <a:prstGeom prst="rect">
            <a:avLst/>
          </a:prstGeom>
        </p:spPr>
      </p:pic>
      <p:pic>
        <p:nvPicPr>
          <p:cNvPr id="13" name="Picture 12" descr="cdc16a46c1fe04c8.em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923" y="5242023"/>
            <a:ext cx="2553348" cy="1657350"/>
          </a:xfrm>
          <a:prstGeom prst="rect">
            <a:avLst/>
          </a:prstGeom>
        </p:spPr>
      </p:pic>
      <p:pic>
        <p:nvPicPr>
          <p:cNvPr id="14" name="Picture 13" descr="932d6675717e4c88.em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074" y="4608016"/>
            <a:ext cx="2553348" cy="1657350"/>
          </a:xfrm>
          <a:prstGeom prst="rect">
            <a:avLst/>
          </a:prstGeom>
        </p:spPr>
      </p:pic>
      <p:pic>
        <p:nvPicPr>
          <p:cNvPr id="15" name="Picture 14" descr="3843f9101cf5d75b.em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76837" y="1991902"/>
            <a:ext cx="2553348" cy="165735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361081" y="3378114"/>
            <a:ext cx="822392" cy="19911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193505" y="4270338"/>
            <a:ext cx="873545" cy="54813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022868" y="4969979"/>
            <a:ext cx="293016" cy="46671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387875" y="4038600"/>
            <a:ext cx="421206" cy="31316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37c4fbf96b42a1ff.em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1816" y="726112"/>
            <a:ext cx="2553348" cy="1657350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 flipV="1">
            <a:off x="4100600" y="1752600"/>
            <a:ext cx="1091216" cy="39900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01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7"/>
          <p:cNvSpPr txBox="1">
            <a:spLocks noGrp="1"/>
          </p:cNvSpPr>
          <p:nvPr>
            <p:ph type="title"/>
          </p:nvPr>
        </p:nvSpPr>
        <p:spPr>
          <a:xfrm>
            <a:off x="388189" y="9120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noProof="0" dirty="0">
                <a:solidFill>
                  <a:schemeClr val="tx2"/>
                </a:solidFill>
                <a:latin typeface="Calibri" pitchFamily="34" charset="0"/>
              </a:rPr>
              <a:t>Study Overview</a:t>
            </a:r>
            <a:endParaRPr kumimoji="0" lang="en-US" sz="30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288" y="1431531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4D4D4D"/>
                </a:solidFill>
                <a:latin typeface="+mn-lt"/>
              </a:rPr>
              <a:t>Study 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7936" y="554060"/>
            <a:ext cx="169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D4D4D"/>
                </a:solidFill>
              </a:rPr>
              <a:t>Study Objective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1530" y="816309"/>
            <a:ext cx="7530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F497D"/>
                </a:solidFill>
              </a:rPr>
              <a:t>The goal of this study was to compare the metabolic profiles of </a:t>
            </a:r>
            <a:r>
              <a:rPr lang="en-US" sz="1600" i="1" dirty="0">
                <a:solidFill>
                  <a:srgbClr val="1F497D"/>
                </a:solidFill>
              </a:rPr>
              <a:t>Saccharomyces cerevisiae </a:t>
            </a:r>
            <a:r>
              <a:rPr lang="en-US" sz="1600" dirty="0">
                <a:solidFill>
                  <a:srgbClr val="1F497D"/>
                </a:solidFill>
              </a:rPr>
              <a:t>cells grown </a:t>
            </a:r>
            <a:r>
              <a:rPr lang="en-US" sz="1600" dirty="0" smtClean="0">
                <a:solidFill>
                  <a:srgbClr val="1F497D"/>
                </a:solidFill>
              </a:rPr>
              <a:t>chemostatically </a:t>
            </a:r>
            <a:r>
              <a:rPr lang="en-US" sz="1600" dirty="0">
                <a:solidFill>
                  <a:srgbClr val="1F497D"/>
                </a:solidFill>
              </a:rPr>
              <a:t>under carbon-, nitrogen-, and oxygen-limiting conditions.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1530" y="1732097"/>
            <a:ext cx="8584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F497D"/>
                </a:solidFill>
              </a:rPr>
              <a:t>Global metabolic profiles were determined in Saccharomyces cerevisiae cells grown at a steady state under different carbon-, nitrogen-, and oxygen-limiting conditions.  The dilution rate was varied for the carbon-limiting conditions and was kept constant at 0.15 (1/h) for the nitrogen-, oxygen-, and oxygen + carbon limited growths.  In addition, the organism was also cultivated at a maximum growth using batch conditions (batch glucose phase).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241249"/>
              </p:ext>
            </p:extLst>
          </p:nvPr>
        </p:nvGraphicFramePr>
        <p:xfrm>
          <a:off x="1529541" y="3218913"/>
          <a:ext cx="5760720" cy="3250343"/>
        </p:xfrm>
        <a:graphic>
          <a:graphicData uri="http://schemas.openxmlformats.org/drawingml/2006/table">
            <a:tbl>
              <a:tblPr firstRow="1" firstCol="1" bandRow="1"/>
              <a:tblGrid>
                <a:gridCol w="118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406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2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722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Group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6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 0.025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Aerobic steady state growth rate with Carbon Limitation = 0.025 (1/h)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 0.05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Aerobic steady state growth rate with Carbon Limitation = 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0.05 (1/h)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 0.1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Aerobic steady state growth rate with Carbon Limitation = 0.1 (1/h)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6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 0.15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Aerobic steady state growth rate with Carbon Limitation = 0.15 (1/h)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6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 0.2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Aerobic steady state growth rate with Carbon Limitation = 0.2 (1/h)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6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 0.25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Aerobic steady state growth rate with Carbon Limitation = 0.25 (1/h)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6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 0.3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Aerobic steady state growth rate with Carbon Limitation = 0.3 (1/h)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6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 0.35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Aerobic steady state growth rate with Carbon Limitation = 0.35 (1/h)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6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 0.4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Aerobic steady state growth rate with Carbon Limitation = 0.4 (1/h)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6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 0.15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Aerobic steady state growth rate with Nitrogen Limitation = 0.15 (1/h)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6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0.15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Anaerobic Steady state growth rate = 0.15 (1/h)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36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Anaerobic C 0.15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Anaerobic growth rate with Carbon Limitation =0.15 (1/h)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6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BGP 0.4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Batch glucose phase in mid-exponential phase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76" marR="6457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794" y="1638300"/>
            <a:ext cx="4172770" cy="1989712"/>
          </a:xfrm>
          <a:prstGeom prst="rect">
            <a:avLst/>
          </a:prstGeom>
        </p:spPr>
      </p:pic>
      <p:sp>
        <p:nvSpPr>
          <p:cNvPr id="4" name="Title 40"/>
          <p:cNvSpPr txBox="1">
            <a:spLocks/>
          </p:cNvSpPr>
          <p:nvPr/>
        </p:nvSpPr>
        <p:spPr>
          <a:xfrm>
            <a:off x="457199" y="274638"/>
            <a:ext cx="9069185" cy="4873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rgbClr val="1F497D"/>
                </a:solidFill>
                <a:latin typeface="Calibri" pitchFamily="34" charset="0"/>
              </a:rPr>
              <a:t>Changes in Nucleotide Homeostasis</a:t>
            </a:r>
          </a:p>
          <a:p>
            <a:pPr algn="l"/>
            <a:r>
              <a:rPr lang="en-US" sz="2200" b="1" dirty="0">
                <a:solidFill>
                  <a:srgbClr val="1F497D"/>
                </a:solidFill>
                <a:latin typeface="Calibri" pitchFamily="34" charset="0"/>
              </a:rPr>
              <a:t> (Carbon-Limiting Conditions)</a:t>
            </a:r>
          </a:p>
        </p:txBody>
      </p:sp>
      <p:pic>
        <p:nvPicPr>
          <p:cNvPr id="5" name="Picture 4" descr="45790409920abe09.em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01825"/>
            <a:ext cx="2553348" cy="1657350"/>
          </a:xfrm>
          <a:prstGeom prst="rect">
            <a:avLst/>
          </a:prstGeom>
        </p:spPr>
      </p:pic>
      <p:pic>
        <p:nvPicPr>
          <p:cNvPr id="6" name="Picture 5" descr="14cd5f3196818dad.em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011" y="1901825"/>
            <a:ext cx="2553348" cy="16573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450044" y="2491343"/>
            <a:ext cx="607481" cy="23915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326719" y="2409825"/>
            <a:ext cx="446291" cy="22333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l="14960" t="8176"/>
          <a:stretch/>
        </p:blipFill>
        <p:spPr>
          <a:xfrm>
            <a:off x="810004" y="3874542"/>
            <a:ext cx="3486688" cy="28279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l="17297" t="9455"/>
          <a:stretch/>
        </p:blipFill>
        <p:spPr>
          <a:xfrm>
            <a:off x="4876800" y="3979321"/>
            <a:ext cx="3490651" cy="24435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761" y="3676813"/>
            <a:ext cx="2752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Purine </a:t>
            </a:r>
          </a:p>
          <a:p>
            <a:pPr algn="ctr"/>
            <a:r>
              <a:rPr lang="en-US" sz="1400" dirty="0"/>
              <a:t>Metabolites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20609" y="3757761"/>
            <a:ext cx="2752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Pyrimidine</a:t>
            </a:r>
          </a:p>
          <a:p>
            <a:pPr algn="ctr"/>
            <a:r>
              <a:rPr lang="en-US" sz="1400" dirty="0"/>
              <a:t>Metabolites</a:t>
            </a:r>
          </a:p>
        </p:txBody>
      </p:sp>
    </p:spTree>
    <p:extLst>
      <p:ext uri="{BB962C8B-B14F-4D97-AF65-F5344CB8AC3E}">
        <p14:creationId xmlns:p14="http://schemas.microsoft.com/office/powerpoint/2010/main" val="2859352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80581" y="2296886"/>
            <a:ext cx="3642672" cy="2437993"/>
            <a:chOff x="2725724" y="1397000"/>
            <a:chExt cx="3642672" cy="2437993"/>
          </a:xfrm>
        </p:grpSpPr>
        <p:sp>
          <p:nvSpPr>
            <p:cNvPr id="6" name="Freeform 5"/>
            <p:cNvSpPr/>
            <p:nvPr/>
          </p:nvSpPr>
          <p:spPr>
            <a:xfrm>
              <a:off x="2725724" y="1397000"/>
              <a:ext cx="2437821" cy="2437993"/>
            </a:xfrm>
            <a:custGeom>
              <a:avLst/>
              <a:gdLst>
                <a:gd name="connsiteX0" fmla="*/ 0 w 2437821"/>
                <a:gd name="connsiteY0" fmla="*/ 1218997 h 2437993"/>
                <a:gd name="connsiteX1" fmla="*/ 1218911 w 2437821"/>
                <a:gd name="connsiteY1" fmla="*/ 0 h 2437993"/>
                <a:gd name="connsiteX2" fmla="*/ 2437822 w 2437821"/>
                <a:gd name="connsiteY2" fmla="*/ 1218997 h 2437993"/>
                <a:gd name="connsiteX3" fmla="*/ 1218911 w 2437821"/>
                <a:gd name="connsiteY3" fmla="*/ 2437994 h 2437993"/>
                <a:gd name="connsiteX4" fmla="*/ 0 w 2437821"/>
                <a:gd name="connsiteY4" fmla="*/ 1218997 h 2437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7821" h="2437993">
                  <a:moveTo>
                    <a:pt x="0" y="1218997"/>
                  </a:moveTo>
                  <a:cubicBezTo>
                    <a:pt x="0" y="545764"/>
                    <a:pt x="545725" y="0"/>
                    <a:pt x="1218911" y="0"/>
                  </a:cubicBezTo>
                  <a:cubicBezTo>
                    <a:pt x="1892097" y="0"/>
                    <a:pt x="2437822" y="545764"/>
                    <a:pt x="2437822" y="1218997"/>
                  </a:cubicBezTo>
                  <a:cubicBezTo>
                    <a:pt x="2437822" y="1892230"/>
                    <a:pt x="1892097" y="2437994"/>
                    <a:pt x="1218911" y="2437994"/>
                  </a:cubicBezTo>
                  <a:cubicBezTo>
                    <a:pt x="545725" y="2437994"/>
                    <a:pt x="0" y="1892230"/>
                    <a:pt x="0" y="1218997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536081" tIns="536106" rIns="536081" bIns="536106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700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3930575" y="1397000"/>
              <a:ext cx="2437821" cy="2437993"/>
            </a:xfrm>
            <a:custGeom>
              <a:avLst/>
              <a:gdLst>
                <a:gd name="connsiteX0" fmla="*/ 0 w 2437821"/>
                <a:gd name="connsiteY0" fmla="*/ 1218997 h 2437993"/>
                <a:gd name="connsiteX1" fmla="*/ 1218911 w 2437821"/>
                <a:gd name="connsiteY1" fmla="*/ 0 h 2437993"/>
                <a:gd name="connsiteX2" fmla="*/ 2437822 w 2437821"/>
                <a:gd name="connsiteY2" fmla="*/ 1218997 h 2437993"/>
                <a:gd name="connsiteX3" fmla="*/ 1218911 w 2437821"/>
                <a:gd name="connsiteY3" fmla="*/ 2437994 h 2437993"/>
                <a:gd name="connsiteX4" fmla="*/ 0 w 2437821"/>
                <a:gd name="connsiteY4" fmla="*/ 1218997 h 2437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7821" h="2437993">
                  <a:moveTo>
                    <a:pt x="0" y="1218997"/>
                  </a:moveTo>
                  <a:cubicBezTo>
                    <a:pt x="0" y="545764"/>
                    <a:pt x="545725" y="0"/>
                    <a:pt x="1218911" y="0"/>
                  </a:cubicBezTo>
                  <a:cubicBezTo>
                    <a:pt x="1892097" y="0"/>
                    <a:pt x="2437822" y="545764"/>
                    <a:pt x="2437822" y="1218997"/>
                  </a:cubicBezTo>
                  <a:cubicBezTo>
                    <a:pt x="2437822" y="1892230"/>
                    <a:pt x="1892097" y="2437994"/>
                    <a:pt x="1218911" y="2437994"/>
                  </a:cubicBezTo>
                  <a:cubicBezTo>
                    <a:pt x="545725" y="2437994"/>
                    <a:pt x="0" y="1892230"/>
                    <a:pt x="0" y="1218997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11250264"/>
                <a:satOff val="-16880"/>
                <a:lumOff val="-2745"/>
                <a:alphaOff val="0"/>
              </a:schemeClr>
            </a:fillRef>
            <a:effectRef idx="0">
              <a:schemeClr val="accent3">
                <a:alpha val="50000"/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536081" tIns="536106" rIns="536081" bIns="536106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700" kern="1200" dirty="0">
                <a:solidFill>
                  <a:srgbClr val="8064A2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106057" y="3222172"/>
            <a:ext cx="67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25119" y="3222172"/>
            <a:ext cx="67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81140" y="3222172"/>
            <a:ext cx="67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1261" y="2991339"/>
            <a:ext cx="172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 limited 0.4 vs. 0.1 dilution rate comparison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1402" y="2991339"/>
            <a:ext cx="172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BGP 0.4 vs. carbon-limited 0.1 dilution rate comparison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34177" y="1927554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226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0277" y="1930808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220 </a:t>
            </a:r>
          </a:p>
        </p:txBody>
      </p:sp>
      <p:sp>
        <p:nvSpPr>
          <p:cNvPr id="16" name="Title 40"/>
          <p:cNvSpPr txBox="1">
            <a:spLocks/>
          </p:cNvSpPr>
          <p:nvPr/>
        </p:nvSpPr>
        <p:spPr>
          <a:xfrm>
            <a:off x="457199" y="274638"/>
            <a:ext cx="9069185" cy="4873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1F497D"/>
                </a:solidFill>
                <a:latin typeface="Calibri" pitchFamily="34" charset="0"/>
              </a:rPr>
              <a:t>Conservation of Differences at the Higher Growth Rate and BGP Growth Conditions</a:t>
            </a:r>
          </a:p>
        </p:txBody>
      </p:sp>
    </p:spTree>
    <p:extLst>
      <p:ext uri="{BB962C8B-B14F-4D97-AF65-F5344CB8AC3E}">
        <p14:creationId xmlns:p14="http://schemas.microsoft.com/office/powerpoint/2010/main" val="347639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3" t="11448"/>
          <a:stretch/>
        </p:blipFill>
        <p:spPr>
          <a:xfrm>
            <a:off x="400049" y="1123950"/>
            <a:ext cx="4400549" cy="2873373"/>
          </a:xfrm>
          <a:prstGeom prst="rect">
            <a:avLst/>
          </a:prstGeom>
        </p:spPr>
      </p:pic>
      <p:sp>
        <p:nvSpPr>
          <p:cNvPr id="7" name="Title 40"/>
          <p:cNvSpPr txBox="1">
            <a:spLocks/>
          </p:cNvSpPr>
          <p:nvPr/>
        </p:nvSpPr>
        <p:spPr>
          <a:xfrm>
            <a:off x="457199" y="122238"/>
            <a:ext cx="8686801" cy="4873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1F497D"/>
                </a:solidFill>
                <a:latin typeface="Calibri" pitchFamily="34" charset="0"/>
              </a:rPr>
              <a:t>Accumulation of Polyamines, Glycolytic Intermediates, and Glycerolipids in the BGP Culture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855" t="5599"/>
          <a:stretch/>
        </p:blipFill>
        <p:spPr>
          <a:xfrm>
            <a:off x="6010274" y="1123950"/>
            <a:ext cx="3133725" cy="5071318"/>
          </a:xfrm>
          <a:prstGeom prst="rect">
            <a:avLst/>
          </a:prstGeom>
        </p:spPr>
      </p:pic>
      <p:pic>
        <p:nvPicPr>
          <p:cNvPr id="25" name="Picture 24" descr="9e3afd018d24d463.em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90" y="4241228"/>
            <a:ext cx="2837054" cy="1841500"/>
          </a:xfrm>
          <a:prstGeom prst="rect">
            <a:avLst/>
          </a:prstGeom>
        </p:spPr>
      </p:pic>
      <p:pic>
        <p:nvPicPr>
          <p:cNvPr id="26" name="Picture 25" descr="d0b7cecbf9422913.em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1844" y="4241228"/>
            <a:ext cx="2837054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19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520C-6070-49E2-B459-CDB0BDCBA57E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352" y="1630363"/>
            <a:ext cx="3287648" cy="4248156"/>
          </a:xfrm>
          <a:prstGeom prst="rect">
            <a:avLst/>
          </a:prstGeom>
        </p:spPr>
      </p:pic>
      <p:sp>
        <p:nvSpPr>
          <p:cNvPr id="5" name="Title 40"/>
          <p:cNvSpPr txBox="1">
            <a:spLocks/>
          </p:cNvSpPr>
          <p:nvPr/>
        </p:nvSpPr>
        <p:spPr>
          <a:xfrm>
            <a:off x="457199" y="122238"/>
            <a:ext cx="8686801" cy="4873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1F497D"/>
                </a:solidFill>
                <a:latin typeface="Calibri" pitchFamily="34" charset="0"/>
              </a:rPr>
              <a:t>Alterations in Glycolytic and TCA Cycle Activity in the Nitrogen- and Oxygen-Limited Cultures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44" t="8591"/>
          <a:stretch/>
        </p:blipFill>
        <p:spPr>
          <a:xfrm>
            <a:off x="69888" y="1880979"/>
            <a:ext cx="5696738" cy="399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23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ppt_bkgd_lowr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pic>
        <p:nvPicPr>
          <p:cNvPr id="3" name="Picture 2" descr="large_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4501" y="573402"/>
            <a:ext cx="5674998" cy="5674998"/>
          </a:xfrm>
          <a:prstGeom prst="rect">
            <a:avLst/>
          </a:prstGeom>
          <a:effectLst>
            <a:outerShdw blurRad="190500" dist="76200" dir="2700000">
              <a:srgbClr val="000000">
                <a:alpha val="44000"/>
              </a:srgbClr>
            </a:outerShdw>
          </a:effectLst>
        </p:spPr>
      </p:pic>
      <p:sp>
        <p:nvSpPr>
          <p:cNvPr id="7" name="Title 17"/>
          <p:cNvSpPr txBox="1">
            <a:spLocks/>
          </p:cNvSpPr>
          <p:nvPr/>
        </p:nvSpPr>
        <p:spPr>
          <a:xfrm>
            <a:off x="457200" y="428604"/>
            <a:ext cx="8543956" cy="4286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rgbClr val="E5852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Metabolon_logo_revers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37422" y="5760290"/>
            <a:ext cx="4363734" cy="6691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solidFill>
                  <a:schemeClr val="tx2"/>
                </a:solidFill>
                <a:latin typeface="Calibri" pitchFamily="34" charset="0"/>
              </a:rPr>
              <a:t>Statistical Summary</a:t>
            </a:r>
          </a:p>
        </p:txBody>
      </p:sp>
      <p:sp>
        <p:nvSpPr>
          <p:cNvPr id="8195" name="Line 5"/>
          <p:cNvSpPr>
            <a:spLocks noChangeShapeType="1"/>
          </p:cNvSpPr>
          <p:nvPr/>
        </p:nvSpPr>
        <p:spPr bwMode="auto">
          <a:xfrm>
            <a:off x="3505200" y="4162425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98581" y="5831836"/>
            <a:ext cx="49483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solidFill>
                  <a:srgbClr val="4D4D4D"/>
                </a:solidFill>
                <a:latin typeface="Calibri" pitchFamily="34" charset="0"/>
              </a:rPr>
              <a:t>From a total of </a:t>
            </a:r>
            <a:r>
              <a:rPr lang="en-US" sz="1600" b="1" i="1" dirty="0">
                <a:solidFill>
                  <a:schemeClr val="tx2"/>
                </a:solidFill>
                <a:latin typeface="Calibri" pitchFamily="34" charset="0"/>
              </a:rPr>
              <a:t>418</a:t>
            </a:r>
            <a:r>
              <a:rPr lang="en-US" sz="1600" b="1" i="1" dirty="0">
                <a:solidFill>
                  <a:srgbClr val="4D4D4D"/>
                </a:solidFill>
                <a:latin typeface="Calibri" pitchFamily="34" charset="0"/>
              </a:rPr>
              <a:t> </a:t>
            </a:r>
            <a:r>
              <a:rPr lang="en-US" sz="1600" i="1" dirty="0">
                <a:solidFill>
                  <a:srgbClr val="4D4D4D"/>
                </a:solidFill>
                <a:latin typeface="Calibri" pitchFamily="34" charset="0"/>
              </a:rPr>
              <a:t>named biochemicals in </a:t>
            </a:r>
            <a:r>
              <a:rPr lang="en-US" sz="1600" b="1" i="1" dirty="0">
                <a:solidFill>
                  <a:schemeClr val="tx2"/>
                </a:solidFill>
                <a:latin typeface="Calibri" pitchFamily="34" charset="0"/>
              </a:rPr>
              <a:t>Saccharomyces cerevisiae cells.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725026"/>
              </p:ext>
            </p:extLst>
          </p:nvPr>
        </p:nvGraphicFramePr>
        <p:xfrm>
          <a:off x="457200" y="898490"/>
          <a:ext cx="8229600" cy="2064748"/>
        </p:xfrm>
        <a:graphic>
          <a:graphicData uri="http://schemas.openxmlformats.org/drawingml/2006/table">
            <a:tbl>
              <a:tblPr/>
              <a:tblGrid>
                <a:gridCol w="13730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18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18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18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18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183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183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183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6183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6183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06033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Statistical Comparisons: Protein Normalized</a:t>
                      </a:r>
                    </a:p>
                  </a:txBody>
                  <a:tcPr marL="8805" marR="8805" marT="88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609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ANOVA Contrasts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Group Effect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0.025 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0.05 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0.15 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0.2 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0.25 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0.3 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0.35 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0.4 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49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0.1 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0.1 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0.1 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0.1 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0.1 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0.1 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0.1 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0.1 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90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biochemicals </a:t>
                      </a:r>
                      <a:r>
                        <a:rPr lang="en-US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≤0.05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9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Biochemicals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↑</a:t>
                      </a:r>
                      <a:r>
                        <a:rPr 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0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- - -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58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95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76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37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50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20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62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75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42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129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115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79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141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79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90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biochemicals 0.05&lt;</a:t>
                      </a:r>
                      <a:r>
                        <a:rPr lang="en-US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&lt;0.10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9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Biochemicals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↑</a:t>
                      </a:r>
                      <a:r>
                        <a:rPr 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 - - -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14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19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32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6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2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23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7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12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23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16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9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996392"/>
              </p:ext>
            </p:extLst>
          </p:nvPr>
        </p:nvGraphicFramePr>
        <p:xfrm>
          <a:off x="457200" y="3354162"/>
          <a:ext cx="8229600" cy="2086749"/>
        </p:xfrm>
        <a:graphic>
          <a:graphicData uri="http://schemas.openxmlformats.org/drawingml/2006/table">
            <a:tbl>
              <a:tblPr/>
              <a:tblGrid>
                <a:gridCol w="13730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18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18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18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18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183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183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183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6183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6183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28926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Statistical Comparisons: DNA Normalized</a:t>
                      </a:r>
                    </a:p>
                  </a:txBody>
                  <a:tcPr marL="8805" marR="8805" marT="88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609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ANOVA Contrasts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Effect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0.025 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0.05 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0.15 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0.2 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0.25 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0.3 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0.35 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0.4 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49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0.1 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0.1 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0.1 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0.1 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0.1 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0.1 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0.1 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0.1 </a:t>
                      </a:r>
                    </a:p>
                  </a:txBody>
                  <a:tcPr marL="8805" marR="8805" marT="88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90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biochemicals </a:t>
                      </a:r>
                      <a:r>
                        <a:rPr lang="en-US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≤0.05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9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Biochemicals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↑</a:t>
                      </a:r>
                      <a:r>
                        <a:rPr 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 - - -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41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131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39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51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55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111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26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159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240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63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161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60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172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90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biochemicals 0.05&lt;</a:t>
                      </a:r>
                      <a:r>
                        <a:rPr lang="en-US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&lt;0.10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9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Biochemicals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↑</a:t>
                      </a:r>
                      <a:r>
                        <a:rPr 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 - - - </a:t>
                      </a: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23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22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15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38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32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29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24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15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13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solidFill>
                  <a:schemeClr val="tx2"/>
                </a:solidFill>
                <a:latin typeface="Calibri" pitchFamily="34" charset="0"/>
              </a:rPr>
              <a:t>Statistical Summary</a:t>
            </a:r>
          </a:p>
        </p:txBody>
      </p:sp>
      <p:sp>
        <p:nvSpPr>
          <p:cNvPr id="8195" name="Line 5"/>
          <p:cNvSpPr>
            <a:spLocks noChangeShapeType="1"/>
          </p:cNvSpPr>
          <p:nvPr/>
        </p:nvSpPr>
        <p:spPr bwMode="auto">
          <a:xfrm>
            <a:off x="3505200" y="4162425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98581" y="5831836"/>
            <a:ext cx="49483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solidFill>
                  <a:srgbClr val="4D4D4D"/>
                </a:solidFill>
                <a:latin typeface="Calibri" pitchFamily="34" charset="0"/>
              </a:rPr>
              <a:t>From a total of </a:t>
            </a:r>
            <a:r>
              <a:rPr lang="en-US" sz="1600" b="1" i="1" dirty="0">
                <a:solidFill>
                  <a:schemeClr val="tx2"/>
                </a:solidFill>
                <a:latin typeface="Calibri" pitchFamily="34" charset="0"/>
              </a:rPr>
              <a:t>418</a:t>
            </a:r>
            <a:r>
              <a:rPr lang="en-US" sz="1600" b="1" i="1" dirty="0">
                <a:solidFill>
                  <a:srgbClr val="4D4D4D"/>
                </a:solidFill>
                <a:latin typeface="Calibri" pitchFamily="34" charset="0"/>
              </a:rPr>
              <a:t> </a:t>
            </a:r>
            <a:r>
              <a:rPr lang="en-US" sz="1600" i="1" dirty="0">
                <a:solidFill>
                  <a:srgbClr val="4D4D4D"/>
                </a:solidFill>
                <a:latin typeface="Calibri" pitchFamily="34" charset="0"/>
              </a:rPr>
              <a:t>named biochemicals in </a:t>
            </a:r>
            <a:r>
              <a:rPr lang="en-US" sz="1600" b="1" i="1" dirty="0">
                <a:solidFill>
                  <a:schemeClr val="tx2"/>
                </a:solidFill>
                <a:latin typeface="Calibri" pitchFamily="34" charset="0"/>
              </a:rPr>
              <a:t>Saccharomyces cerevisiae cells.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046410"/>
              </p:ext>
            </p:extLst>
          </p:nvPr>
        </p:nvGraphicFramePr>
        <p:xfrm>
          <a:off x="1358901" y="926678"/>
          <a:ext cx="6426198" cy="2232660"/>
        </p:xfrm>
        <a:graphic>
          <a:graphicData uri="http://schemas.openxmlformats.org/drawingml/2006/table">
            <a:tbl>
              <a:tblPr/>
              <a:tblGrid>
                <a:gridCol w="11614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29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29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29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529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5295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0955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Statistical Comparisons: Protein Normalized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Welch's Two-Sample </a:t>
                      </a:r>
                      <a:r>
                        <a:rPr lang="en-US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-Test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0.15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0.15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Anaerobic C 0.15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BGP 0.4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BGP 0.4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0.15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0.15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0.15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biochemicals </a:t>
                      </a:r>
                      <a:r>
                        <a:rPr lang="en-US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≤0.05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Biochemicals 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↑</a:t>
                      </a:r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62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114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27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146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42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194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163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63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74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16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biochemicals 0.05&lt;</a:t>
                      </a:r>
                      <a:r>
                        <a:rPr lang="en-US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Biochemicals 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↑</a:t>
                      </a:r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32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40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38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27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14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41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16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195768"/>
              </p:ext>
            </p:extLst>
          </p:nvPr>
        </p:nvGraphicFramePr>
        <p:xfrm>
          <a:off x="1358901" y="3434498"/>
          <a:ext cx="6426198" cy="2257425"/>
        </p:xfrm>
        <a:graphic>
          <a:graphicData uri="http://schemas.openxmlformats.org/drawingml/2006/table">
            <a:tbl>
              <a:tblPr/>
              <a:tblGrid>
                <a:gridCol w="11614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29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29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29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529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5295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765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Statistical Comparisons: DNA Normalized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Welch's Two-Sample </a:t>
                      </a:r>
                      <a:r>
                        <a:rPr lang="en-US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-Test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0.15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0.15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Anaerobic C 0.15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BGP 0.4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BGP 0.4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0.15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0.15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0.15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0.4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biochemicals </a:t>
                      </a:r>
                      <a:r>
                        <a:rPr lang="en-US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≤0.05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Biochemicals 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↑</a:t>
                      </a:r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77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112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33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144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67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144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52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108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132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26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biochemicals 0.05&lt;</a:t>
                      </a:r>
                      <a:r>
                        <a:rPr lang="en-US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Biochemicals 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↑</a:t>
                      </a:r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21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14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34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35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33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23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29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11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7764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latin typeface="Calibri" pitchFamily="34" charset="0"/>
              </a:rPr>
              <a:t>Data Display</a:t>
            </a:r>
          </a:p>
        </p:txBody>
      </p:sp>
      <p:grpSp>
        <p:nvGrpSpPr>
          <p:cNvPr id="104" name="Group 32"/>
          <p:cNvGrpSpPr/>
          <p:nvPr/>
        </p:nvGrpSpPr>
        <p:grpSpPr>
          <a:xfrm>
            <a:off x="434556" y="1866275"/>
            <a:ext cx="4404514" cy="3577984"/>
            <a:chOff x="2284858" y="1855212"/>
            <a:chExt cx="4717792" cy="3209945"/>
          </a:xfrm>
        </p:grpSpPr>
        <p:sp>
          <p:nvSpPr>
            <p:cNvPr id="108" name="Text Box 6"/>
            <p:cNvSpPr txBox="1">
              <a:spLocks noChangeArrowheads="1"/>
            </p:cNvSpPr>
            <p:nvPr/>
          </p:nvSpPr>
          <p:spPr bwMode="auto">
            <a:xfrm>
              <a:off x="4195725" y="1855212"/>
              <a:ext cx="26740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4D4D4D"/>
                  </a:solidFill>
                  <a:cs typeface="Arial" pitchFamily="34" charset="0"/>
                </a:rPr>
                <a:t>Metabolite Name</a:t>
              </a:r>
              <a:endParaRPr lang="en-US" b="1" i="1" dirty="0">
                <a:solidFill>
                  <a:srgbClr val="4D4D4D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Text Box 4"/>
            <p:cNvSpPr txBox="1">
              <a:spLocks noChangeAspect="1" noChangeArrowheads="1"/>
            </p:cNvSpPr>
            <p:nvPr/>
          </p:nvSpPr>
          <p:spPr bwMode="auto">
            <a:xfrm>
              <a:off x="2284858" y="2469871"/>
              <a:ext cx="461666" cy="1589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vert270" wrap="none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4D4D4D"/>
                  </a:solidFill>
                  <a:cs typeface="Arial" pitchFamily="34" charset="0"/>
                </a:rPr>
                <a:t>Scaled Intensity</a:t>
              </a:r>
              <a:endParaRPr lang="en-US" sz="1400" b="1" i="1" dirty="0">
                <a:solidFill>
                  <a:srgbClr val="4D4D4D"/>
                </a:solidFill>
                <a:cs typeface="Arial" pitchFamily="34" charset="0"/>
              </a:endParaRPr>
            </a:p>
          </p:txBody>
        </p:sp>
        <p:sp>
          <p:nvSpPr>
            <p:cNvPr id="110" name="Text Box 4"/>
            <p:cNvSpPr txBox="1">
              <a:spLocks noChangeAspect="1" noChangeArrowheads="1"/>
            </p:cNvSpPr>
            <p:nvPr/>
          </p:nvSpPr>
          <p:spPr bwMode="auto">
            <a:xfrm>
              <a:off x="4049226" y="4695825"/>
              <a:ext cx="2953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4D4D4D"/>
                  </a:solidFill>
                  <a:cs typeface="Arial" pitchFamily="34" charset="0"/>
                </a:rPr>
                <a:t>Group</a:t>
              </a:r>
              <a:endParaRPr lang="en-US" sz="1400" b="1" i="1" dirty="0">
                <a:solidFill>
                  <a:srgbClr val="4D4D4D"/>
                </a:solidFill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410200" y="1295400"/>
            <a:ext cx="2981326" cy="3950550"/>
            <a:chOff x="5410200" y="1295400"/>
            <a:chExt cx="2981326" cy="3950550"/>
          </a:xfrm>
        </p:grpSpPr>
        <p:grpSp>
          <p:nvGrpSpPr>
            <p:cNvPr id="105" name="Group 32"/>
            <p:cNvGrpSpPr/>
            <p:nvPr/>
          </p:nvGrpSpPr>
          <p:grpSpPr>
            <a:xfrm>
              <a:off x="5410200" y="1295400"/>
              <a:ext cx="2981326" cy="3950550"/>
              <a:chOff x="5811343" y="-464020"/>
              <a:chExt cx="2499687" cy="3950550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5811343" y="-120630"/>
                <a:ext cx="2499687" cy="3607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Text Box 6"/>
              <p:cNvSpPr txBox="1">
                <a:spLocks noChangeArrowheads="1"/>
              </p:cNvSpPr>
              <p:nvPr/>
            </p:nvSpPr>
            <p:spPr bwMode="auto">
              <a:xfrm>
                <a:off x="6231295" y="-464020"/>
                <a:ext cx="173277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i="1" dirty="0">
                    <a:solidFill>
                      <a:srgbClr val="4D4D4D"/>
                    </a:solidFill>
                    <a:cs typeface="Arial" pitchFamily="34" charset="0"/>
                  </a:rPr>
                  <a:t>Box Plot Legend</a:t>
                </a:r>
              </a:p>
            </p:txBody>
          </p:sp>
        </p:grpSp>
        <p:pic>
          <p:nvPicPr>
            <p:cNvPr id="10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68080" y="1744984"/>
              <a:ext cx="1282706" cy="3361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" name="Rectangle 3"/>
          <p:cNvSpPr/>
          <p:nvPr/>
        </p:nvSpPr>
        <p:spPr>
          <a:xfrm>
            <a:off x="5523087" y="3427341"/>
            <a:ext cx="283670" cy="270457"/>
          </a:xfrm>
          <a:prstGeom prst="rect">
            <a:avLst/>
          </a:prstGeom>
          <a:solidFill>
            <a:srgbClr val="1E90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23087" y="3763460"/>
            <a:ext cx="283670" cy="270457"/>
          </a:xfrm>
          <a:prstGeom prst="rect">
            <a:avLst/>
          </a:prstGeom>
          <a:solidFill>
            <a:srgbClr val="4682B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523087" y="3093237"/>
            <a:ext cx="283670" cy="270457"/>
          </a:xfrm>
          <a:prstGeom prst="rect">
            <a:avLst/>
          </a:prstGeom>
          <a:solidFill>
            <a:srgbClr val="6495E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23087" y="2409948"/>
            <a:ext cx="285060" cy="270457"/>
          </a:xfrm>
          <a:prstGeom prst="rect">
            <a:avLst/>
          </a:prstGeom>
          <a:solidFill>
            <a:srgbClr val="ADD8E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531743" y="4101878"/>
            <a:ext cx="283670" cy="270457"/>
          </a:xfrm>
          <a:prstGeom prst="rect">
            <a:avLst/>
          </a:prstGeom>
          <a:solidFill>
            <a:srgbClr val="4169E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525418" y="4445268"/>
            <a:ext cx="283670" cy="270457"/>
          </a:xfrm>
          <a:prstGeom prst="rect">
            <a:avLst/>
          </a:prstGeom>
          <a:solidFill>
            <a:srgbClr val="0000C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15555" y="2071412"/>
            <a:ext cx="283670" cy="270457"/>
          </a:xfrm>
          <a:prstGeom prst="rect">
            <a:avLst/>
          </a:prstGeom>
          <a:solidFill>
            <a:srgbClr val="87CE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505182" y="1731047"/>
            <a:ext cx="283670" cy="270457"/>
          </a:xfrm>
          <a:prstGeom prst="rect">
            <a:avLst/>
          </a:prstGeom>
          <a:solidFill>
            <a:srgbClr val="E0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523087" y="2750313"/>
            <a:ext cx="283670" cy="270457"/>
          </a:xfrm>
          <a:prstGeom prst="rect">
            <a:avLst/>
          </a:prstGeom>
          <a:solidFill>
            <a:srgbClr val="00B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529796" y="4807168"/>
            <a:ext cx="283670" cy="270457"/>
          </a:xfrm>
          <a:prstGeom prst="rect">
            <a:avLst/>
          </a:prstGeom>
          <a:solidFill>
            <a:srgbClr val="00008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 descr="76372a014ca3a4de.emf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11396" y="2219597"/>
            <a:ext cx="4521472" cy="2811630"/>
          </a:xfrm>
          <a:prstGeom prst="rect">
            <a:avLst/>
          </a:prstGeom>
        </p:spPr>
      </p:pic>
      <p:sp>
        <p:nvSpPr>
          <p:cNvPr id="35" name="TextBox 5"/>
          <p:cNvSpPr txBox="1"/>
          <p:nvPr/>
        </p:nvSpPr>
        <p:spPr>
          <a:xfrm>
            <a:off x="5816262" y="2054301"/>
            <a:ext cx="1071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 05</a:t>
            </a:r>
          </a:p>
        </p:txBody>
      </p:sp>
      <p:sp>
        <p:nvSpPr>
          <p:cNvPr id="36" name="TextBox 6"/>
          <p:cNvSpPr txBox="1"/>
          <p:nvPr/>
        </p:nvSpPr>
        <p:spPr>
          <a:xfrm>
            <a:off x="5779866" y="3408872"/>
            <a:ext cx="657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 25</a:t>
            </a:r>
          </a:p>
        </p:txBody>
      </p:sp>
      <p:sp>
        <p:nvSpPr>
          <p:cNvPr id="37" name="TextBox 21"/>
          <p:cNvSpPr txBox="1"/>
          <p:nvPr/>
        </p:nvSpPr>
        <p:spPr>
          <a:xfrm>
            <a:off x="5806757" y="2386561"/>
            <a:ext cx="1077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 1</a:t>
            </a:r>
          </a:p>
        </p:txBody>
      </p:sp>
      <p:sp>
        <p:nvSpPr>
          <p:cNvPr id="38" name="TextBox 22"/>
          <p:cNvSpPr txBox="1"/>
          <p:nvPr/>
        </p:nvSpPr>
        <p:spPr>
          <a:xfrm>
            <a:off x="5816261" y="3085222"/>
            <a:ext cx="1071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 2</a:t>
            </a:r>
          </a:p>
        </p:txBody>
      </p:sp>
      <p:sp>
        <p:nvSpPr>
          <p:cNvPr id="39" name="TextBox 23"/>
          <p:cNvSpPr txBox="1"/>
          <p:nvPr/>
        </p:nvSpPr>
        <p:spPr>
          <a:xfrm>
            <a:off x="5804935" y="3747587"/>
            <a:ext cx="1071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 3</a:t>
            </a:r>
          </a:p>
        </p:txBody>
      </p:sp>
      <p:sp>
        <p:nvSpPr>
          <p:cNvPr id="40" name="TextBox 24"/>
          <p:cNvSpPr txBox="1"/>
          <p:nvPr/>
        </p:nvSpPr>
        <p:spPr>
          <a:xfrm>
            <a:off x="5795655" y="4083217"/>
            <a:ext cx="1071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 35</a:t>
            </a:r>
          </a:p>
        </p:txBody>
      </p:sp>
      <p:sp>
        <p:nvSpPr>
          <p:cNvPr id="42" name="TextBox 25"/>
          <p:cNvSpPr txBox="1"/>
          <p:nvPr/>
        </p:nvSpPr>
        <p:spPr>
          <a:xfrm>
            <a:off x="5808261" y="4426607"/>
            <a:ext cx="1071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 4</a:t>
            </a:r>
          </a:p>
        </p:txBody>
      </p:sp>
      <p:sp>
        <p:nvSpPr>
          <p:cNvPr id="43" name="TextBox 27"/>
          <p:cNvSpPr txBox="1"/>
          <p:nvPr/>
        </p:nvSpPr>
        <p:spPr>
          <a:xfrm>
            <a:off x="5779866" y="1714335"/>
            <a:ext cx="1071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 025</a:t>
            </a:r>
          </a:p>
        </p:txBody>
      </p:sp>
      <p:sp>
        <p:nvSpPr>
          <p:cNvPr id="44" name="TextBox 29"/>
          <p:cNvSpPr txBox="1"/>
          <p:nvPr/>
        </p:nvSpPr>
        <p:spPr>
          <a:xfrm>
            <a:off x="5795656" y="2731652"/>
            <a:ext cx="1071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 15</a:t>
            </a:r>
          </a:p>
        </p:txBody>
      </p:sp>
      <p:sp>
        <p:nvSpPr>
          <p:cNvPr id="45" name="TextBox 31"/>
          <p:cNvSpPr txBox="1"/>
          <p:nvPr/>
        </p:nvSpPr>
        <p:spPr>
          <a:xfrm>
            <a:off x="5812008" y="4788507"/>
            <a:ext cx="1071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BGP 4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latin typeface="Calibri" pitchFamily="34" charset="0"/>
              </a:rPr>
              <a:t>Data Display</a:t>
            </a:r>
          </a:p>
        </p:txBody>
      </p:sp>
      <p:grpSp>
        <p:nvGrpSpPr>
          <p:cNvPr id="104" name="Group 32"/>
          <p:cNvGrpSpPr/>
          <p:nvPr/>
        </p:nvGrpSpPr>
        <p:grpSpPr>
          <a:xfrm>
            <a:off x="1089800" y="1856571"/>
            <a:ext cx="3613621" cy="3249487"/>
            <a:chOff x="2153190" y="1851488"/>
            <a:chExt cx="4989143" cy="3249487"/>
          </a:xfrm>
        </p:grpSpPr>
        <p:sp>
          <p:nvSpPr>
            <p:cNvPr id="108" name="Text Box 6"/>
            <p:cNvSpPr txBox="1">
              <a:spLocks noChangeArrowheads="1"/>
            </p:cNvSpPr>
            <p:nvPr/>
          </p:nvSpPr>
          <p:spPr bwMode="auto">
            <a:xfrm>
              <a:off x="4328592" y="1851488"/>
              <a:ext cx="26740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4D4D4D"/>
                  </a:solidFill>
                  <a:cs typeface="Arial" pitchFamily="34" charset="0"/>
                </a:rPr>
                <a:t>Metabolite Name</a:t>
              </a:r>
              <a:endParaRPr lang="en-US" b="1" i="1" dirty="0">
                <a:solidFill>
                  <a:srgbClr val="4D4D4D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Text Box 4"/>
            <p:cNvSpPr txBox="1">
              <a:spLocks noChangeAspect="1" noChangeArrowheads="1"/>
            </p:cNvSpPr>
            <p:nvPr/>
          </p:nvSpPr>
          <p:spPr bwMode="auto">
            <a:xfrm>
              <a:off x="2153190" y="2521235"/>
              <a:ext cx="461666" cy="1589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vert270" wrap="none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4D4D4D"/>
                  </a:solidFill>
                  <a:cs typeface="Arial" pitchFamily="34" charset="0"/>
                </a:rPr>
                <a:t>Scaled Intensity</a:t>
              </a:r>
              <a:endParaRPr lang="en-US" sz="1400" b="1" i="1" dirty="0">
                <a:solidFill>
                  <a:srgbClr val="4D4D4D"/>
                </a:solidFill>
                <a:cs typeface="Arial" pitchFamily="34" charset="0"/>
              </a:endParaRPr>
            </a:p>
          </p:txBody>
        </p:sp>
        <p:sp>
          <p:nvSpPr>
            <p:cNvPr id="110" name="Text Box 4"/>
            <p:cNvSpPr txBox="1">
              <a:spLocks noChangeAspect="1" noChangeArrowheads="1"/>
            </p:cNvSpPr>
            <p:nvPr/>
          </p:nvSpPr>
          <p:spPr bwMode="auto">
            <a:xfrm>
              <a:off x="4188909" y="4731643"/>
              <a:ext cx="2953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4D4D4D"/>
                  </a:solidFill>
                  <a:cs typeface="Arial" pitchFamily="34" charset="0"/>
                </a:rPr>
                <a:t>Group</a:t>
              </a:r>
              <a:endParaRPr lang="en-US" sz="1400" b="1" i="1" dirty="0">
                <a:solidFill>
                  <a:srgbClr val="4D4D4D"/>
                </a:solidFill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410200" y="1295400"/>
            <a:ext cx="2981326" cy="3950550"/>
            <a:chOff x="5410200" y="1295400"/>
            <a:chExt cx="2981326" cy="3950550"/>
          </a:xfrm>
        </p:grpSpPr>
        <p:grpSp>
          <p:nvGrpSpPr>
            <p:cNvPr id="105" name="Group 32"/>
            <p:cNvGrpSpPr/>
            <p:nvPr/>
          </p:nvGrpSpPr>
          <p:grpSpPr>
            <a:xfrm>
              <a:off x="5410200" y="1295400"/>
              <a:ext cx="2981326" cy="3950550"/>
              <a:chOff x="5811343" y="-464020"/>
              <a:chExt cx="2499687" cy="3950550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5811343" y="-120630"/>
                <a:ext cx="2499687" cy="3607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Text Box 6"/>
              <p:cNvSpPr txBox="1">
                <a:spLocks noChangeArrowheads="1"/>
              </p:cNvSpPr>
              <p:nvPr/>
            </p:nvSpPr>
            <p:spPr bwMode="auto">
              <a:xfrm>
                <a:off x="6231295" y="-464020"/>
                <a:ext cx="173277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i="1" dirty="0">
                    <a:solidFill>
                      <a:srgbClr val="4D4D4D"/>
                    </a:solidFill>
                    <a:cs typeface="Arial" pitchFamily="34" charset="0"/>
                  </a:rPr>
                  <a:t>Box Plot Legend</a:t>
                </a:r>
              </a:p>
            </p:txBody>
          </p:sp>
        </p:grpSp>
        <p:pic>
          <p:nvPicPr>
            <p:cNvPr id="10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68080" y="1744984"/>
              <a:ext cx="1282706" cy="3361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6" name="Rectangle 25"/>
          <p:cNvSpPr/>
          <p:nvPr/>
        </p:nvSpPr>
        <p:spPr>
          <a:xfrm>
            <a:off x="5510277" y="3732791"/>
            <a:ext cx="283670" cy="270457"/>
          </a:xfrm>
          <a:prstGeom prst="rect">
            <a:avLst/>
          </a:prstGeom>
          <a:solidFill>
            <a:srgbClr val="8B008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510277" y="4124251"/>
            <a:ext cx="283670" cy="270457"/>
          </a:xfrm>
          <a:prstGeom prst="rect">
            <a:avLst/>
          </a:prstGeom>
          <a:solidFill>
            <a:srgbClr val="DDA0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9" name="TextBox 6"/>
          <p:cNvSpPr txBox="1"/>
          <p:nvPr/>
        </p:nvSpPr>
        <p:spPr>
          <a:xfrm>
            <a:off x="5766272" y="3714130"/>
            <a:ext cx="572593" cy="31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N 15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08385" y="3338013"/>
            <a:ext cx="283670" cy="270457"/>
          </a:xfrm>
          <a:prstGeom prst="rect">
            <a:avLst/>
          </a:prstGeom>
          <a:solidFill>
            <a:srgbClr val="FF63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508385" y="2926831"/>
            <a:ext cx="283670" cy="270457"/>
          </a:xfrm>
          <a:prstGeom prst="rect">
            <a:avLst/>
          </a:prstGeom>
          <a:solidFill>
            <a:srgbClr val="87CE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TextBox 21"/>
          <p:cNvSpPr txBox="1"/>
          <p:nvPr/>
        </p:nvSpPr>
        <p:spPr>
          <a:xfrm>
            <a:off x="5750056" y="2903327"/>
            <a:ext cx="1071995" cy="31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 15</a:t>
            </a:r>
          </a:p>
        </p:txBody>
      </p:sp>
      <p:sp>
        <p:nvSpPr>
          <p:cNvPr id="33" name="TextBox 22"/>
          <p:cNvSpPr txBox="1"/>
          <p:nvPr/>
        </p:nvSpPr>
        <p:spPr>
          <a:xfrm>
            <a:off x="5750056" y="3321311"/>
            <a:ext cx="1490192" cy="31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Anaerobic C 15</a:t>
            </a:r>
          </a:p>
        </p:txBody>
      </p:sp>
      <p:sp>
        <p:nvSpPr>
          <p:cNvPr id="34" name="TextBox 23"/>
          <p:cNvSpPr txBox="1"/>
          <p:nvPr/>
        </p:nvSpPr>
        <p:spPr>
          <a:xfrm>
            <a:off x="5766272" y="4106949"/>
            <a:ext cx="1071995" cy="31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O 15</a:t>
            </a:r>
          </a:p>
        </p:txBody>
      </p:sp>
      <p:pic>
        <p:nvPicPr>
          <p:cNvPr id="22" name="Picture 21" descr="5fbf719d4a76b44c.emf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529040" y="2249261"/>
            <a:ext cx="3771746" cy="235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8924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latin typeface="Calibri" pitchFamily="34" charset="0"/>
              </a:rPr>
              <a:t>Data Display</a:t>
            </a:r>
          </a:p>
        </p:txBody>
      </p:sp>
      <p:grpSp>
        <p:nvGrpSpPr>
          <p:cNvPr id="104" name="Group 32"/>
          <p:cNvGrpSpPr/>
          <p:nvPr/>
        </p:nvGrpSpPr>
        <p:grpSpPr>
          <a:xfrm>
            <a:off x="1295403" y="1954202"/>
            <a:ext cx="3320847" cy="3128425"/>
            <a:chOff x="2284858" y="1855212"/>
            <a:chExt cx="4584925" cy="3128425"/>
          </a:xfrm>
        </p:grpSpPr>
        <p:sp>
          <p:nvSpPr>
            <p:cNvPr id="108" name="Text Box 6"/>
            <p:cNvSpPr txBox="1">
              <a:spLocks noChangeArrowheads="1"/>
            </p:cNvSpPr>
            <p:nvPr/>
          </p:nvSpPr>
          <p:spPr bwMode="auto">
            <a:xfrm>
              <a:off x="4195725" y="1855212"/>
              <a:ext cx="26740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4D4D4D"/>
                  </a:solidFill>
                  <a:cs typeface="Arial" pitchFamily="34" charset="0"/>
                </a:rPr>
                <a:t>Metabolite Name</a:t>
              </a:r>
              <a:endParaRPr lang="en-US" b="1" i="1" dirty="0">
                <a:solidFill>
                  <a:srgbClr val="4D4D4D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Text Box 4"/>
            <p:cNvSpPr txBox="1">
              <a:spLocks noChangeAspect="1" noChangeArrowheads="1"/>
            </p:cNvSpPr>
            <p:nvPr/>
          </p:nvSpPr>
          <p:spPr bwMode="auto">
            <a:xfrm>
              <a:off x="2284858" y="2469871"/>
              <a:ext cx="461666" cy="1589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vert270" wrap="none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4D4D4D"/>
                  </a:solidFill>
                  <a:cs typeface="Arial" pitchFamily="34" charset="0"/>
                </a:rPr>
                <a:t>Scaled Intensity</a:t>
              </a:r>
              <a:endParaRPr lang="en-US" sz="1400" b="1" i="1" dirty="0">
                <a:solidFill>
                  <a:srgbClr val="4D4D4D"/>
                </a:solidFill>
                <a:cs typeface="Arial" pitchFamily="34" charset="0"/>
              </a:endParaRPr>
            </a:p>
          </p:txBody>
        </p:sp>
        <p:sp>
          <p:nvSpPr>
            <p:cNvPr id="110" name="Text Box 4"/>
            <p:cNvSpPr txBox="1">
              <a:spLocks noChangeAspect="1" noChangeArrowheads="1"/>
            </p:cNvSpPr>
            <p:nvPr/>
          </p:nvSpPr>
          <p:spPr bwMode="auto">
            <a:xfrm>
              <a:off x="3916359" y="4614305"/>
              <a:ext cx="2953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4D4D4D"/>
                  </a:solidFill>
                  <a:cs typeface="Arial" pitchFamily="34" charset="0"/>
                </a:rPr>
                <a:t>Group</a:t>
              </a:r>
              <a:endParaRPr lang="en-US" sz="1400" b="1" i="1" dirty="0">
                <a:solidFill>
                  <a:srgbClr val="4D4D4D"/>
                </a:solidFill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410200" y="1295400"/>
            <a:ext cx="2981326" cy="3950550"/>
            <a:chOff x="5410200" y="1295400"/>
            <a:chExt cx="2981326" cy="3950550"/>
          </a:xfrm>
        </p:grpSpPr>
        <p:grpSp>
          <p:nvGrpSpPr>
            <p:cNvPr id="105" name="Group 32"/>
            <p:cNvGrpSpPr/>
            <p:nvPr/>
          </p:nvGrpSpPr>
          <p:grpSpPr>
            <a:xfrm>
              <a:off x="5410200" y="1295400"/>
              <a:ext cx="2981326" cy="3950550"/>
              <a:chOff x="5811343" y="-464020"/>
              <a:chExt cx="2499687" cy="3950550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5811343" y="-120630"/>
                <a:ext cx="2499687" cy="3607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Text Box 6"/>
              <p:cNvSpPr txBox="1">
                <a:spLocks noChangeArrowheads="1"/>
              </p:cNvSpPr>
              <p:nvPr/>
            </p:nvSpPr>
            <p:spPr bwMode="auto">
              <a:xfrm>
                <a:off x="6231295" y="-464020"/>
                <a:ext cx="173277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i="1" dirty="0">
                    <a:solidFill>
                      <a:srgbClr val="4D4D4D"/>
                    </a:solidFill>
                    <a:cs typeface="Arial" pitchFamily="34" charset="0"/>
                  </a:rPr>
                  <a:t>Box Plot Legend</a:t>
                </a:r>
              </a:p>
            </p:txBody>
          </p:sp>
        </p:grpSp>
        <p:pic>
          <p:nvPicPr>
            <p:cNvPr id="10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68080" y="1744984"/>
              <a:ext cx="1282706" cy="3361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0" name="Rectangle 19"/>
          <p:cNvSpPr/>
          <p:nvPr/>
        </p:nvSpPr>
        <p:spPr>
          <a:xfrm>
            <a:off x="5541425" y="3651319"/>
            <a:ext cx="283670" cy="270457"/>
          </a:xfrm>
          <a:prstGeom prst="rect">
            <a:avLst/>
          </a:prstGeom>
          <a:solidFill>
            <a:srgbClr val="4682B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41425" y="3328404"/>
            <a:ext cx="283670" cy="270457"/>
          </a:xfrm>
          <a:prstGeom prst="rect">
            <a:avLst/>
          </a:prstGeom>
          <a:solidFill>
            <a:srgbClr val="ADD8E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2" name="TextBox 6"/>
          <p:cNvSpPr txBox="1"/>
          <p:nvPr/>
        </p:nvSpPr>
        <p:spPr>
          <a:xfrm>
            <a:off x="5805064" y="3649419"/>
            <a:ext cx="1334340" cy="31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 4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832739" y="3328404"/>
            <a:ext cx="1071995" cy="31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 1</a:t>
            </a:r>
          </a:p>
        </p:txBody>
      </p:sp>
      <p:pic>
        <p:nvPicPr>
          <p:cNvPr id="18" name="Picture 17" descr="62bd6aface483b22.emf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641517" y="2481647"/>
            <a:ext cx="3605337" cy="206817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541425" y="2995151"/>
            <a:ext cx="283670" cy="270457"/>
          </a:xfrm>
          <a:prstGeom prst="rect">
            <a:avLst/>
          </a:prstGeom>
          <a:solidFill>
            <a:srgbClr val="4169E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5" name="TextBox 23"/>
          <p:cNvSpPr txBox="1"/>
          <p:nvPr/>
        </p:nvSpPr>
        <p:spPr>
          <a:xfrm>
            <a:off x="5812342" y="2974632"/>
            <a:ext cx="1071995" cy="31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BGP 4</a:t>
            </a:r>
          </a:p>
        </p:txBody>
      </p:sp>
    </p:spTree>
    <p:extLst>
      <p:ext uri="{BB962C8B-B14F-4D97-AF65-F5344CB8AC3E}">
        <p14:creationId xmlns:p14="http://schemas.microsoft.com/office/powerpoint/2010/main" val="354409394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914399"/>
            <a:ext cx="8517508" cy="5441951"/>
          </a:xfrm>
          <a:prstGeom prst="rect">
            <a:avLst/>
          </a:prstGeom>
        </p:spPr>
      </p:pic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6831527" y="1577976"/>
            <a:ext cx="179387" cy="177800"/>
            <a:chOff x="3034" y="1113"/>
            <a:chExt cx="113" cy="112"/>
          </a:xfrm>
        </p:grpSpPr>
        <p:sp>
          <p:nvSpPr>
            <p:cNvPr id="76" name="Rectangle 7"/>
            <p:cNvSpPr>
              <a:spLocks noChangeArrowheads="1"/>
            </p:cNvSpPr>
            <p:nvPr/>
          </p:nvSpPr>
          <p:spPr bwMode="auto">
            <a:xfrm>
              <a:off x="3034" y="1113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Oval 8"/>
            <p:cNvSpPr>
              <a:spLocks noChangeArrowheads="1"/>
            </p:cNvSpPr>
            <p:nvPr/>
          </p:nvSpPr>
          <p:spPr bwMode="auto">
            <a:xfrm>
              <a:off x="3042" y="1121"/>
              <a:ext cx="97" cy="96"/>
            </a:xfrm>
            <a:prstGeom prst="ellipse">
              <a:avLst/>
            </a:prstGeom>
            <a:solidFill>
              <a:srgbClr val="4682B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Oval 9"/>
            <p:cNvSpPr>
              <a:spLocks noChangeArrowheads="1"/>
            </p:cNvSpPr>
            <p:nvPr/>
          </p:nvSpPr>
          <p:spPr bwMode="auto">
            <a:xfrm>
              <a:off x="3042" y="1121"/>
              <a:ext cx="97" cy="96"/>
            </a:xfrm>
            <a:prstGeom prst="ellipse">
              <a:avLst/>
            </a:prstGeom>
            <a:noFill/>
            <a:ln w="12700" cap="flat">
              <a:solidFill>
                <a:srgbClr val="3A6C9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1" name="Group 125"/>
          <p:cNvGrpSpPr>
            <a:grpSpLocks/>
          </p:cNvGrpSpPr>
          <p:nvPr/>
        </p:nvGrpSpPr>
        <p:grpSpPr bwMode="auto">
          <a:xfrm>
            <a:off x="6831527" y="1862746"/>
            <a:ext cx="179388" cy="177800"/>
            <a:chOff x="4073" y="2399"/>
            <a:chExt cx="113" cy="112"/>
          </a:xfrm>
        </p:grpSpPr>
        <p:sp>
          <p:nvSpPr>
            <p:cNvPr id="118" name="Rectangle 122"/>
            <p:cNvSpPr>
              <a:spLocks noChangeArrowheads="1"/>
            </p:cNvSpPr>
            <p:nvPr/>
          </p:nvSpPr>
          <p:spPr bwMode="auto">
            <a:xfrm>
              <a:off x="4073" y="2399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23"/>
            <p:cNvSpPr>
              <a:spLocks/>
            </p:cNvSpPr>
            <p:nvPr/>
          </p:nvSpPr>
          <p:spPr bwMode="auto">
            <a:xfrm>
              <a:off x="4081" y="2407"/>
              <a:ext cx="97" cy="90"/>
            </a:xfrm>
            <a:custGeom>
              <a:avLst/>
              <a:gdLst>
                <a:gd name="T0" fmla="*/ 48 w 97"/>
                <a:gd name="T1" fmla="*/ 0 h 90"/>
                <a:gd name="T2" fmla="*/ 0 w 97"/>
                <a:gd name="T3" fmla="*/ 90 h 90"/>
                <a:gd name="T4" fmla="*/ 97 w 97"/>
                <a:gd name="T5" fmla="*/ 90 h 90"/>
                <a:gd name="T6" fmla="*/ 48 w 97"/>
                <a:gd name="T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90">
                  <a:moveTo>
                    <a:pt x="48" y="0"/>
                  </a:moveTo>
                  <a:lnTo>
                    <a:pt x="0" y="90"/>
                  </a:lnTo>
                  <a:lnTo>
                    <a:pt x="97" y="9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24"/>
            <p:cNvSpPr>
              <a:spLocks/>
            </p:cNvSpPr>
            <p:nvPr/>
          </p:nvSpPr>
          <p:spPr bwMode="auto">
            <a:xfrm>
              <a:off x="4081" y="2407"/>
              <a:ext cx="97" cy="90"/>
            </a:xfrm>
            <a:custGeom>
              <a:avLst/>
              <a:gdLst>
                <a:gd name="T0" fmla="*/ 48 w 97"/>
                <a:gd name="T1" fmla="*/ 0 h 90"/>
                <a:gd name="T2" fmla="*/ 0 w 97"/>
                <a:gd name="T3" fmla="*/ 90 h 90"/>
                <a:gd name="T4" fmla="*/ 97 w 97"/>
                <a:gd name="T5" fmla="*/ 90 h 90"/>
                <a:gd name="T6" fmla="*/ 48 w 97"/>
                <a:gd name="T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90">
                  <a:moveTo>
                    <a:pt x="48" y="0"/>
                  </a:moveTo>
                  <a:lnTo>
                    <a:pt x="0" y="90"/>
                  </a:lnTo>
                  <a:lnTo>
                    <a:pt x="97" y="90"/>
                  </a:lnTo>
                  <a:lnTo>
                    <a:pt x="48" y="0"/>
                  </a:lnTo>
                  <a:close/>
                </a:path>
              </a:pathLst>
            </a:custGeom>
            <a:noFill/>
            <a:ln w="12700" cap="flat">
              <a:solidFill>
                <a:srgbClr val="6A6A6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72" name="Group 200"/>
          <p:cNvGrpSpPr>
            <a:grpSpLocks/>
          </p:cNvGrpSpPr>
          <p:nvPr/>
        </p:nvGrpSpPr>
        <p:grpSpPr bwMode="auto">
          <a:xfrm>
            <a:off x="6831527" y="2158472"/>
            <a:ext cx="179388" cy="179388"/>
            <a:chOff x="4983" y="2413"/>
            <a:chExt cx="113" cy="113"/>
          </a:xfrm>
        </p:grpSpPr>
        <p:sp>
          <p:nvSpPr>
            <p:cNvPr id="184" name="Rectangle 197"/>
            <p:cNvSpPr>
              <a:spLocks noChangeArrowheads="1"/>
            </p:cNvSpPr>
            <p:nvPr/>
          </p:nvSpPr>
          <p:spPr bwMode="auto">
            <a:xfrm>
              <a:off x="4983" y="2413"/>
              <a:ext cx="113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Freeform 198"/>
            <p:cNvSpPr>
              <a:spLocks/>
            </p:cNvSpPr>
            <p:nvPr/>
          </p:nvSpPr>
          <p:spPr bwMode="auto">
            <a:xfrm>
              <a:off x="4991" y="2428"/>
              <a:ext cx="97" cy="90"/>
            </a:xfrm>
            <a:custGeom>
              <a:avLst/>
              <a:gdLst>
                <a:gd name="T0" fmla="*/ 0 w 97"/>
                <a:gd name="T1" fmla="*/ 0 h 90"/>
                <a:gd name="T2" fmla="*/ 97 w 97"/>
                <a:gd name="T3" fmla="*/ 0 h 90"/>
                <a:gd name="T4" fmla="*/ 48 w 97"/>
                <a:gd name="T5" fmla="*/ 90 h 90"/>
                <a:gd name="T6" fmla="*/ 0 w 97"/>
                <a:gd name="T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90">
                  <a:moveTo>
                    <a:pt x="0" y="0"/>
                  </a:moveTo>
                  <a:lnTo>
                    <a:pt x="97" y="0"/>
                  </a:lnTo>
                  <a:lnTo>
                    <a:pt x="48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F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Freeform 199"/>
            <p:cNvSpPr>
              <a:spLocks/>
            </p:cNvSpPr>
            <p:nvPr/>
          </p:nvSpPr>
          <p:spPr bwMode="auto">
            <a:xfrm>
              <a:off x="4991" y="2428"/>
              <a:ext cx="97" cy="90"/>
            </a:xfrm>
            <a:custGeom>
              <a:avLst/>
              <a:gdLst>
                <a:gd name="T0" fmla="*/ 0 w 97"/>
                <a:gd name="T1" fmla="*/ 0 h 90"/>
                <a:gd name="T2" fmla="*/ 97 w 97"/>
                <a:gd name="T3" fmla="*/ 0 h 90"/>
                <a:gd name="T4" fmla="*/ 48 w 97"/>
                <a:gd name="T5" fmla="*/ 90 h 90"/>
                <a:gd name="T6" fmla="*/ 0 w 97"/>
                <a:gd name="T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90">
                  <a:moveTo>
                    <a:pt x="0" y="0"/>
                  </a:moveTo>
                  <a:lnTo>
                    <a:pt x="97" y="0"/>
                  </a:lnTo>
                  <a:lnTo>
                    <a:pt x="48" y="9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98FB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43" name="Group 275"/>
          <p:cNvGrpSpPr>
            <a:grpSpLocks/>
          </p:cNvGrpSpPr>
          <p:nvPr/>
        </p:nvGrpSpPr>
        <p:grpSpPr bwMode="auto">
          <a:xfrm>
            <a:off x="6831527" y="2413532"/>
            <a:ext cx="179388" cy="177800"/>
            <a:chOff x="1791" y="2730"/>
            <a:chExt cx="113" cy="112"/>
          </a:xfrm>
        </p:grpSpPr>
        <p:sp>
          <p:nvSpPr>
            <p:cNvPr id="250" name="Rectangle 272"/>
            <p:cNvSpPr>
              <a:spLocks noChangeArrowheads="1"/>
            </p:cNvSpPr>
            <p:nvPr/>
          </p:nvSpPr>
          <p:spPr bwMode="auto">
            <a:xfrm>
              <a:off x="1791" y="2730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1" name="Freeform 273"/>
            <p:cNvSpPr>
              <a:spLocks/>
            </p:cNvSpPr>
            <p:nvPr/>
          </p:nvSpPr>
          <p:spPr bwMode="auto">
            <a:xfrm>
              <a:off x="1799" y="2744"/>
              <a:ext cx="97" cy="84"/>
            </a:xfrm>
            <a:custGeom>
              <a:avLst/>
              <a:gdLst>
                <a:gd name="T0" fmla="*/ 0 w 97"/>
                <a:gd name="T1" fmla="*/ 42 h 84"/>
                <a:gd name="T2" fmla="*/ 24 w 97"/>
                <a:gd name="T3" fmla="*/ 0 h 84"/>
                <a:gd name="T4" fmla="*/ 72 w 97"/>
                <a:gd name="T5" fmla="*/ 0 h 84"/>
                <a:gd name="T6" fmla="*/ 97 w 97"/>
                <a:gd name="T7" fmla="*/ 42 h 84"/>
                <a:gd name="T8" fmla="*/ 72 w 97"/>
                <a:gd name="T9" fmla="*/ 84 h 84"/>
                <a:gd name="T10" fmla="*/ 24 w 97"/>
                <a:gd name="T11" fmla="*/ 84 h 84"/>
                <a:gd name="T12" fmla="*/ 0 w 97"/>
                <a:gd name="T13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84">
                  <a:moveTo>
                    <a:pt x="0" y="42"/>
                  </a:moveTo>
                  <a:lnTo>
                    <a:pt x="24" y="0"/>
                  </a:lnTo>
                  <a:lnTo>
                    <a:pt x="72" y="0"/>
                  </a:lnTo>
                  <a:lnTo>
                    <a:pt x="97" y="42"/>
                  </a:lnTo>
                  <a:lnTo>
                    <a:pt x="72" y="84"/>
                  </a:lnTo>
                  <a:lnTo>
                    <a:pt x="24" y="8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EE82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2" name="Freeform 274"/>
            <p:cNvSpPr>
              <a:spLocks/>
            </p:cNvSpPr>
            <p:nvPr/>
          </p:nvSpPr>
          <p:spPr bwMode="auto">
            <a:xfrm>
              <a:off x="1799" y="2744"/>
              <a:ext cx="97" cy="84"/>
            </a:xfrm>
            <a:custGeom>
              <a:avLst/>
              <a:gdLst>
                <a:gd name="T0" fmla="*/ 0 w 97"/>
                <a:gd name="T1" fmla="*/ 42 h 84"/>
                <a:gd name="T2" fmla="*/ 24 w 97"/>
                <a:gd name="T3" fmla="*/ 0 h 84"/>
                <a:gd name="T4" fmla="*/ 72 w 97"/>
                <a:gd name="T5" fmla="*/ 0 h 84"/>
                <a:gd name="T6" fmla="*/ 97 w 97"/>
                <a:gd name="T7" fmla="*/ 42 h 84"/>
                <a:gd name="T8" fmla="*/ 72 w 97"/>
                <a:gd name="T9" fmla="*/ 84 h 84"/>
                <a:gd name="T10" fmla="*/ 24 w 97"/>
                <a:gd name="T11" fmla="*/ 84 h 84"/>
                <a:gd name="T12" fmla="*/ 0 w 97"/>
                <a:gd name="T13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84">
                  <a:moveTo>
                    <a:pt x="0" y="42"/>
                  </a:moveTo>
                  <a:lnTo>
                    <a:pt x="24" y="0"/>
                  </a:lnTo>
                  <a:lnTo>
                    <a:pt x="72" y="0"/>
                  </a:lnTo>
                  <a:lnTo>
                    <a:pt x="97" y="42"/>
                  </a:lnTo>
                  <a:lnTo>
                    <a:pt x="72" y="84"/>
                  </a:lnTo>
                  <a:lnTo>
                    <a:pt x="24" y="84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12700" cap="flat">
              <a:solidFill>
                <a:srgbClr val="4C4C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14" name="Group 350"/>
          <p:cNvGrpSpPr>
            <a:grpSpLocks/>
          </p:cNvGrpSpPr>
          <p:nvPr/>
        </p:nvGrpSpPr>
        <p:grpSpPr bwMode="auto">
          <a:xfrm>
            <a:off x="6831527" y="2703251"/>
            <a:ext cx="179388" cy="179388"/>
            <a:chOff x="731" y="2751"/>
            <a:chExt cx="113" cy="113"/>
          </a:xfrm>
        </p:grpSpPr>
        <p:sp>
          <p:nvSpPr>
            <p:cNvPr id="316" name="Rectangle 347"/>
            <p:cNvSpPr>
              <a:spLocks noChangeArrowheads="1"/>
            </p:cNvSpPr>
            <p:nvPr/>
          </p:nvSpPr>
          <p:spPr bwMode="auto">
            <a:xfrm>
              <a:off x="731" y="2751"/>
              <a:ext cx="113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7" name="Rectangle 348"/>
            <p:cNvSpPr>
              <a:spLocks noChangeArrowheads="1"/>
            </p:cNvSpPr>
            <p:nvPr/>
          </p:nvSpPr>
          <p:spPr bwMode="auto">
            <a:xfrm>
              <a:off x="739" y="2759"/>
              <a:ext cx="97" cy="97"/>
            </a:xfrm>
            <a:prstGeom prst="rect">
              <a:avLst/>
            </a:prstGeom>
            <a:solidFill>
              <a:srgbClr val="8B4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8" name="Rectangle 349"/>
            <p:cNvSpPr>
              <a:spLocks noChangeArrowheads="1"/>
            </p:cNvSpPr>
            <p:nvPr/>
          </p:nvSpPr>
          <p:spPr bwMode="auto">
            <a:xfrm>
              <a:off x="739" y="2759"/>
              <a:ext cx="97" cy="97"/>
            </a:xfrm>
            <a:prstGeom prst="rect">
              <a:avLst/>
            </a:prstGeom>
            <a:noFill/>
            <a:ln w="12700" cap="flat">
              <a:solidFill>
                <a:srgbClr val="7339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90" name="Rectangle 430"/>
          <p:cNvSpPr>
            <a:spLocks noChangeArrowheads="1"/>
          </p:cNvSpPr>
          <p:nvPr/>
        </p:nvSpPr>
        <p:spPr bwMode="auto">
          <a:xfrm>
            <a:off x="7125230" y="2400832"/>
            <a:ext cx="141763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Anaerobic C limitation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2" name="Rectangle 435"/>
          <p:cNvSpPr>
            <a:spLocks noChangeArrowheads="1"/>
          </p:cNvSpPr>
          <p:nvPr/>
        </p:nvSpPr>
        <p:spPr bwMode="auto">
          <a:xfrm>
            <a:off x="7125230" y="2691345"/>
            <a:ext cx="135413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Batch glucose phase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4" name="Rectangle 440"/>
          <p:cNvSpPr>
            <a:spLocks noChangeArrowheads="1"/>
          </p:cNvSpPr>
          <p:nvPr/>
        </p:nvSpPr>
        <p:spPr bwMode="auto">
          <a:xfrm>
            <a:off x="7125230" y="1565276"/>
            <a:ext cx="754063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C limitation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6" name="Rectangle 445"/>
          <p:cNvSpPr>
            <a:spLocks noChangeArrowheads="1"/>
          </p:cNvSpPr>
          <p:nvPr/>
        </p:nvSpPr>
        <p:spPr bwMode="auto">
          <a:xfrm>
            <a:off x="7125230" y="1850046"/>
            <a:ext cx="754063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N limitation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8" name="Rectangle 450"/>
          <p:cNvSpPr>
            <a:spLocks noChangeArrowheads="1"/>
          </p:cNvSpPr>
          <p:nvPr/>
        </p:nvSpPr>
        <p:spPr bwMode="auto">
          <a:xfrm>
            <a:off x="7125230" y="2146566"/>
            <a:ext cx="766763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O limitation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3" name="Rectangle 452"/>
          <p:cNvSpPr/>
          <p:nvPr/>
        </p:nvSpPr>
        <p:spPr>
          <a:xfrm>
            <a:off x="6663267" y="1473200"/>
            <a:ext cx="1947333" cy="1583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4" name="Title 40"/>
          <p:cNvSpPr txBox="1">
            <a:spLocks/>
          </p:cNvSpPr>
          <p:nvPr/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1F497D"/>
                </a:solidFill>
                <a:latin typeface="Calibri" pitchFamily="34" charset="0"/>
              </a:rPr>
              <a:t>Principal Component Analysis-All Samples (Protein Normalized)</a:t>
            </a:r>
          </a:p>
        </p:txBody>
      </p:sp>
      <p:sp>
        <p:nvSpPr>
          <p:cNvPr id="455" name="TextBox 454"/>
          <p:cNvSpPr txBox="1"/>
          <p:nvPr/>
        </p:nvSpPr>
        <p:spPr>
          <a:xfrm>
            <a:off x="0" y="6356350"/>
            <a:ext cx="629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Labels Correspond to Dilution Rates</a:t>
            </a:r>
          </a:p>
        </p:txBody>
      </p:sp>
    </p:spTree>
    <p:extLst>
      <p:ext uri="{BB962C8B-B14F-4D97-AF65-F5344CB8AC3E}">
        <p14:creationId xmlns:p14="http://schemas.microsoft.com/office/powerpoint/2010/main" val="39804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40"/>
          <p:cNvSpPr txBox="1">
            <a:spLocks/>
          </p:cNvSpPr>
          <p:nvPr/>
        </p:nvSpPr>
        <p:spPr>
          <a:xfrm>
            <a:off x="457200" y="274638"/>
            <a:ext cx="8709556" cy="4873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rgbClr val="1F497D"/>
                </a:solidFill>
                <a:latin typeface="Calibri" pitchFamily="34" charset="0"/>
              </a:rPr>
              <a:t>Hierarchical Clustering Analysis-All Samples (Protein-Normalized Data)</a:t>
            </a:r>
          </a:p>
        </p:txBody>
      </p:sp>
      <p:grpSp>
        <p:nvGrpSpPr>
          <p:cNvPr id="229" name="Group 100"/>
          <p:cNvGrpSpPr>
            <a:grpSpLocks noChangeAspect="1"/>
          </p:cNvGrpSpPr>
          <p:nvPr/>
        </p:nvGrpSpPr>
        <p:grpSpPr bwMode="auto">
          <a:xfrm>
            <a:off x="7596197" y="4358328"/>
            <a:ext cx="1096481" cy="177496"/>
            <a:chOff x="2336" y="472"/>
            <a:chExt cx="1044" cy="169"/>
          </a:xfrm>
        </p:grpSpPr>
        <p:sp>
          <p:nvSpPr>
            <p:cNvPr id="230" name="Rectangle 6"/>
            <p:cNvSpPr>
              <a:spLocks noChangeArrowheads="1"/>
            </p:cNvSpPr>
            <p:nvPr/>
          </p:nvSpPr>
          <p:spPr bwMode="auto">
            <a:xfrm>
              <a:off x="2336" y="480"/>
              <a:ext cx="11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-4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1" name="Rectangle 7"/>
            <p:cNvSpPr>
              <a:spLocks noChangeArrowheads="1"/>
            </p:cNvSpPr>
            <p:nvPr/>
          </p:nvSpPr>
          <p:spPr bwMode="auto">
            <a:xfrm>
              <a:off x="3279" y="480"/>
              <a:ext cx="10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4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2" name="Rectangle 8"/>
            <p:cNvSpPr>
              <a:spLocks noChangeArrowheads="1"/>
            </p:cNvSpPr>
            <p:nvPr/>
          </p:nvSpPr>
          <p:spPr bwMode="auto">
            <a:xfrm>
              <a:off x="2506" y="472"/>
              <a:ext cx="8" cy="112"/>
            </a:xfrm>
            <a:prstGeom prst="rect">
              <a:avLst/>
            </a:prstGeom>
            <a:solidFill>
              <a:srgbClr val="F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" name="Rectangle 9"/>
            <p:cNvSpPr>
              <a:spLocks noChangeArrowheads="1"/>
            </p:cNvSpPr>
            <p:nvPr/>
          </p:nvSpPr>
          <p:spPr bwMode="auto">
            <a:xfrm>
              <a:off x="2514" y="472"/>
              <a:ext cx="8" cy="112"/>
            </a:xfrm>
            <a:prstGeom prst="rect">
              <a:avLst/>
            </a:prstGeom>
            <a:solidFill>
              <a:srgbClr val="007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" name="Rectangle 10"/>
            <p:cNvSpPr>
              <a:spLocks noChangeArrowheads="1"/>
            </p:cNvSpPr>
            <p:nvPr/>
          </p:nvSpPr>
          <p:spPr bwMode="auto">
            <a:xfrm>
              <a:off x="2522" y="472"/>
              <a:ext cx="8" cy="112"/>
            </a:xfrm>
            <a:prstGeom prst="rect">
              <a:avLst/>
            </a:prstGeom>
            <a:solidFill>
              <a:srgbClr val="00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" name="Rectangle 11"/>
            <p:cNvSpPr>
              <a:spLocks noChangeArrowheads="1"/>
            </p:cNvSpPr>
            <p:nvPr/>
          </p:nvSpPr>
          <p:spPr bwMode="auto">
            <a:xfrm>
              <a:off x="2530" y="472"/>
              <a:ext cx="8" cy="112"/>
            </a:xfrm>
            <a:prstGeom prst="rect">
              <a:avLst/>
            </a:prstGeom>
            <a:solidFill>
              <a:srgbClr val="00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" name="Rectangle 12"/>
            <p:cNvSpPr>
              <a:spLocks noChangeArrowheads="1"/>
            </p:cNvSpPr>
            <p:nvPr/>
          </p:nvSpPr>
          <p:spPr bwMode="auto">
            <a:xfrm>
              <a:off x="2538" y="472"/>
              <a:ext cx="8" cy="112"/>
            </a:xfrm>
            <a:prstGeom prst="rect">
              <a:avLst/>
            </a:prstGeom>
            <a:solidFill>
              <a:srgbClr val="007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7" name="Rectangle 13"/>
            <p:cNvSpPr>
              <a:spLocks noChangeArrowheads="1"/>
            </p:cNvSpPr>
            <p:nvPr/>
          </p:nvSpPr>
          <p:spPr bwMode="auto">
            <a:xfrm>
              <a:off x="2546" y="472"/>
              <a:ext cx="8" cy="112"/>
            </a:xfrm>
            <a:prstGeom prst="rect">
              <a:avLst/>
            </a:prstGeom>
            <a:solidFill>
              <a:srgbClr val="00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8" name="Rectangle 14"/>
            <p:cNvSpPr>
              <a:spLocks noChangeArrowheads="1"/>
            </p:cNvSpPr>
            <p:nvPr/>
          </p:nvSpPr>
          <p:spPr bwMode="auto">
            <a:xfrm>
              <a:off x="2554" y="472"/>
              <a:ext cx="8" cy="112"/>
            </a:xfrm>
            <a:prstGeom prst="rect">
              <a:avLst/>
            </a:prstGeom>
            <a:solidFill>
              <a:srgbClr val="00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9" name="Rectangle 15"/>
            <p:cNvSpPr>
              <a:spLocks noChangeArrowheads="1"/>
            </p:cNvSpPr>
            <p:nvPr/>
          </p:nvSpPr>
          <p:spPr bwMode="auto">
            <a:xfrm>
              <a:off x="2562" y="472"/>
              <a:ext cx="8" cy="112"/>
            </a:xfrm>
            <a:prstGeom prst="rect">
              <a:avLst/>
            </a:prstGeom>
            <a:solidFill>
              <a:srgbClr val="006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0" name="Rectangle 16"/>
            <p:cNvSpPr>
              <a:spLocks noChangeArrowheads="1"/>
            </p:cNvSpPr>
            <p:nvPr/>
          </p:nvSpPr>
          <p:spPr bwMode="auto">
            <a:xfrm>
              <a:off x="2570" y="472"/>
              <a:ext cx="8" cy="112"/>
            </a:xfrm>
            <a:prstGeom prst="rect">
              <a:avLst/>
            </a:prstGeom>
            <a:solidFill>
              <a:srgbClr val="006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1" name="Rectangle 17"/>
            <p:cNvSpPr>
              <a:spLocks noChangeArrowheads="1"/>
            </p:cNvSpPr>
            <p:nvPr/>
          </p:nvSpPr>
          <p:spPr bwMode="auto">
            <a:xfrm>
              <a:off x="2578" y="472"/>
              <a:ext cx="8" cy="112"/>
            </a:xfrm>
            <a:prstGeom prst="rect">
              <a:avLst/>
            </a:prstGeom>
            <a:solidFill>
              <a:srgbClr val="006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" name="Rectangle 18"/>
            <p:cNvSpPr>
              <a:spLocks noChangeArrowheads="1"/>
            </p:cNvSpPr>
            <p:nvPr/>
          </p:nvSpPr>
          <p:spPr bwMode="auto">
            <a:xfrm>
              <a:off x="2586" y="472"/>
              <a:ext cx="8" cy="112"/>
            </a:xfrm>
            <a:prstGeom prst="rect">
              <a:avLst/>
            </a:prstGeom>
            <a:solidFill>
              <a:srgbClr val="006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" name="Rectangle 19"/>
            <p:cNvSpPr>
              <a:spLocks noChangeArrowheads="1"/>
            </p:cNvSpPr>
            <p:nvPr/>
          </p:nvSpPr>
          <p:spPr bwMode="auto">
            <a:xfrm>
              <a:off x="2594" y="472"/>
              <a:ext cx="8" cy="112"/>
            </a:xfrm>
            <a:prstGeom prst="rect">
              <a:avLst/>
            </a:prstGeom>
            <a:solidFill>
              <a:srgbClr val="00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" name="Rectangle 20"/>
            <p:cNvSpPr>
              <a:spLocks noChangeArrowheads="1"/>
            </p:cNvSpPr>
            <p:nvPr/>
          </p:nvSpPr>
          <p:spPr bwMode="auto">
            <a:xfrm>
              <a:off x="2602" y="472"/>
              <a:ext cx="8" cy="112"/>
            </a:xfrm>
            <a:prstGeom prst="rect">
              <a:avLst/>
            </a:prstGeom>
            <a:solidFill>
              <a:srgbClr val="005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" name="Rectangle 21"/>
            <p:cNvSpPr>
              <a:spLocks noChangeArrowheads="1"/>
            </p:cNvSpPr>
            <p:nvPr/>
          </p:nvSpPr>
          <p:spPr bwMode="auto">
            <a:xfrm>
              <a:off x="2610" y="472"/>
              <a:ext cx="8" cy="112"/>
            </a:xfrm>
            <a:prstGeom prst="rect">
              <a:avLst/>
            </a:prstGeom>
            <a:solidFill>
              <a:srgbClr val="005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" name="Rectangle 22"/>
            <p:cNvSpPr>
              <a:spLocks noChangeArrowheads="1"/>
            </p:cNvSpPr>
            <p:nvPr/>
          </p:nvSpPr>
          <p:spPr bwMode="auto">
            <a:xfrm>
              <a:off x="2618" y="472"/>
              <a:ext cx="8" cy="112"/>
            </a:xfrm>
            <a:prstGeom prst="rect">
              <a:avLst/>
            </a:prstGeom>
            <a:solidFill>
              <a:srgbClr val="00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" name="Rectangle 23"/>
            <p:cNvSpPr>
              <a:spLocks noChangeArrowheads="1"/>
            </p:cNvSpPr>
            <p:nvPr/>
          </p:nvSpPr>
          <p:spPr bwMode="auto">
            <a:xfrm>
              <a:off x="2626" y="472"/>
              <a:ext cx="8" cy="112"/>
            </a:xfrm>
            <a:prstGeom prst="rect">
              <a:avLst/>
            </a:prstGeom>
            <a:solidFill>
              <a:srgbClr val="005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" name="Rectangle 24"/>
            <p:cNvSpPr>
              <a:spLocks noChangeArrowheads="1"/>
            </p:cNvSpPr>
            <p:nvPr/>
          </p:nvSpPr>
          <p:spPr bwMode="auto">
            <a:xfrm>
              <a:off x="2634" y="472"/>
              <a:ext cx="9" cy="112"/>
            </a:xfrm>
            <a:prstGeom prst="rect">
              <a:avLst/>
            </a:prstGeom>
            <a:solidFill>
              <a:srgbClr val="005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" name="Rectangle 25"/>
            <p:cNvSpPr>
              <a:spLocks noChangeArrowheads="1"/>
            </p:cNvSpPr>
            <p:nvPr/>
          </p:nvSpPr>
          <p:spPr bwMode="auto">
            <a:xfrm>
              <a:off x="2643" y="472"/>
              <a:ext cx="8" cy="112"/>
            </a:xfrm>
            <a:prstGeom prst="rect">
              <a:avLst/>
            </a:prstGeom>
            <a:solidFill>
              <a:srgbClr val="005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" name="Rectangle 26"/>
            <p:cNvSpPr>
              <a:spLocks noChangeArrowheads="1"/>
            </p:cNvSpPr>
            <p:nvPr/>
          </p:nvSpPr>
          <p:spPr bwMode="auto">
            <a:xfrm>
              <a:off x="2651" y="472"/>
              <a:ext cx="8" cy="112"/>
            </a:xfrm>
            <a:prstGeom prst="rect">
              <a:avLst/>
            </a:prstGeom>
            <a:solidFill>
              <a:srgbClr val="00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1" name="Rectangle 27"/>
            <p:cNvSpPr>
              <a:spLocks noChangeArrowheads="1"/>
            </p:cNvSpPr>
            <p:nvPr/>
          </p:nvSpPr>
          <p:spPr bwMode="auto">
            <a:xfrm>
              <a:off x="2659" y="472"/>
              <a:ext cx="8" cy="112"/>
            </a:xfrm>
            <a:prstGeom prst="rect">
              <a:avLst/>
            </a:prstGeom>
            <a:solidFill>
              <a:srgbClr val="00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2" name="Rectangle 28"/>
            <p:cNvSpPr>
              <a:spLocks noChangeArrowheads="1"/>
            </p:cNvSpPr>
            <p:nvPr/>
          </p:nvSpPr>
          <p:spPr bwMode="auto">
            <a:xfrm>
              <a:off x="2667" y="472"/>
              <a:ext cx="8" cy="112"/>
            </a:xfrm>
            <a:prstGeom prst="rect">
              <a:avLst/>
            </a:prstGeom>
            <a:solidFill>
              <a:srgbClr val="004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3" name="Rectangle 29"/>
            <p:cNvSpPr>
              <a:spLocks noChangeArrowheads="1"/>
            </p:cNvSpPr>
            <p:nvPr/>
          </p:nvSpPr>
          <p:spPr bwMode="auto">
            <a:xfrm>
              <a:off x="2675" y="472"/>
              <a:ext cx="8" cy="112"/>
            </a:xfrm>
            <a:prstGeom prst="rect">
              <a:avLst/>
            </a:prstGeom>
            <a:solidFill>
              <a:srgbClr val="004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4" name="Rectangle 30"/>
            <p:cNvSpPr>
              <a:spLocks noChangeArrowheads="1"/>
            </p:cNvSpPr>
            <p:nvPr/>
          </p:nvSpPr>
          <p:spPr bwMode="auto">
            <a:xfrm>
              <a:off x="2683" y="472"/>
              <a:ext cx="8" cy="112"/>
            </a:xfrm>
            <a:prstGeom prst="rect">
              <a:avLst/>
            </a:prstGeom>
            <a:solidFill>
              <a:srgbClr val="004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5" name="Rectangle 31"/>
            <p:cNvSpPr>
              <a:spLocks noChangeArrowheads="1"/>
            </p:cNvSpPr>
            <p:nvPr/>
          </p:nvSpPr>
          <p:spPr bwMode="auto">
            <a:xfrm>
              <a:off x="2691" y="472"/>
              <a:ext cx="8" cy="112"/>
            </a:xfrm>
            <a:prstGeom prst="rect">
              <a:avLst/>
            </a:prstGeom>
            <a:solidFill>
              <a:srgbClr val="004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6" name="Rectangle 32"/>
            <p:cNvSpPr>
              <a:spLocks noChangeArrowheads="1"/>
            </p:cNvSpPr>
            <p:nvPr/>
          </p:nvSpPr>
          <p:spPr bwMode="auto">
            <a:xfrm>
              <a:off x="2699" y="472"/>
              <a:ext cx="8" cy="112"/>
            </a:xfrm>
            <a:prstGeom prst="rect">
              <a:avLst/>
            </a:prstGeom>
            <a:solidFill>
              <a:srgbClr val="003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7" name="Rectangle 33"/>
            <p:cNvSpPr>
              <a:spLocks noChangeArrowheads="1"/>
            </p:cNvSpPr>
            <p:nvPr/>
          </p:nvSpPr>
          <p:spPr bwMode="auto">
            <a:xfrm>
              <a:off x="2707" y="472"/>
              <a:ext cx="8" cy="112"/>
            </a:xfrm>
            <a:prstGeom prst="rect">
              <a:avLst/>
            </a:prstGeom>
            <a:solidFill>
              <a:srgbClr val="003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8" name="Rectangle 34"/>
            <p:cNvSpPr>
              <a:spLocks noChangeArrowheads="1"/>
            </p:cNvSpPr>
            <p:nvPr/>
          </p:nvSpPr>
          <p:spPr bwMode="auto">
            <a:xfrm>
              <a:off x="2715" y="472"/>
              <a:ext cx="8" cy="112"/>
            </a:xfrm>
            <a:prstGeom prst="rect">
              <a:avLst/>
            </a:prstGeom>
            <a:solidFill>
              <a:srgbClr val="003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9" name="Rectangle 35"/>
            <p:cNvSpPr>
              <a:spLocks noChangeArrowheads="1"/>
            </p:cNvSpPr>
            <p:nvPr/>
          </p:nvSpPr>
          <p:spPr bwMode="auto">
            <a:xfrm>
              <a:off x="2723" y="472"/>
              <a:ext cx="8" cy="112"/>
            </a:xfrm>
            <a:prstGeom prst="rect">
              <a:avLst/>
            </a:prstGeom>
            <a:solidFill>
              <a:srgbClr val="003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0" name="Rectangle 36"/>
            <p:cNvSpPr>
              <a:spLocks noChangeArrowheads="1"/>
            </p:cNvSpPr>
            <p:nvPr/>
          </p:nvSpPr>
          <p:spPr bwMode="auto">
            <a:xfrm>
              <a:off x="2731" y="472"/>
              <a:ext cx="8" cy="112"/>
            </a:xfrm>
            <a:prstGeom prst="rect">
              <a:avLst/>
            </a:prstGeom>
            <a:solidFill>
              <a:srgbClr val="003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1" name="Rectangle 37"/>
            <p:cNvSpPr>
              <a:spLocks noChangeArrowheads="1"/>
            </p:cNvSpPr>
            <p:nvPr/>
          </p:nvSpPr>
          <p:spPr bwMode="auto">
            <a:xfrm>
              <a:off x="2739" y="472"/>
              <a:ext cx="8" cy="112"/>
            </a:xfrm>
            <a:prstGeom prst="rect">
              <a:avLst/>
            </a:prstGeom>
            <a:solidFill>
              <a:srgbClr val="003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2" name="Rectangle 38"/>
            <p:cNvSpPr>
              <a:spLocks noChangeArrowheads="1"/>
            </p:cNvSpPr>
            <p:nvPr/>
          </p:nvSpPr>
          <p:spPr bwMode="auto">
            <a:xfrm>
              <a:off x="2747" y="472"/>
              <a:ext cx="8" cy="112"/>
            </a:xfrm>
            <a:prstGeom prst="rect">
              <a:avLst/>
            </a:prstGeom>
            <a:solidFill>
              <a:srgbClr val="002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3" name="Rectangle 39"/>
            <p:cNvSpPr>
              <a:spLocks noChangeArrowheads="1"/>
            </p:cNvSpPr>
            <p:nvPr/>
          </p:nvSpPr>
          <p:spPr bwMode="auto">
            <a:xfrm>
              <a:off x="2755" y="472"/>
              <a:ext cx="8" cy="112"/>
            </a:xfrm>
            <a:prstGeom prst="rect">
              <a:avLst/>
            </a:prstGeom>
            <a:solidFill>
              <a:srgbClr val="002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4" name="Rectangle 40"/>
            <p:cNvSpPr>
              <a:spLocks noChangeArrowheads="1"/>
            </p:cNvSpPr>
            <p:nvPr/>
          </p:nvSpPr>
          <p:spPr bwMode="auto">
            <a:xfrm>
              <a:off x="2763" y="472"/>
              <a:ext cx="8" cy="112"/>
            </a:xfrm>
            <a:prstGeom prst="rect">
              <a:avLst/>
            </a:prstGeom>
            <a:solidFill>
              <a:srgbClr val="002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5" name="Rectangle 41"/>
            <p:cNvSpPr>
              <a:spLocks noChangeArrowheads="1"/>
            </p:cNvSpPr>
            <p:nvPr/>
          </p:nvSpPr>
          <p:spPr bwMode="auto">
            <a:xfrm>
              <a:off x="2771" y="472"/>
              <a:ext cx="8" cy="112"/>
            </a:xfrm>
            <a:prstGeom prst="rect">
              <a:avLst/>
            </a:prstGeom>
            <a:solidFill>
              <a:srgbClr val="002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6" name="Rectangle 42"/>
            <p:cNvSpPr>
              <a:spLocks noChangeArrowheads="1"/>
            </p:cNvSpPr>
            <p:nvPr/>
          </p:nvSpPr>
          <p:spPr bwMode="auto">
            <a:xfrm>
              <a:off x="2779" y="472"/>
              <a:ext cx="8" cy="112"/>
            </a:xfrm>
            <a:prstGeom prst="rect">
              <a:avLst/>
            </a:prstGeom>
            <a:solidFill>
              <a:srgbClr val="002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7" name="Rectangle 43"/>
            <p:cNvSpPr>
              <a:spLocks noChangeArrowheads="1"/>
            </p:cNvSpPr>
            <p:nvPr/>
          </p:nvSpPr>
          <p:spPr bwMode="auto">
            <a:xfrm>
              <a:off x="2787" y="472"/>
              <a:ext cx="8" cy="112"/>
            </a:xfrm>
            <a:prstGeom prst="rect">
              <a:avLst/>
            </a:prstGeom>
            <a:solidFill>
              <a:srgbClr val="001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8" name="Rectangle 44"/>
            <p:cNvSpPr>
              <a:spLocks noChangeArrowheads="1"/>
            </p:cNvSpPr>
            <p:nvPr/>
          </p:nvSpPr>
          <p:spPr bwMode="auto">
            <a:xfrm>
              <a:off x="2795" y="472"/>
              <a:ext cx="9" cy="112"/>
            </a:xfrm>
            <a:prstGeom prst="rect">
              <a:avLst/>
            </a:prstGeom>
            <a:solidFill>
              <a:srgbClr val="00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9" name="Rectangle 45"/>
            <p:cNvSpPr>
              <a:spLocks noChangeArrowheads="1"/>
            </p:cNvSpPr>
            <p:nvPr/>
          </p:nvSpPr>
          <p:spPr bwMode="auto">
            <a:xfrm>
              <a:off x="2804" y="472"/>
              <a:ext cx="8" cy="112"/>
            </a:xfrm>
            <a:prstGeom prst="rect">
              <a:avLst/>
            </a:prstGeom>
            <a:solidFill>
              <a:srgbClr val="001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0" name="Rectangle 46"/>
            <p:cNvSpPr>
              <a:spLocks noChangeArrowheads="1"/>
            </p:cNvSpPr>
            <p:nvPr/>
          </p:nvSpPr>
          <p:spPr bwMode="auto">
            <a:xfrm>
              <a:off x="2812" y="472"/>
              <a:ext cx="8" cy="112"/>
            </a:xfrm>
            <a:prstGeom prst="rect">
              <a:avLst/>
            </a:prstGeom>
            <a:solidFill>
              <a:srgbClr val="0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1" name="Rectangle 47"/>
            <p:cNvSpPr>
              <a:spLocks noChangeArrowheads="1"/>
            </p:cNvSpPr>
            <p:nvPr/>
          </p:nvSpPr>
          <p:spPr bwMode="auto">
            <a:xfrm>
              <a:off x="2820" y="472"/>
              <a:ext cx="8" cy="112"/>
            </a:xfrm>
            <a:prstGeom prst="rect">
              <a:avLst/>
            </a:prstGeom>
            <a:solidFill>
              <a:srgbClr val="001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2" name="Rectangle 48"/>
            <p:cNvSpPr>
              <a:spLocks noChangeArrowheads="1"/>
            </p:cNvSpPr>
            <p:nvPr/>
          </p:nvSpPr>
          <p:spPr bwMode="auto">
            <a:xfrm>
              <a:off x="2828" y="472"/>
              <a:ext cx="8" cy="112"/>
            </a:xfrm>
            <a:prstGeom prst="rect">
              <a:avLst/>
            </a:prstGeom>
            <a:solidFill>
              <a:srgbClr val="001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3" name="Rectangle 49"/>
            <p:cNvSpPr>
              <a:spLocks noChangeArrowheads="1"/>
            </p:cNvSpPr>
            <p:nvPr/>
          </p:nvSpPr>
          <p:spPr bwMode="auto">
            <a:xfrm>
              <a:off x="2836" y="472"/>
              <a:ext cx="8" cy="112"/>
            </a:xfrm>
            <a:prstGeom prst="rect">
              <a:avLst/>
            </a:prstGeom>
            <a:solidFill>
              <a:srgbClr val="000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" name="Rectangle 50"/>
            <p:cNvSpPr>
              <a:spLocks noChangeArrowheads="1"/>
            </p:cNvSpPr>
            <p:nvPr/>
          </p:nvSpPr>
          <p:spPr bwMode="auto">
            <a:xfrm>
              <a:off x="2844" y="472"/>
              <a:ext cx="8" cy="112"/>
            </a:xfrm>
            <a:prstGeom prst="rect">
              <a:avLst/>
            </a:prstGeom>
            <a:solidFill>
              <a:srgbClr val="000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5" name="Rectangle 51"/>
            <p:cNvSpPr>
              <a:spLocks noChangeArrowheads="1"/>
            </p:cNvSpPr>
            <p:nvPr/>
          </p:nvSpPr>
          <p:spPr bwMode="auto">
            <a:xfrm>
              <a:off x="2852" y="472"/>
              <a:ext cx="8" cy="112"/>
            </a:xfrm>
            <a:prstGeom prst="rect">
              <a:avLst/>
            </a:prstGeom>
            <a:solidFill>
              <a:srgbClr val="000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" name="Rectangle 52"/>
            <p:cNvSpPr>
              <a:spLocks noChangeArrowheads="1"/>
            </p:cNvSpPr>
            <p:nvPr/>
          </p:nvSpPr>
          <p:spPr bwMode="auto">
            <a:xfrm>
              <a:off x="2860" y="472"/>
              <a:ext cx="8" cy="112"/>
            </a:xfrm>
            <a:prstGeom prst="rect">
              <a:avLst/>
            </a:prstGeom>
            <a:solidFill>
              <a:srgbClr val="00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7" name="Rectangle 53"/>
            <p:cNvSpPr>
              <a:spLocks noChangeArrowheads="1"/>
            </p:cNvSpPr>
            <p:nvPr/>
          </p:nvSpPr>
          <p:spPr bwMode="auto">
            <a:xfrm>
              <a:off x="2868" y="472"/>
              <a:ext cx="8" cy="112"/>
            </a:xfrm>
            <a:prstGeom prst="rect">
              <a:avLst/>
            </a:prstGeom>
            <a:solidFill>
              <a:srgbClr val="000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" name="Rectangle 54"/>
            <p:cNvSpPr>
              <a:spLocks noChangeArrowheads="1"/>
            </p:cNvSpPr>
            <p:nvPr/>
          </p:nvSpPr>
          <p:spPr bwMode="auto">
            <a:xfrm>
              <a:off x="2876" y="472"/>
              <a:ext cx="8" cy="112"/>
            </a:xfrm>
            <a:prstGeom prst="rect">
              <a:avLst/>
            </a:prstGeom>
            <a:solidFill>
              <a:srgbClr val="01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9" name="Rectangle 55"/>
            <p:cNvSpPr>
              <a:spLocks noChangeArrowheads="1"/>
            </p:cNvSpPr>
            <p:nvPr/>
          </p:nvSpPr>
          <p:spPr bwMode="auto">
            <a:xfrm>
              <a:off x="2884" y="472"/>
              <a:ext cx="8" cy="112"/>
            </a:xfrm>
            <a:prstGeom prst="rect">
              <a:avLst/>
            </a:prstGeom>
            <a:solidFill>
              <a:srgbClr val="07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0" name="Rectangle 56"/>
            <p:cNvSpPr>
              <a:spLocks noChangeArrowheads="1"/>
            </p:cNvSpPr>
            <p:nvPr/>
          </p:nvSpPr>
          <p:spPr bwMode="auto">
            <a:xfrm>
              <a:off x="2892" y="472"/>
              <a:ext cx="8" cy="112"/>
            </a:xfrm>
            <a:prstGeom prst="rect">
              <a:avLst/>
            </a:prstGeom>
            <a:solidFill>
              <a:srgbClr val="0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1" name="Rectangle 57"/>
            <p:cNvSpPr>
              <a:spLocks noChangeArrowheads="1"/>
            </p:cNvSpPr>
            <p:nvPr/>
          </p:nvSpPr>
          <p:spPr bwMode="auto">
            <a:xfrm>
              <a:off x="2900" y="472"/>
              <a:ext cx="8" cy="112"/>
            </a:xfrm>
            <a:prstGeom prst="rect">
              <a:avLst/>
            </a:prstGeom>
            <a:solidFill>
              <a:srgbClr val="12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2" name="Rectangle 58"/>
            <p:cNvSpPr>
              <a:spLocks noChangeArrowheads="1"/>
            </p:cNvSpPr>
            <p:nvPr/>
          </p:nvSpPr>
          <p:spPr bwMode="auto">
            <a:xfrm>
              <a:off x="2908" y="472"/>
              <a:ext cx="8" cy="112"/>
            </a:xfrm>
            <a:prstGeom prst="rect">
              <a:avLst/>
            </a:prstGeom>
            <a:solidFill>
              <a:srgbClr val="1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3" name="Rectangle 59"/>
            <p:cNvSpPr>
              <a:spLocks noChangeArrowheads="1"/>
            </p:cNvSpPr>
            <p:nvPr/>
          </p:nvSpPr>
          <p:spPr bwMode="auto">
            <a:xfrm>
              <a:off x="2916" y="472"/>
              <a:ext cx="8" cy="112"/>
            </a:xfrm>
            <a:prstGeom prst="rect">
              <a:avLst/>
            </a:prstGeom>
            <a:solidFill>
              <a:srgbClr val="1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4" name="Rectangle 60"/>
            <p:cNvSpPr>
              <a:spLocks noChangeArrowheads="1"/>
            </p:cNvSpPr>
            <p:nvPr/>
          </p:nvSpPr>
          <p:spPr bwMode="auto">
            <a:xfrm>
              <a:off x="2924" y="472"/>
              <a:ext cx="8" cy="112"/>
            </a:xfrm>
            <a:prstGeom prst="rect">
              <a:avLst/>
            </a:prstGeom>
            <a:solidFill>
              <a:srgbClr val="23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5" name="Rectangle 61"/>
            <p:cNvSpPr>
              <a:spLocks noChangeArrowheads="1"/>
            </p:cNvSpPr>
            <p:nvPr/>
          </p:nvSpPr>
          <p:spPr bwMode="auto">
            <a:xfrm>
              <a:off x="2932" y="472"/>
              <a:ext cx="8" cy="112"/>
            </a:xfrm>
            <a:prstGeom prst="rect">
              <a:avLst/>
            </a:prstGeom>
            <a:solidFill>
              <a:srgbClr val="2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6" name="Rectangle 62"/>
            <p:cNvSpPr>
              <a:spLocks noChangeArrowheads="1"/>
            </p:cNvSpPr>
            <p:nvPr/>
          </p:nvSpPr>
          <p:spPr bwMode="auto">
            <a:xfrm>
              <a:off x="2940" y="472"/>
              <a:ext cx="8" cy="112"/>
            </a:xfrm>
            <a:prstGeom prst="rect">
              <a:avLst/>
            </a:prstGeom>
            <a:solidFill>
              <a:srgbClr val="2E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7" name="Rectangle 63"/>
            <p:cNvSpPr>
              <a:spLocks noChangeArrowheads="1"/>
            </p:cNvSpPr>
            <p:nvPr/>
          </p:nvSpPr>
          <p:spPr bwMode="auto">
            <a:xfrm>
              <a:off x="2948" y="472"/>
              <a:ext cx="8" cy="112"/>
            </a:xfrm>
            <a:prstGeom prst="rect">
              <a:avLst/>
            </a:prstGeom>
            <a:solidFill>
              <a:srgbClr val="3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8" name="Rectangle 64"/>
            <p:cNvSpPr>
              <a:spLocks noChangeArrowheads="1"/>
            </p:cNvSpPr>
            <p:nvPr/>
          </p:nvSpPr>
          <p:spPr bwMode="auto">
            <a:xfrm>
              <a:off x="2956" y="472"/>
              <a:ext cx="9" cy="112"/>
            </a:xfrm>
            <a:prstGeom prst="rect">
              <a:avLst/>
            </a:prstGeom>
            <a:solidFill>
              <a:srgbClr val="3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9" name="Rectangle 65"/>
            <p:cNvSpPr>
              <a:spLocks noChangeArrowheads="1"/>
            </p:cNvSpPr>
            <p:nvPr/>
          </p:nvSpPr>
          <p:spPr bwMode="auto">
            <a:xfrm>
              <a:off x="2965" y="472"/>
              <a:ext cx="8" cy="112"/>
            </a:xfrm>
            <a:prstGeom prst="rect">
              <a:avLst/>
            </a:prstGeom>
            <a:solidFill>
              <a:srgbClr val="3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0" name="Rectangle 66"/>
            <p:cNvSpPr>
              <a:spLocks noChangeArrowheads="1"/>
            </p:cNvSpPr>
            <p:nvPr/>
          </p:nvSpPr>
          <p:spPr bwMode="auto">
            <a:xfrm>
              <a:off x="2973" y="472"/>
              <a:ext cx="8" cy="112"/>
            </a:xfrm>
            <a:prstGeom prst="rect">
              <a:avLst/>
            </a:prstGeom>
            <a:solidFill>
              <a:srgbClr val="45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1" name="Rectangle 67"/>
            <p:cNvSpPr>
              <a:spLocks noChangeArrowheads="1"/>
            </p:cNvSpPr>
            <p:nvPr/>
          </p:nvSpPr>
          <p:spPr bwMode="auto">
            <a:xfrm>
              <a:off x="2981" y="472"/>
              <a:ext cx="8" cy="112"/>
            </a:xfrm>
            <a:prstGeom prst="rect">
              <a:avLst/>
            </a:prstGeom>
            <a:solidFill>
              <a:srgbClr val="4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2" name="Rectangle 68"/>
            <p:cNvSpPr>
              <a:spLocks noChangeArrowheads="1"/>
            </p:cNvSpPr>
            <p:nvPr/>
          </p:nvSpPr>
          <p:spPr bwMode="auto">
            <a:xfrm>
              <a:off x="2989" y="472"/>
              <a:ext cx="8" cy="112"/>
            </a:xfrm>
            <a:prstGeom prst="rect">
              <a:avLst/>
            </a:prstGeom>
            <a:solidFill>
              <a:srgbClr val="5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3" name="Rectangle 69"/>
            <p:cNvSpPr>
              <a:spLocks noChangeArrowheads="1"/>
            </p:cNvSpPr>
            <p:nvPr/>
          </p:nvSpPr>
          <p:spPr bwMode="auto">
            <a:xfrm>
              <a:off x="2997" y="472"/>
              <a:ext cx="8" cy="112"/>
            </a:xfrm>
            <a:prstGeom prst="rect">
              <a:avLst/>
            </a:prstGeom>
            <a:solidFill>
              <a:srgbClr val="5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4" name="Rectangle 70"/>
            <p:cNvSpPr>
              <a:spLocks noChangeArrowheads="1"/>
            </p:cNvSpPr>
            <p:nvPr/>
          </p:nvSpPr>
          <p:spPr bwMode="auto">
            <a:xfrm>
              <a:off x="3005" y="472"/>
              <a:ext cx="8" cy="112"/>
            </a:xfrm>
            <a:prstGeom prst="rect">
              <a:avLst/>
            </a:prstGeom>
            <a:solidFill>
              <a:srgbClr val="5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5" name="Rectangle 71"/>
            <p:cNvSpPr>
              <a:spLocks noChangeArrowheads="1"/>
            </p:cNvSpPr>
            <p:nvPr/>
          </p:nvSpPr>
          <p:spPr bwMode="auto">
            <a:xfrm>
              <a:off x="3013" y="472"/>
              <a:ext cx="8" cy="112"/>
            </a:xfrm>
            <a:prstGeom prst="rect">
              <a:avLst/>
            </a:prstGeom>
            <a:solidFill>
              <a:srgbClr val="61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6" name="Rectangle 72"/>
            <p:cNvSpPr>
              <a:spLocks noChangeArrowheads="1"/>
            </p:cNvSpPr>
            <p:nvPr/>
          </p:nvSpPr>
          <p:spPr bwMode="auto">
            <a:xfrm>
              <a:off x="3021" y="472"/>
              <a:ext cx="8" cy="112"/>
            </a:xfrm>
            <a:prstGeom prst="rect">
              <a:avLst/>
            </a:prstGeom>
            <a:solidFill>
              <a:srgbClr val="67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7" name="Rectangle 73"/>
            <p:cNvSpPr>
              <a:spLocks noChangeArrowheads="1"/>
            </p:cNvSpPr>
            <p:nvPr/>
          </p:nvSpPr>
          <p:spPr bwMode="auto">
            <a:xfrm>
              <a:off x="3029" y="472"/>
              <a:ext cx="8" cy="112"/>
            </a:xfrm>
            <a:prstGeom prst="rect">
              <a:avLst/>
            </a:prstGeom>
            <a:solidFill>
              <a:srgbClr val="6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8" name="Rectangle 74"/>
            <p:cNvSpPr>
              <a:spLocks noChangeArrowheads="1"/>
            </p:cNvSpPr>
            <p:nvPr/>
          </p:nvSpPr>
          <p:spPr bwMode="auto">
            <a:xfrm>
              <a:off x="3037" y="472"/>
              <a:ext cx="8" cy="112"/>
            </a:xfrm>
            <a:prstGeom prst="rect">
              <a:avLst/>
            </a:prstGeom>
            <a:solidFill>
              <a:srgbClr val="72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9" name="Rectangle 75"/>
            <p:cNvSpPr>
              <a:spLocks noChangeArrowheads="1"/>
            </p:cNvSpPr>
            <p:nvPr/>
          </p:nvSpPr>
          <p:spPr bwMode="auto">
            <a:xfrm>
              <a:off x="3045" y="472"/>
              <a:ext cx="8" cy="112"/>
            </a:xfrm>
            <a:prstGeom prst="rect">
              <a:avLst/>
            </a:prstGeom>
            <a:solidFill>
              <a:srgbClr val="77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0" name="Rectangle 76"/>
            <p:cNvSpPr>
              <a:spLocks noChangeArrowheads="1"/>
            </p:cNvSpPr>
            <p:nvPr/>
          </p:nvSpPr>
          <p:spPr bwMode="auto">
            <a:xfrm>
              <a:off x="3053" y="472"/>
              <a:ext cx="8" cy="112"/>
            </a:xfrm>
            <a:prstGeom prst="rect">
              <a:avLst/>
            </a:prstGeom>
            <a:solidFill>
              <a:srgbClr val="7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1" name="Rectangle 77"/>
            <p:cNvSpPr>
              <a:spLocks noChangeArrowheads="1"/>
            </p:cNvSpPr>
            <p:nvPr/>
          </p:nvSpPr>
          <p:spPr bwMode="auto">
            <a:xfrm>
              <a:off x="3061" y="472"/>
              <a:ext cx="8" cy="112"/>
            </a:xfrm>
            <a:prstGeom prst="rect">
              <a:avLst/>
            </a:prstGeom>
            <a:solidFill>
              <a:srgbClr val="83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2" name="Rectangle 78"/>
            <p:cNvSpPr>
              <a:spLocks noChangeArrowheads="1"/>
            </p:cNvSpPr>
            <p:nvPr/>
          </p:nvSpPr>
          <p:spPr bwMode="auto">
            <a:xfrm>
              <a:off x="3069" y="472"/>
              <a:ext cx="8" cy="112"/>
            </a:xfrm>
            <a:prstGeom prst="rect">
              <a:avLst/>
            </a:prstGeom>
            <a:solidFill>
              <a:srgbClr val="8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3" name="Rectangle 79"/>
            <p:cNvSpPr>
              <a:spLocks noChangeArrowheads="1"/>
            </p:cNvSpPr>
            <p:nvPr/>
          </p:nvSpPr>
          <p:spPr bwMode="auto">
            <a:xfrm>
              <a:off x="3077" y="472"/>
              <a:ext cx="8" cy="112"/>
            </a:xfrm>
            <a:prstGeom prst="rect">
              <a:avLst/>
            </a:prstGeom>
            <a:solidFill>
              <a:srgbClr val="8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4" name="Rectangle 80"/>
            <p:cNvSpPr>
              <a:spLocks noChangeArrowheads="1"/>
            </p:cNvSpPr>
            <p:nvPr/>
          </p:nvSpPr>
          <p:spPr bwMode="auto">
            <a:xfrm>
              <a:off x="3085" y="472"/>
              <a:ext cx="8" cy="112"/>
            </a:xfrm>
            <a:prstGeom prst="rect">
              <a:avLst/>
            </a:prstGeom>
            <a:solidFill>
              <a:srgbClr val="93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5" name="Rectangle 81"/>
            <p:cNvSpPr>
              <a:spLocks noChangeArrowheads="1"/>
            </p:cNvSpPr>
            <p:nvPr/>
          </p:nvSpPr>
          <p:spPr bwMode="auto">
            <a:xfrm>
              <a:off x="3093" y="472"/>
              <a:ext cx="8" cy="112"/>
            </a:xfrm>
            <a:prstGeom prst="rect">
              <a:avLst/>
            </a:prstGeom>
            <a:solidFill>
              <a:srgbClr val="9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6" name="Rectangle 82"/>
            <p:cNvSpPr>
              <a:spLocks noChangeArrowheads="1"/>
            </p:cNvSpPr>
            <p:nvPr/>
          </p:nvSpPr>
          <p:spPr bwMode="auto">
            <a:xfrm>
              <a:off x="3101" y="472"/>
              <a:ext cx="8" cy="112"/>
            </a:xfrm>
            <a:prstGeom prst="rect">
              <a:avLst/>
            </a:prstGeom>
            <a:solidFill>
              <a:srgbClr val="9E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7" name="Rectangle 83"/>
            <p:cNvSpPr>
              <a:spLocks noChangeArrowheads="1"/>
            </p:cNvSpPr>
            <p:nvPr/>
          </p:nvSpPr>
          <p:spPr bwMode="auto">
            <a:xfrm>
              <a:off x="3109" y="472"/>
              <a:ext cx="8" cy="112"/>
            </a:xfrm>
            <a:prstGeom prst="rect">
              <a:avLst/>
            </a:prstGeom>
            <a:solidFill>
              <a:srgbClr val="A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8" name="Rectangle 84"/>
            <p:cNvSpPr>
              <a:spLocks noChangeArrowheads="1"/>
            </p:cNvSpPr>
            <p:nvPr/>
          </p:nvSpPr>
          <p:spPr bwMode="auto">
            <a:xfrm>
              <a:off x="3117" y="472"/>
              <a:ext cx="9" cy="112"/>
            </a:xfrm>
            <a:prstGeom prst="rect">
              <a:avLst/>
            </a:prstGeom>
            <a:solidFill>
              <a:srgbClr val="A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9" name="Rectangle 85"/>
            <p:cNvSpPr>
              <a:spLocks noChangeArrowheads="1"/>
            </p:cNvSpPr>
            <p:nvPr/>
          </p:nvSpPr>
          <p:spPr bwMode="auto">
            <a:xfrm>
              <a:off x="3126" y="472"/>
              <a:ext cx="8" cy="112"/>
            </a:xfrm>
            <a:prstGeom prst="rect">
              <a:avLst/>
            </a:prstGeom>
            <a:solidFill>
              <a:srgbClr val="A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0" name="Rectangle 86"/>
            <p:cNvSpPr>
              <a:spLocks noChangeArrowheads="1"/>
            </p:cNvSpPr>
            <p:nvPr/>
          </p:nvSpPr>
          <p:spPr bwMode="auto">
            <a:xfrm>
              <a:off x="3134" y="472"/>
              <a:ext cx="8" cy="112"/>
            </a:xfrm>
            <a:prstGeom prst="rect">
              <a:avLst/>
            </a:prstGeom>
            <a:solidFill>
              <a:srgbClr val="B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1" name="Rectangle 87"/>
            <p:cNvSpPr>
              <a:spLocks noChangeArrowheads="1"/>
            </p:cNvSpPr>
            <p:nvPr/>
          </p:nvSpPr>
          <p:spPr bwMode="auto">
            <a:xfrm>
              <a:off x="3142" y="472"/>
              <a:ext cx="8" cy="112"/>
            </a:xfrm>
            <a:prstGeom prst="rect">
              <a:avLst/>
            </a:prstGeom>
            <a:solidFill>
              <a:srgbClr val="B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2" name="Rectangle 88"/>
            <p:cNvSpPr>
              <a:spLocks noChangeArrowheads="1"/>
            </p:cNvSpPr>
            <p:nvPr/>
          </p:nvSpPr>
          <p:spPr bwMode="auto">
            <a:xfrm>
              <a:off x="3150" y="472"/>
              <a:ext cx="8" cy="1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3" name="Rectangle 89"/>
            <p:cNvSpPr>
              <a:spLocks noChangeArrowheads="1"/>
            </p:cNvSpPr>
            <p:nvPr/>
          </p:nvSpPr>
          <p:spPr bwMode="auto">
            <a:xfrm>
              <a:off x="3158" y="472"/>
              <a:ext cx="8" cy="112"/>
            </a:xfrm>
            <a:prstGeom prst="rect">
              <a:avLst/>
            </a:prstGeom>
            <a:solidFill>
              <a:srgbClr val="C5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4" name="Rectangle 90"/>
            <p:cNvSpPr>
              <a:spLocks noChangeArrowheads="1"/>
            </p:cNvSpPr>
            <p:nvPr/>
          </p:nvSpPr>
          <p:spPr bwMode="auto">
            <a:xfrm>
              <a:off x="3166" y="472"/>
              <a:ext cx="8" cy="112"/>
            </a:xfrm>
            <a:prstGeom prst="rect">
              <a:avLst/>
            </a:prstGeom>
            <a:solidFill>
              <a:srgbClr val="C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5" name="Rectangle 91"/>
            <p:cNvSpPr>
              <a:spLocks noChangeArrowheads="1"/>
            </p:cNvSpPr>
            <p:nvPr/>
          </p:nvSpPr>
          <p:spPr bwMode="auto">
            <a:xfrm>
              <a:off x="3174" y="472"/>
              <a:ext cx="8" cy="112"/>
            </a:xfrm>
            <a:prstGeom prst="rect">
              <a:avLst/>
            </a:prstGeom>
            <a:solidFill>
              <a:srgbClr val="D1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6" name="Rectangle 92"/>
            <p:cNvSpPr>
              <a:spLocks noChangeArrowheads="1"/>
            </p:cNvSpPr>
            <p:nvPr/>
          </p:nvSpPr>
          <p:spPr bwMode="auto">
            <a:xfrm>
              <a:off x="3182" y="472"/>
              <a:ext cx="8" cy="112"/>
            </a:xfrm>
            <a:prstGeom prst="rect">
              <a:avLst/>
            </a:prstGeom>
            <a:solidFill>
              <a:srgbClr val="D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7" name="Rectangle 93"/>
            <p:cNvSpPr>
              <a:spLocks noChangeArrowheads="1"/>
            </p:cNvSpPr>
            <p:nvPr/>
          </p:nvSpPr>
          <p:spPr bwMode="auto">
            <a:xfrm>
              <a:off x="3190" y="472"/>
              <a:ext cx="8" cy="112"/>
            </a:xfrm>
            <a:prstGeom prst="rect">
              <a:avLst/>
            </a:prstGeom>
            <a:solidFill>
              <a:srgbClr val="D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8" name="Rectangle 94"/>
            <p:cNvSpPr>
              <a:spLocks noChangeArrowheads="1"/>
            </p:cNvSpPr>
            <p:nvPr/>
          </p:nvSpPr>
          <p:spPr bwMode="auto">
            <a:xfrm>
              <a:off x="3198" y="472"/>
              <a:ext cx="8" cy="112"/>
            </a:xfrm>
            <a:prstGeom prst="rect">
              <a:avLst/>
            </a:prstGeom>
            <a:solidFill>
              <a:srgbClr val="E2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9" name="Rectangle 95"/>
            <p:cNvSpPr>
              <a:spLocks noChangeArrowheads="1"/>
            </p:cNvSpPr>
            <p:nvPr/>
          </p:nvSpPr>
          <p:spPr bwMode="auto">
            <a:xfrm>
              <a:off x="3206" y="472"/>
              <a:ext cx="8" cy="112"/>
            </a:xfrm>
            <a:prstGeom prst="rect">
              <a:avLst/>
            </a:prstGeom>
            <a:solidFill>
              <a:srgbClr val="E7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0" name="Rectangle 96"/>
            <p:cNvSpPr>
              <a:spLocks noChangeArrowheads="1"/>
            </p:cNvSpPr>
            <p:nvPr/>
          </p:nvSpPr>
          <p:spPr bwMode="auto">
            <a:xfrm>
              <a:off x="3214" y="472"/>
              <a:ext cx="8" cy="112"/>
            </a:xfrm>
            <a:prstGeom prst="rect">
              <a:avLst/>
            </a:prstGeom>
            <a:solidFill>
              <a:srgbClr val="E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1" name="Rectangle 97"/>
            <p:cNvSpPr>
              <a:spLocks noChangeArrowheads="1"/>
            </p:cNvSpPr>
            <p:nvPr/>
          </p:nvSpPr>
          <p:spPr bwMode="auto">
            <a:xfrm>
              <a:off x="3222" y="472"/>
              <a:ext cx="8" cy="112"/>
            </a:xfrm>
            <a:prstGeom prst="rect">
              <a:avLst/>
            </a:prstGeom>
            <a:solidFill>
              <a:srgbClr val="F3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2" name="Rectangle 98"/>
            <p:cNvSpPr>
              <a:spLocks noChangeArrowheads="1"/>
            </p:cNvSpPr>
            <p:nvPr/>
          </p:nvSpPr>
          <p:spPr bwMode="auto">
            <a:xfrm>
              <a:off x="3230" y="472"/>
              <a:ext cx="8" cy="112"/>
            </a:xfrm>
            <a:prstGeom prst="rect">
              <a:avLst/>
            </a:prstGeom>
            <a:solidFill>
              <a:srgbClr val="F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3" name="Rectangle 99"/>
            <p:cNvSpPr>
              <a:spLocks noChangeArrowheads="1"/>
            </p:cNvSpPr>
            <p:nvPr/>
          </p:nvSpPr>
          <p:spPr bwMode="auto">
            <a:xfrm>
              <a:off x="2506" y="472"/>
              <a:ext cx="732" cy="112"/>
            </a:xfrm>
            <a:prstGeom prst="rect">
              <a:avLst/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24" name="Rectangle 101"/>
          <p:cNvSpPr>
            <a:spLocks noChangeArrowheads="1"/>
          </p:cNvSpPr>
          <p:nvPr/>
        </p:nvSpPr>
        <p:spPr bwMode="auto">
          <a:xfrm>
            <a:off x="1946288" y="5362858"/>
            <a:ext cx="108843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Growth Condition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325" name="Group 105"/>
          <p:cNvGrpSpPr>
            <a:grpSpLocks/>
          </p:cNvGrpSpPr>
          <p:nvPr/>
        </p:nvGrpSpPr>
        <p:grpSpPr bwMode="auto">
          <a:xfrm>
            <a:off x="1937975" y="5629856"/>
            <a:ext cx="179388" cy="177800"/>
            <a:chOff x="2417" y="769"/>
            <a:chExt cx="113" cy="112"/>
          </a:xfrm>
        </p:grpSpPr>
        <p:sp>
          <p:nvSpPr>
            <p:cNvPr id="326" name="Rectangle 102"/>
            <p:cNvSpPr>
              <a:spLocks noChangeArrowheads="1"/>
            </p:cNvSpPr>
            <p:nvPr/>
          </p:nvSpPr>
          <p:spPr bwMode="auto">
            <a:xfrm>
              <a:off x="2417" y="769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7" name="Rectangle 103"/>
            <p:cNvSpPr>
              <a:spLocks noChangeArrowheads="1"/>
            </p:cNvSpPr>
            <p:nvPr/>
          </p:nvSpPr>
          <p:spPr bwMode="auto">
            <a:xfrm>
              <a:off x="2425" y="777"/>
              <a:ext cx="97" cy="96"/>
            </a:xfrm>
            <a:prstGeom prst="rect">
              <a:avLst/>
            </a:prstGeom>
            <a:solidFill>
              <a:srgbClr val="4682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8" name="Rectangle 104"/>
            <p:cNvSpPr>
              <a:spLocks noChangeArrowheads="1"/>
            </p:cNvSpPr>
            <p:nvPr/>
          </p:nvSpPr>
          <p:spPr bwMode="auto">
            <a:xfrm>
              <a:off x="2425" y="777"/>
              <a:ext cx="97" cy="96"/>
            </a:xfrm>
            <a:prstGeom prst="rect">
              <a:avLst/>
            </a:prstGeom>
            <a:noFill/>
            <a:ln w="12700" cap="flat">
              <a:solidFill>
                <a:srgbClr val="3A6C9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29" name="Group 150"/>
          <p:cNvGrpSpPr>
            <a:grpSpLocks/>
          </p:cNvGrpSpPr>
          <p:nvPr/>
        </p:nvGrpSpPr>
        <p:grpSpPr bwMode="auto">
          <a:xfrm>
            <a:off x="1933588" y="5863765"/>
            <a:ext cx="179388" cy="177800"/>
            <a:chOff x="2417" y="1996"/>
            <a:chExt cx="113" cy="112"/>
          </a:xfrm>
        </p:grpSpPr>
        <p:sp>
          <p:nvSpPr>
            <p:cNvPr id="330" name="Rectangle 147"/>
            <p:cNvSpPr>
              <a:spLocks noChangeArrowheads="1"/>
            </p:cNvSpPr>
            <p:nvPr/>
          </p:nvSpPr>
          <p:spPr bwMode="auto">
            <a:xfrm>
              <a:off x="2417" y="1996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1" name="Rectangle 148"/>
            <p:cNvSpPr>
              <a:spLocks noChangeArrowheads="1"/>
            </p:cNvSpPr>
            <p:nvPr/>
          </p:nvSpPr>
          <p:spPr bwMode="auto">
            <a:xfrm>
              <a:off x="2425" y="2004"/>
              <a:ext cx="97" cy="96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2" name="Rectangle 149"/>
            <p:cNvSpPr>
              <a:spLocks noChangeArrowheads="1"/>
            </p:cNvSpPr>
            <p:nvPr/>
          </p:nvSpPr>
          <p:spPr bwMode="auto">
            <a:xfrm>
              <a:off x="2425" y="2004"/>
              <a:ext cx="97" cy="96"/>
            </a:xfrm>
            <a:prstGeom prst="rect">
              <a:avLst/>
            </a:prstGeom>
            <a:noFill/>
            <a:ln w="12700" cap="flat">
              <a:solidFill>
                <a:srgbClr val="6A6A6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33" name="Group 155"/>
          <p:cNvGrpSpPr>
            <a:grpSpLocks/>
          </p:cNvGrpSpPr>
          <p:nvPr/>
        </p:nvGrpSpPr>
        <p:grpSpPr bwMode="auto">
          <a:xfrm>
            <a:off x="1933588" y="6079665"/>
            <a:ext cx="179388" cy="177800"/>
            <a:chOff x="2417" y="2132"/>
            <a:chExt cx="113" cy="112"/>
          </a:xfrm>
        </p:grpSpPr>
        <p:sp>
          <p:nvSpPr>
            <p:cNvPr id="334" name="Rectangle 152"/>
            <p:cNvSpPr>
              <a:spLocks noChangeArrowheads="1"/>
            </p:cNvSpPr>
            <p:nvPr/>
          </p:nvSpPr>
          <p:spPr bwMode="auto">
            <a:xfrm>
              <a:off x="2417" y="2132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5" name="Rectangle 153"/>
            <p:cNvSpPr>
              <a:spLocks noChangeArrowheads="1"/>
            </p:cNvSpPr>
            <p:nvPr/>
          </p:nvSpPr>
          <p:spPr bwMode="auto">
            <a:xfrm>
              <a:off x="2425" y="2140"/>
              <a:ext cx="97" cy="96"/>
            </a:xfrm>
            <a:prstGeom prst="rect">
              <a:avLst/>
            </a:prstGeom>
            <a:solidFill>
              <a:srgbClr val="ADF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6" name="Rectangle 154"/>
            <p:cNvSpPr>
              <a:spLocks noChangeArrowheads="1"/>
            </p:cNvSpPr>
            <p:nvPr/>
          </p:nvSpPr>
          <p:spPr bwMode="auto">
            <a:xfrm>
              <a:off x="2425" y="2140"/>
              <a:ext cx="97" cy="96"/>
            </a:xfrm>
            <a:prstGeom prst="rect">
              <a:avLst/>
            </a:prstGeom>
            <a:noFill/>
            <a:ln w="12700" cap="flat">
              <a:solidFill>
                <a:srgbClr val="98FB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37" name="Group 160"/>
          <p:cNvGrpSpPr>
            <a:grpSpLocks/>
          </p:cNvGrpSpPr>
          <p:nvPr/>
        </p:nvGrpSpPr>
        <p:grpSpPr bwMode="auto">
          <a:xfrm>
            <a:off x="1933588" y="6295565"/>
            <a:ext cx="179388" cy="179388"/>
            <a:chOff x="2417" y="2268"/>
            <a:chExt cx="113" cy="113"/>
          </a:xfrm>
        </p:grpSpPr>
        <p:sp>
          <p:nvSpPr>
            <p:cNvPr id="338" name="Rectangle 157"/>
            <p:cNvSpPr>
              <a:spLocks noChangeArrowheads="1"/>
            </p:cNvSpPr>
            <p:nvPr/>
          </p:nvSpPr>
          <p:spPr bwMode="auto">
            <a:xfrm>
              <a:off x="2417" y="2268"/>
              <a:ext cx="113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9" name="Rectangle 158"/>
            <p:cNvSpPr>
              <a:spLocks noChangeArrowheads="1"/>
            </p:cNvSpPr>
            <p:nvPr/>
          </p:nvSpPr>
          <p:spPr bwMode="auto">
            <a:xfrm>
              <a:off x="2425" y="2276"/>
              <a:ext cx="97" cy="97"/>
            </a:xfrm>
            <a:prstGeom prst="rect">
              <a:avLst/>
            </a:prstGeom>
            <a:solidFill>
              <a:srgbClr val="EE82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0" name="Rectangle 159"/>
            <p:cNvSpPr>
              <a:spLocks noChangeArrowheads="1"/>
            </p:cNvSpPr>
            <p:nvPr/>
          </p:nvSpPr>
          <p:spPr bwMode="auto">
            <a:xfrm>
              <a:off x="2425" y="2276"/>
              <a:ext cx="97" cy="97"/>
            </a:xfrm>
            <a:prstGeom prst="rect">
              <a:avLst/>
            </a:prstGeom>
            <a:noFill/>
            <a:ln w="12700" cap="flat">
              <a:solidFill>
                <a:srgbClr val="4C4C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41" name="Group 165"/>
          <p:cNvGrpSpPr>
            <a:grpSpLocks/>
          </p:cNvGrpSpPr>
          <p:nvPr/>
        </p:nvGrpSpPr>
        <p:grpSpPr bwMode="auto">
          <a:xfrm>
            <a:off x="1933588" y="6513053"/>
            <a:ext cx="179388" cy="177800"/>
            <a:chOff x="2417" y="2405"/>
            <a:chExt cx="113" cy="112"/>
          </a:xfrm>
        </p:grpSpPr>
        <p:sp>
          <p:nvSpPr>
            <p:cNvPr id="342" name="Rectangle 162"/>
            <p:cNvSpPr>
              <a:spLocks noChangeArrowheads="1"/>
            </p:cNvSpPr>
            <p:nvPr/>
          </p:nvSpPr>
          <p:spPr bwMode="auto">
            <a:xfrm>
              <a:off x="2417" y="2405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3" name="Rectangle 163"/>
            <p:cNvSpPr>
              <a:spLocks noChangeArrowheads="1"/>
            </p:cNvSpPr>
            <p:nvPr/>
          </p:nvSpPr>
          <p:spPr bwMode="auto">
            <a:xfrm>
              <a:off x="2425" y="2413"/>
              <a:ext cx="97" cy="96"/>
            </a:xfrm>
            <a:prstGeom prst="rect">
              <a:avLst/>
            </a:prstGeom>
            <a:solidFill>
              <a:srgbClr val="8B4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4" name="Rectangle 164"/>
            <p:cNvSpPr>
              <a:spLocks noChangeArrowheads="1"/>
            </p:cNvSpPr>
            <p:nvPr/>
          </p:nvSpPr>
          <p:spPr bwMode="auto">
            <a:xfrm>
              <a:off x="2425" y="2413"/>
              <a:ext cx="97" cy="96"/>
            </a:xfrm>
            <a:prstGeom prst="rect">
              <a:avLst/>
            </a:prstGeom>
            <a:noFill/>
            <a:ln w="12700" cap="flat">
              <a:solidFill>
                <a:srgbClr val="7339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45" name="Group 171"/>
          <p:cNvGrpSpPr>
            <a:grpSpLocks/>
          </p:cNvGrpSpPr>
          <p:nvPr/>
        </p:nvGrpSpPr>
        <p:grpSpPr bwMode="auto">
          <a:xfrm>
            <a:off x="4457095" y="5677489"/>
            <a:ext cx="179388" cy="177800"/>
            <a:chOff x="2417" y="2669"/>
            <a:chExt cx="113" cy="112"/>
          </a:xfrm>
        </p:grpSpPr>
        <p:sp>
          <p:nvSpPr>
            <p:cNvPr id="346" name="Rectangle 168"/>
            <p:cNvSpPr>
              <a:spLocks noChangeArrowheads="1"/>
            </p:cNvSpPr>
            <p:nvPr/>
          </p:nvSpPr>
          <p:spPr bwMode="auto">
            <a:xfrm>
              <a:off x="2417" y="2669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7" name="Rectangle 169"/>
            <p:cNvSpPr>
              <a:spLocks noChangeArrowheads="1"/>
            </p:cNvSpPr>
            <p:nvPr/>
          </p:nvSpPr>
          <p:spPr bwMode="auto">
            <a:xfrm>
              <a:off x="2425" y="2677"/>
              <a:ext cx="97" cy="9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8" name="Rectangle 170"/>
            <p:cNvSpPr>
              <a:spLocks noChangeArrowheads="1"/>
            </p:cNvSpPr>
            <p:nvPr/>
          </p:nvSpPr>
          <p:spPr bwMode="auto">
            <a:xfrm>
              <a:off x="2425" y="2677"/>
              <a:ext cx="97" cy="96"/>
            </a:xfrm>
            <a:prstGeom prst="rect">
              <a:avLst/>
            </a:prstGeom>
            <a:noFill/>
            <a:ln w="12700" cap="flat">
              <a:solidFill>
                <a:srgbClr val="A0A0A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9" name="Rectangle 172"/>
          <p:cNvSpPr>
            <a:spLocks noChangeArrowheads="1"/>
          </p:cNvSpPr>
          <p:nvPr/>
        </p:nvSpPr>
        <p:spPr bwMode="auto">
          <a:xfrm>
            <a:off x="4699982" y="5690189"/>
            <a:ext cx="40957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0.025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50" name="Group 176"/>
          <p:cNvGrpSpPr>
            <a:grpSpLocks/>
          </p:cNvGrpSpPr>
          <p:nvPr/>
        </p:nvGrpSpPr>
        <p:grpSpPr bwMode="auto">
          <a:xfrm>
            <a:off x="4457095" y="5894976"/>
            <a:ext cx="179388" cy="177800"/>
            <a:chOff x="2417" y="2806"/>
            <a:chExt cx="113" cy="112"/>
          </a:xfrm>
        </p:grpSpPr>
        <p:sp>
          <p:nvSpPr>
            <p:cNvPr id="351" name="Rectangle 173"/>
            <p:cNvSpPr>
              <a:spLocks noChangeArrowheads="1"/>
            </p:cNvSpPr>
            <p:nvPr/>
          </p:nvSpPr>
          <p:spPr bwMode="auto">
            <a:xfrm>
              <a:off x="2417" y="2806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2" name="Rectangle 174"/>
            <p:cNvSpPr>
              <a:spLocks noChangeArrowheads="1"/>
            </p:cNvSpPr>
            <p:nvPr/>
          </p:nvSpPr>
          <p:spPr bwMode="auto">
            <a:xfrm>
              <a:off x="2425" y="2814"/>
              <a:ext cx="97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3" name="Rectangle 175"/>
            <p:cNvSpPr>
              <a:spLocks noChangeArrowheads="1"/>
            </p:cNvSpPr>
            <p:nvPr/>
          </p:nvSpPr>
          <p:spPr bwMode="auto">
            <a:xfrm>
              <a:off x="2425" y="2814"/>
              <a:ext cx="97" cy="96"/>
            </a:xfrm>
            <a:prstGeom prst="rect">
              <a:avLst/>
            </a:prstGeom>
            <a:noFill/>
            <a:ln w="12700" cap="flat">
              <a:solidFill>
                <a:srgbClr val="D4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4" name="Rectangle 177"/>
          <p:cNvSpPr>
            <a:spLocks noChangeArrowheads="1"/>
          </p:cNvSpPr>
          <p:nvPr/>
        </p:nvSpPr>
        <p:spPr bwMode="auto">
          <a:xfrm>
            <a:off x="4699982" y="5907676"/>
            <a:ext cx="3317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0.05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55" name="Group 181"/>
          <p:cNvGrpSpPr>
            <a:grpSpLocks/>
          </p:cNvGrpSpPr>
          <p:nvPr/>
        </p:nvGrpSpPr>
        <p:grpSpPr bwMode="auto">
          <a:xfrm>
            <a:off x="4457095" y="6110876"/>
            <a:ext cx="179388" cy="177800"/>
            <a:chOff x="2417" y="2942"/>
            <a:chExt cx="113" cy="112"/>
          </a:xfrm>
        </p:grpSpPr>
        <p:sp>
          <p:nvSpPr>
            <p:cNvPr id="356" name="Rectangle 178"/>
            <p:cNvSpPr>
              <a:spLocks noChangeArrowheads="1"/>
            </p:cNvSpPr>
            <p:nvPr/>
          </p:nvSpPr>
          <p:spPr bwMode="auto">
            <a:xfrm>
              <a:off x="2417" y="2942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7" name="Rectangle 179"/>
            <p:cNvSpPr>
              <a:spLocks noChangeArrowheads="1"/>
            </p:cNvSpPr>
            <p:nvPr/>
          </p:nvSpPr>
          <p:spPr bwMode="auto">
            <a:xfrm>
              <a:off x="2425" y="2950"/>
              <a:ext cx="97" cy="96"/>
            </a:xfrm>
            <a:prstGeom prst="rect">
              <a:avLst/>
            </a:prstGeom>
            <a:solidFill>
              <a:srgbClr val="F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8" name="Rectangle 180"/>
            <p:cNvSpPr>
              <a:spLocks noChangeArrowheads="1"/>
            </p:cNvSpPr>
            <p:nvPr/>
          </p:nvSpPr>
          <p:spPr bwMode="auto">
            <a:xfrm>
              <a:off x="2425" y="2950"/>
              <a:ext cx="97" cy="96"/>
            </a:xfrm>
            <a:prstGeom prst="rect">
              <a:avLst/>
            </a:prstGeom>
            <a:noFill/>
            <a:ln w="12700" cap="flat">
              <a:solidFill>
                <a:srgbClr val="D46A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9" name="Rectangle 182"/>
          <p:cNvSpPr>
            <a:spLocks noChangeArrowheads="1"/>
          </p:cNvSpPr>
          <p:nvPr/>
        </p:nvSpPr>
        <p:spPr bwMode="auto">
          <a:xfrm>
            <a:off x="4699982" y="6123576"/>
            <a:ext cx="2555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60" name="Group 186"/>
          <p:cNvGrpSpPr>
            <a:grpSpLocks/>
          </p:cNvGrpSpPr>
          <p:nvPr/>
        </p:nvGrpSpPr>
        <p:grpSpPr bwMode="auto">
          <a:xfrm>
            <a:off x="4457095" y="6326776"/>
            <a:ext cx="179388" cy="177800"/>
            <a:chOff x="2417" y="3078"/>
            <a:chExt cx="113" cy="112"/>
          </a:xfrm>
        </p:grpSpPr>
        <p:sp>
          <p:nvSpPr>
            <p:cNvPr id="361" name="Rectangle 183"/>
            <p:cNvSpPr>
              <a:spLocks noChangeArrowheads="1"/>
            </p:cNvSpPr>
            <p:nvPr/>
          </p:nvSpPr>
          <p:spPr bwMode="auto">
            <a:xfrm>
              <a:off x="2417" y="3078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2" name="Rectangle 184"/>
            <p:cNvSpPr>
              <a:spLocks noChangeArrowheads="1"/>
            </p:cNvSpPr>
            <p:nvPr/>
          </p:nvSpPr>
          <p:spPr bwMode="auto">
            <a:xfrm>
              <a:off x="2425" y="3086"/>
              <a:ext cx="97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3" name="Rectangle 185"/>
            <p:cNvSpPr>
              <a:spLocks noChangeArrowheads="1"/>
            </p:cNvSpPr>
            <p:nvPr/>
          </p:nvSpPr>
          <p:spPr bwMode="auto">
            <a:xfrm>
              <a:off x="2425" y="3086"/>
              <a:ext cx="97" cy="96"/>
            </a:xfrm>
            <a:prstGeom prst="rect">
              <a:avLst/>
            </a:prstGeom>
            <a:noFill/>
            <a:ln w="12700" cap="flat">
              <a:solidFill>
                <a:srgbClr val="D4D4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64" name="Rectangle 187"/>
          <p:cNvSpPr>
            <a:spLocks noChangeArrowheads="1"/>
          </p:cNvSpPr>
          <p:nvPr/>
        </p:nvSpPr>
        <p:spPr bwMode="auto">
          <a:xfrm>
            <a:off x="4699982" y="6339476"/>
            <a:ext cx="3317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0.15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65" name="Group 191"/>
          <p:cNvGrpSpPr>
            <a:grpSpLocks/>
          </p:cNvGrpSpPr>
          <p:nvPr/>
        </p:nvGrpSpPr>
        <p:grpSpPr bwMode="auto">
          <a:xfrm>
            <a:off x="4457095" y="6544264"/>
            <a:ext cx="179388" cy="177800"/>
            <a:chOff x="2417" y="3215"/>
            <a:chExt cx="113" cy="112"/>
          </a:xfrm>
        </p:grpSpPr>
        <p:sp>
          <p:nvSpPr>
            <p:cNvPr id="366" name="Rectangle 188"/>
            <p:cNvSpPr>
              <a:spLocks noChangeArrowheads="1"/>
            </p:cNvSpPr>
            <p:nvPr/>
          </p:nvSpPr>
          <p:spPr bwMode="auto">
            <a:xfrm>
              <a:off x="2417" y="3215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7" name="Rectangle 189"/>
            <p:cNvSpPr>
              <a:spLocks noChangeArrowheads="1"/>
            </p:cNvSpPr>
            <p:nvPr/>
          </p:nvSpPr>
          <p:spPr bwMode="auto">
            <a:xfrm>
              <a:off x="2425" y="3223"/>
              <a:ext cx="97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8" name="Rectangle 190"/>
            <p:cNvSpPr>
              <a:spLocks noChangeArrowheads="1"/>
            </p:cNvSpPr>
            <p:nvPr/>
          </p:nvSpPr>
          <p:spPr bwMode="auto">
            <a:xfrm>
              <a:off x="2425" y="3223"/>
              <a:ext cx="97" cy="96"/>
            </a:xfrm>
            <a:prstGeom prst="rect">
              <a:avLst/>
            </a:prstGeom>
            <a:noFill/>
            <a:ln w="12700" cap="flat">
              <a:solidFill>
                <a:srgbClr val="00D4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69" name="Rectangle 192"/>
          <p:cNvSpPr>
            <a:spLocks noChangeArrowheads="1"/>
          </p:cNvSpPr>
          <p:nvPr/>
        </p:nvSpPr>
        <p:spPr bwMode="auto">
          <a:xfrm>
            <a:off x="4699982" y="6556964"/>
            <a:ext cx="2555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70" name="Group 196"/>
          <p:cNvGrpSpPr>
            <a:grpSpLocks/>
          </p:cNvGrpSpPr>
          <p:nvPr/>
        </p:nvGrpSpPr>
        <p:grpSpPr bwMode="auto">
          <a:xfrm>
            <a:off x="5229413" y="5677155"/>
            <a:ext cx="179388" cy="177800"/>
            <a:chOff x="2417" y="3351"/>
            <a:chExt cx="113" cy="112"/>
          </a:xfrm>
        </p:grpSpPr>
        <p:sp>
          <p:nvSpPr>
            <p:cNvPr id="371" name="Rectangle 193"/>
            <p:cNvSpPr>
              <a:spLocks noChangeArrowheads="1"/>
            </p:cNvSpPr>
            <p:nvPr/>
          </p:nvSpPr>
          <p:spPr bwMode="auto">
            <a:xfrm>
              <a:off x="2417" y="3351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2" name="Rectangle 194"/>
            <p:cNvSpPr>
              <a:spLocks noChangeArrowheads="1"/>
            </p:cNvSpPr>
            <p:nvPr/>
          </p:nvSpPr>
          <p:spPr bwMode="auto">
            <a:xfrm>
              <a:off x="2425" y="3359"/>
              <a:ext cx="97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3" name="Rectangle 195"/>
            <p:cNvSpPr>
              <a:spLocks noChangeArrowheads="1"/>
            </p:cNvSpPr>
            <p:nvPr/>
          </p:nvSpPr>
          <p:spPr bwMode="auto">
            <a:xfrm>
              <a:off x="2425" y="3359"/>
              <a:ext cx="97" cy="96"/>
            </a:xfrm>
            <a:prstGeom prst="rect">
              <a:avLst/>
            </a:prstGeom>
            <a:noFill/>
            <a:ln w="12700" cap="flat">
              <a:solidFill>
                <a:srgbClr val="00D4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74" name="Rectangle 197"/>
          <p:cNvSpPr>
            <a:spLocks noChangeArrowheads="1"/>
          </p:cNvSpPr>
          <p:nvPr/>
        </p:nvSpPr>
        <p:spPr bwMode="auto">
          <a:xfrm>
            <a:off x="5472300" y="5689855"/>
            <a:ext cx="3317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0.25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75" name="Group 201"/>
          <p:cNvGrpSpPr>
            <a:grpSpLocks/>
          </p:cNvGrpSpPr>
          <p:nvPr/>
        </p:nvGrpSpPr>
        <p:grpSpPr bwMode="auto">
          <a:xfrm>
            <a:off x="5229413" y="5893055"/>
            <a:ext cx="179388" cy="177800"/>
            <a:chOff x="2417" y="3487"/>
            <a:chExt cx="113" cy="112"/>
          </a:xfrm>
        </p:grpSpPr>
        <p:sp>
          <p:nvSpPr>
            <p:cNvPr id="376" name="Rectangle 198"/>
            <p:cNvSpPr>
              <a:spLocks noChangeArrowheads="1"/>
            </p:cNvSpPr>
            <p:nvPr/>
          </p:nvSpPr>
          <p:spPr bwMode="auto">
            <a:xfrm>
              <a:off x="2417" y="3487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7" name="Rectangle 199"/>
            <p:cNvSpPr>
              <a:spLocks noChangeArrowheads="1"/>
            </p:cNvSpPr>
            <p:nvPr/>
          </p:nvSpPr>
          <p:spPr bwMode="auto">
            <a:xfrm>
              <a:off x="2425" y="3495"/>
              <a:ext cx="97" cy="9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8" name="Rectangle 200"/>
            <p:cNvSpPr>
              <a:spLocks noChangeArrowheads="1"/>
            </p:cNvSpPr>
            <p:nvPr/>
          </p:nvSpPr>
          <p:spPr bwMode="auto">
            <a:xfrm>
              <a:off x="2425" y="3495"/>
              <a:ext cx="97" cy="96"/>
            </a:xfrm>
            <a:prstGeom prst="rect">
              <a:avLst/>
            </a:prstGeom>
            <a:noFill/>
            <a:ln w="12700" cap="flat">
              <a:solidFill>
                <a:srgbClr val="0000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79" name="Rectangle 202"/>
          <p:cNvSpPr>
            <a:spLocks noChangeArrowheads="1"/>
          </p:cNvSpPr>
          <p:nvPr/>
        </p:nvSpPr>
        <p:spPr bwMode="auto">
          <a:xfrm>
            <a:off x="5472300" y="5905755"/>
            <a:ext cx="2555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80" name="Group 206"/>
          <p:cNvGrpSpPr>
            <a:grpSpLocks/>
          </p:cNvGrpSpPr>
          <p:nvPr/>
        </p:nvGrpSpPr>
        <p:grpSpPr bwMode="auto">
          <a:xfrm>
            <a:off x="5229413" y="6108955"/>
            <a:ext cx="179388" cy="179388"/>
            <a:chOff x="2417" y="3623"/>
            <a:chExt cx="113" cy="113"/>
          </a:xfrm>
        </p:grpSpPr>
        <p:sp>
          <p:nvSpPr>
            <p:cNvPr id="381" name="Rectangle 203"/>
            <p:cNvSpPr>
              <a:spLocks noChangeArrowheads="1"/>
            </p:cNvSpPr>
            <p:nvPr/>
          </p:nvSpPr>
          <p:spPr bwMode="auto">
            <a:xfrm>
              <a:off x="2417" y="3623"/>
              <a:ext cx="113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2" name="Rectangle 204"/>
            <p:cNvSpPr>
              <a:spLocks noChangeArrowheads="1"/>
            </p:cNvSpPr>
            <p:nvPr/>
          </p:nvSpPr>
          <p:spPr bwMode="auto">
            <a:xfrm>
              <a:off x="2425" y="3631"/>
              <a:ext cx="97" cy="97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3" name="Rectangle 205"/>
            <p:cNvSpPr>
              <a:spLocks noChangeArrowheads="1"/>
            </p:cNvSpPr>
            <p:nvPr/>
          </p:nvSpPr>
          <p:spPr bwMode="auto">
            <a:xfrm>
              <a:off x="2425" y="3631"/>
              <a:ext cx="97" cy="97"/>
            </a:xfrm>
            <a:prstGeom prst="rect">
              <a:avLst/>
            </a:prstGeom>
            <a:noFill/>
            <a:ln w="12700" cap="flat">
              <a:solidFill>
                <a:srgbClr val="0000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84" name="Rectangle 207"/>
          <p:cNvSpPr>
            <a:spLocks noChangeArrowheads="1"/>
          </p:cNvSpPr>
          <p:nvPr/>
        </p:nvSpPr>
        <p:spPr bwMode="auto">
          <a:xfrm>
            <a:off x="5472300" y="6123242"/>
            <a:ext cx="3317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0.35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85" name="Group 211"/>
          <p:cNvGrpSpPr>
            <a:grpSpLocks/>
          </p:cNvGrpSpPr>
          <p:nvPr/>
        </p:nvGrpSpPr>
        <p:grpSpPr bwMode="auto">
          <a:xfrm>
            <a:off x="5229413" y="6326442"/>
            <a:ext cx="179388" cy="177800"/>
            <a:chOff x="2417" y="3760"/>
            <a:chExt cx="113" cy="112"/>
          </a:xfrm>
        </p:grpSpPr>
        <p:sp>
          <p:nvSpPr>
            <p:cNvPr id="386" name="Rectangle 208"/>
            <p:cNvSpPr>
              <a:spLocks noChangeArrowheads="1"/>
            </p:cNvSpPr>
            <p:nvPr/>
          </p:nvSpPr>
          <p:spPr bwMode="auto">
            <a:xfrm>
              <a:off x="2417" y="3760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7" name="Rectangle 209"/>
            <p:cNvSpPr>
              <a:spLocks noChangeArrowheads="1"/>
            </p:cNvSpPr>
            <p:nvPr/>
          </p:nvSpPr>
          <p:spPr bwMode="auto">
            <a:xfrm>
              <a:off x="2425" y="3768"/>
              <a:ext cx="97" cy="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8" name="Rectangle 210"/>
            <p:cNvSpPr>
              <a:spLocks noChangeArrowheads="1"/>
            </p:cNvSpPr>
            <p:nvPr/>
          </p:nvSpPr>
          <p:spPr bwMode="auto">
            <a:xfrm>
              <a:off x="2425" y="3768"/>
              <a:ext cx="97" cy="96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89" name="Rectangle 212"/>
          <p:cNvSpPr>
            <a:spLocks noChangeArrowheads="1"/>
          </p:cNvSpPr>
          <p:nvPr/>
        </p:nvSpPr>
        <p:spPr bwMode="auto">
          <a:xfrm>
            <a:off x="5472300" y="6339142"/>
            <a:ext cx="2555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0.4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0" name="Rectangle 430"/>
          <p:cNvSpPr>
            <a:spLocks noChangeArrowheads="1"/>
          </p:cNvSpPr>
          <p:nvPr/>
        </p:nvSpPr>
        <p:spPr bwMode="auto">
          <a:xfrm>
            <a:off x="2187050" y="6299159"/>
            <a:ext cx="141763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Anaerobic C limitation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1" name="Rectangle 435"/>
          <p:cNvSpPr>
            <a:spLocks noChangeArrowheads="1"/>
          </p:cNvSpPr>
          <p:nvPr/>
        </p:nvSpPr>
        <p:spPr bwMode="auto">
          <a:xfrm>
            <a:off x="2187050" y="6514855"/>
            <a:ext cx="135413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Batch glucose phase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2" name="Rectangle 440"/>
          <p:cNvSpPr>
            <a:spLocks noChangeArrowheads="1"/>
          </p:cNvSpPr>
          <p:nvPr/>
        </p:nvSpPr>
        <p:spPr bwMode="auto">
          <a:xfrm>
            <a:off x="2187050" y="5629856"/>
            <a:ext cx="754063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C limitation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3" name="Rectangle 445"/>
          <p:cNvSpPr>
            <a:spLocks noChangeArrowheads="1"/>
          </p:cNvSpPr>
          <p:nvPr/>
        </p:nvSpPr>
        <p:spPr bwMode="auto">
          <a:xfrm>
            <a:off x="2187050" y="5873061"/>
            <a:ext cx="754063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N limitation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4" name="Rectangle 450"/>
          <p:cNvSpPr>
            <a:spLocks noChangeArrowheads="1"/>
          </p:cNvSpPr>
          <p:nvPr/>
        </p:nvSpPr>
        <p:spPr bwMode="auto">
          <a:xfrm>
            <a:off x="2187050" y="6078144"/>
            <a:ext cx="766763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O limitation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5" name="Rectangle 101"/>
          <p:cNvSpPr>
            <a:spLocks noChangeArrowheads="1"/>
          </p:cNvSpPr>
          <p:nvPr/>
        </p:nvSpPr>
        <p:spPr bwMode="auto">
          <a:xfrm>
            <a:off x="4607424" y="5374990"/>
            <a:ext cx="80791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rgbClr val="000000"/>
                </a:solidFill>
                <a:latin typeface="Microsoft Sans Serif" panose="020B0604020202020204" pitchFamily="34" charset="0"/>
              </a:rPr>
              <a:t>Dilution Rate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-50913" y="4730079"/>
            <a:ext cx="748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Condition</a:t>
            </a:r>
          </a:p>
        </p:txBody>
      </p:sp>
      <p:sp>
        <p:nvSpPr>
          <p:cNvPr id="397" name="TextBox 396"/>
          <p:cNvSpPr txBox="1"/>
          <p:nvPr/>
        </p:nvSpPr>
        <p:spPr>
          <a:xfrm>
            <a:off x="-54130" y="5017120"/>
            <a:ext cx="748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Rate</a:t>
            </a:r>
          </a:p>
        </p:txBody>
      </p:sp>
      <p:sp>
        <p:nvSpPr>
          <p:cNvPr id="398" name="Rectangle 213"/>
          <p:cNvSpPr>
            <a:spLocks noChangeArrowheads="1"/>
          </p:cNvSpPr>
          <p:nvPr/>
        </p:nvSpPr>
        <p:spPr bwMode="auto">
          <a:xfrm>
            <a:off x="7498401" y="2133189"/>
            <a:ext cx="107401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SUPERPATHWAY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99" name="Group 217"/>
          <p:cNvGrpSpPr>
            <a:grpSpLocks/>
          </p:cNvGrpSpPr>
          <p:nvPr/>
        </p:nvGrpSpPr>
        <p:grpSpPr bwMode="auto">
          <a:xfrm>
            <a:off x="7595239" y="2380708"/>
            <a:ext cx="179388" cy="177800"/>
            <a:chOff x="4256" y="3414"/>
            <a:chExt cx="113" cy="112"/>
          </a:xfrm>
        </p:grpSpPr>
        <p:sp>
          <p:nvSpPr>
            <p:cNvPr id="400" name="Rectangle 214"/>
            <p:cNvSpPr>
              <a:spLocks noChangeArrowheads="1"/>
            </p:cNvSpPr>
            <p:nvPr/>
          </p:nvSpPr>
          <p:spPr bwMode="auto">
            <a:xfrm>
              <a:off x="4256" y="3414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401" name="Rectangle 215"/>
            <p:cNvSpPr>
              <a:spLocks noChangeArrowheads="1"/>
            </p:cNvSpPr>
            <p:nvPr/>
          </p:nvSpPr>
          <p:spPr bwMode="auto">
            <a:xfrm>
              <a:off x="4264" y="3422"/>
              <a:ext cx="97" cy="96"/>
            </a:xfrm>
            <a:prstGeom prst="rect">
              <a:avLst/>
            </a:prstGeom>
            <a:solidFill>
              <a:srgbClr val="1E9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402" name="Rectangle 216"/>
            <p:cNvSpPr>
              <a:spLocks noChangeArrowheads="1"/>
            </p:cNvSpPr>
            <p:nvPr/>
          </p:nvSpPr>
          <p:spPr bwMode="auto">
            <a:xfrm>
              <a:off x="4264" y="3422"/>
              <a:ext cx="97" cy="96"/>
            </a:xfrm>
            <a:prstGeom prst="rect">
              <a:avLst/>
            </a:prstGeom>
            <a:noFill/>
            <a:ln w="12700" cap="flat">
              <a:solidFill>
                <a:srgbClr val="0078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403" name="Rectangle 218"/>
          <p:cNvSpPr>
            <a:spLocks noChangeArrowheads="1"/>
          </p:cNvSpPr>
          <p:nvPr/>
        </p:nvSpPr>
        <p:spPr bwMode="auto">
          <a:xfrm>
            <a:off x="7838126" y="2393408"/>
            <a:ext cx="64440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Amino Acid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04" name="Group 222"/>
          <p:cNvGrpSpPr>
            <a:grpSpLocks/>
          </p:cNvGrpSpPr>
          <p:nvPr/>
        </p:nvGrpSpPr>
        <p:grpSpPr bwMode="auto">
          <a:xfrm>
            <a:off x="7595239" y="2825208"/>
            <a:ext cx="179388" cy="179388"/>
            <a:chOff x="4256" y="3550"/>
            <a:chExt cx="113" cy="113"/>
          </a:xfrm>
        </p:grpSpPr>
        <p:sp>
          <p:nvSpPr>
            <p:cNvPr id="405" name="Rectangle 219"/>
            <p:cNvSpPr>
              <a:spLocks noChangeArrowheads="1"/>
            </p:cNvSpPr>
            <p:nvPr/>
          </p:nvSpPr>
          <p:spPr bwMode="auto">
            <a:xfrm>
              <a:off x="4256" y="3550"/>
              <a:ext cx="113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406" name="Rectangle 220"/>
            <p:cNvSpPr>
              <a:spLocks noChangeArrowheads="1"/>
            </p:cNvSpPr>
            <p:nvPr/>
          </p:nvSpPr>
          <p:spPr bwMode="auto">
            <a:xfrm>
              <a:off x="4264" y="3558"/>
              <a:ext cx="97" cy="96"/>
            </a:xfrm>
            <a:prstGeom prst="rect">
              <a:avLst/>
            </a:prstGeom>
            <a:solidFill>
              <a:srgbClr val="32CD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407" name="Rectangle 221"/>
            <p:cNvSpPr>
              <a:spLocks noChangeArrowheads="1"/>
            </p:cNvSpPr>
            <p:nvPr/>
          </p:nvSpPr>
          <p:spPr bwMode="auto">
            <a:xfrm>
              <a:off x="4264" y="3558"/>
              <a:ext cx="97" cy="96"/>
            </a:xfrm>
            <a:prstGeom prst="rect">
              <a:avLst/>
            </a:prstGeom>
            <a:noFill/>
            <a:ln w="12700" cap="flat">
              <a:solidFill>
                <a:srgbClr val="29AA2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408" name="Rectangle 223"/>
          <p:cNvSpPr>
            <a:spLocks noChangeArrowheads="1"/>
          </p:cNvSpPr>
          <p:nvPr/>
        </p:nvSpPr>
        <p:spPr bwMode="auto">
          <a:xfrm>
            <a:off x="7838126" y="2837908"/>
            <a:ext cx="7726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Carbohydrate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09" name="Group 227"/>
          <p:cNvGrpSpPr>
            <a:grpSpLocks/>
          </p:cNvGrpSpPr>
          <p:nvPr/>
        </p:nvGrpSpPr>
        <p:grpSpPr bwMode="auto">
          <a:xfrm>
            <a:off x="7595239" y="3680871"/>
            <a:ext cx="179388" cy="177800"/>
            <a:chOff x="4256" y="3687"/>
            <a:chExt cx="113" cy="112"/>
          </a:xfrm>
        </p:grpSpPr>
        <p:sp>
          <p:nvSpPr>
            <p:cNvPr id="410" name="Rectangle 224"/>
            <p:cNvSpPr>
              <a:spLocks noChangeArrowheads="1"/>
            </p:cNvSpPr>
            <p:nvPr/>
          </p:nvSpPr>
          <p:spPr bwMode="auto">
            <a:xfrm>
              <a:off x="4256" y="3687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411" name="Rectangle 225"/>
            <p:cNvSpPr>
              <a:spLocks noChangeArrowheads="1"/>
            </p:cNvSpPr>
            <p:nvPr/>
          </p:nvSpPr>
          <p:spPr bwMode="auto">
            <a:xfrm>
              <a:off x="4264" y="3695"/>
              <a:ext cx="97" cy="96"/>
            </a:xfrm>
            <a:prstGeom prst="rect">
              <a:avLst/>
            </a:prstGeom>
            <a:solidFill>
              <a:srgbClr val="BA55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412" name="Rectangle 226"/>
            <p:cNvSpPr>
              <a:spLocks noChangeArrowheads="1"/>
            </p:cNvSpPr>
            <p:nvPr/>
          </p:nvSpPr>
          <p:spPr bwMode="auto">
            <a:xfrm>
              <a:off x="4264" y="3695"/>
              <a:ext cx="97" cy="96"/>
            </a:xfrm>
            <a:prstGeom prst="rect">
              <a:avLst/>
            </a:prstGeom>
            <a:noFill/>
            <a:ln w="12700" cap="flat">
              <a:solidFill>
                <a:srgbClr val="3232C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413" name="Rectangle 228"/>
          <p:cNvSpPr>
            <a:spLocks noChangeArrowheads="1"/>
          </p:cNvSpPr>
          <p:nvPr/>
        </p:nvSpPr>
        <p:spPr bwMode="auto">
          <a:xfrm>
            <a:off x="7838126" y="3693571"/>
            <a:ext cx="131606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Cofactors and Vitamins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14" name="Group 232"/>
          <p:cNvGrpSpPr>
            <a:grpSpLocks/>
          </p:cNvGrpSpPr>
          <p:nvPr/>
        </p:nvGrpSpPr>
        <p:grpSpPr bwMode="auto">
          <a:xfrm>
            <a:off x="7595239" y="3049046"/>
            <a:ext cx="179388" cy="177800"/>
            <a:chOff x="4256" y="3823"/>
            <a:chExt cx="113" cy="112"/>
          </a:xfrm>
        </p:grpSpPr>
        <p:sp>
          <p:nvSpPr>
            <p:cNvPr id="415" name="Rectangle 229"/>
            <p:cNvSpPr>
              <a:spLocks noChangeArrowheads="1"/>
            </p:cNvSpPr>
            <p:nvPr/>
          </p:nvSpPr>
          <p:spPr bwMode="auto">
            <a:xfrm>
              <a:off x="4256" y="3823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416" name="Rectangle 230"/>
            <p:cNvSpPr>
              <a:spLocks noChangeArrowheads="1"/>
            </p:cNvSpPr>
            <p:nvPr/>
          </p:nvSpPr>
          <p:spPr bwMode="auto">
            <a:xfrm>
              <a:off x="4264" y="3831"/>
              <a:ext cx="97" cy="96"/>
            </a:xfrm>
            <a:prstGeom prst="rect">
              <a:avLst/>
            </a:prstGeom>
            <a:solidFill>
              <a:srgbClr val="40E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417" name="Rectangle 231"/>
            <p:cNvSpPr>
              <a:spLocks noChangeArrowheads="1"/>
            </p:cNvSpPr>
            <p:nvPr/>
          </p:nvSpPr>
          <p:spPr bwMode="auto">
            <a:xfrm>
              <a:off x="4264" y="3831"/>
              <a:ext cx="97" cy="96"/>
            </a:xfrm>
            <a:prstGeom prst="rect">
              <a:avLst/>
            </a:prstGeom>
            <a:noFill/>
            <a:ln w="12700" cap="flat">
              <a:solidFill>
                <a:srgbClr val="21CE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418" name="Rectangle 233"/>
          <p:cNvSpPr>
            <a:spLocks noChangeArrowheads="1"/>
          </p:cNvSpPr>
          <p:nvPr/>
        </p:nvSpPr>
        <p:spPr bwMode="auto">
          <a:xfrm>
            <a:off x="7838126" y="3061746"/>
            <a:ext cx="40395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Energy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19" name="Group 237"/>
          <p:cNvGrpSpPr>
            <a:grpSpLocks/>
          </p:cNvGrpSpPr>
          <p:nvPr/>
        </p:nvGrpSpPr>
        <p:grpSpPr bwMode="auto">
          <a:xfrm>
            <a:off x="7595239" y="3264946"/>
            <a:ext cx="179388" cy="177800"/>
            <a:chOff x="4256" y="3959"/>
            <a:chExt cx="113" cy="112"/>
          </a:xfrm>
        </p:grpSpPr>
        <p:sp>
          <p:nvSpPr>
            <p:cNvPr id="420" name="Rectangle 234"/>
            <p:cNvSpPr>
              <a:spLocks noChangeArrowheads="1"/>
            </p:cNvSpPr>
            <p:nvPr/>
          </p:nvSpPr>
          <p:spPr bwMode="auto">
            <a:xfrm>
              <a:off x="4256" y="3959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421" name="Rectangle 235"/>
            <p:cNvSpPr>
              <a:spLocks noChangeArrowheads="1"/>
            </p:cNvSpPr>
            <p:nvPr/>
          </p:nvSpPr>
          <p:spPr bwMode="auto">
            <a:xfrm>
              <a:off x="4264" y="3967"/>
              <a:ext cx="97" cy="96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422" name="Rectangle 236"/>
            <p:cNvSpPr>
              <a:spLocks noChangeArrowheads="1"/>
            </p:cNvSpPr>
            <p:nvPr/>
          </p:nvSpPr>
          <p:spPr bwMode="auto">
            <a:xfrm>
              <a:off x="4264" y="3967"/>
              <a:ext cx="97" cy="96"/>
            </a:xfrm>
            <a:prstGeom prst="rect">
              <a:avLst/>
            </a:prstGeom>
            <a:noFill/>
            <a:ln w="12700" cap="flat">
              <a:solidFill>
                <a:srgbClr val="00006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423" name="Rectangle 238"/>
          <p:cNvSpPr>
            <a:spLocks noChangeArrowheads="1"/>
          </p:cNvSpPr>
          <p:nvPr/>
        </p:nvSpPr>
        <p:spPr bwMode="auto">
          <a:xfrm>
            <a:off x="7838126" y="3277646"/>
            <a:ext cx="26930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Lipid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24" name="Group 242"/>
          <p:cNvGrpSpPr>
            <a:grpSpLocks/>
          </p:cNvGrpSpPr>
          <p:nvPr/>
        </p:nvGrpSpPr>
        <p:grpSpPr bwMode="auto">
          <a:xfrm>
            <a:off x="7595239" y="3461796"/>
            <a:ext cx="179388" cy="177800"/>
            <a:chOff x="4256" y="4095"/>
            <a:chExt cx="113" cy="112"/>
          </a:xfrm>
        </p:grpSpPr>
        <p:sp>
          <p:nvSpPr>
            <p:cNvPr id="425" name="Rectangle 239"/>
            <p:cNvSpPr>
              <a:spLocks noChangeArrowheads="1"/>
            </p:cNvSpPr>
            <p:nvPr/>
          </p:nvSpPr>
          <p:spPr bwMode="auto">
            <a:xfrm>
              <a:off x="4256" y="4095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426" name="Rectangle 240"/>
            <p:cNvSpPr>
              <a:spLocks noChangeArrowheads="1"/>
            </p:cNvSpPr>
            <p:nvPr/>
          </p:nvSpPr>
          <p:spPr bwMode="auto">
            <a:xfrm>
              <a:off x="4264" y="4103"/>
              <a:ext cx="97" cy="96"/>
            </a:xfrm>
            <a:prstGeom prst="rect">
              <a:avLst/>
            </a:prstGeom>
            <a:solidFill>
              <a:srgbClr val="FFA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427" name="Rectangle 241"/>
            <p:cNvSpPr>
              <a:spLocks noChangeArrowheads="1"/>
            </p:cNvSpPr>
            <p:nvPr/>
          </p:nvSpPr>
          <p:spPr bwMode="auto">
            <a:xfrm>
              <a:off x="4264" y="4103"/>
              <a:ext cx="97" cy="96"/>
            </a:xfrm>
            <a:prstGeom prst="rect">
              <a:avLst/>
            </a:prstGeom>
            <a:noFill/>
            <a:ln w="12700" cap="flat">
              <a:solidFill>
                <a:srgbClr val="D489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428" name="Rectangle 243"/>
          <p:cNvSpPr>
            <a:spLocks noChangeArrowheads="1"/>
          </p:cNvSpPr>
          <p:nvPr/>
        </p:nvSpPr>
        <p:spPr bwMode="auto">
          <a:xfrm>
            <a:off x="7838126" y="3474496"/>
            <a:ext cx="60272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Nucleotide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29" name="Group 247"/>
          <p:cNvGrpSpPr>
            <a:grpSpLocks/>
          </p:cNvGrpSpPr>
          <p:nvPr/>
        </p:nvGrpSpPr>
        <p:grpSpPr bwMode="auto">
          <a:xfrm>
            <a:off x="7595239" y="2591846"/>
            <a:ext cx="179388" cy="179388"/>
            <a:chOff x="4256" y="4231"/>
            <a:chExt cx="113" cy="113"/>
          </a:xfrm>
        </p:grpSpPr>
        <p:sp>
          <p:nvSpPr>
            <p:cNvPr id="430" name="Rectangle 244"/>
            <p:cNvSpPr>
              <a:spLocks noChangeArrowheads="1"/>
            </p:cNvSpPr>
            <p:nvPr/>
          </p:nvSpPr>
          <p:spPr bwMode="auto">
            <a:xfrm>
              <a:off x="4256" y="4231"/>
              <a:ext cx="113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431" name="Rectangle 245"/>
            <p:cNvSpPr>
              <a:spLocks noChangeArrowheads="1"/>
            </p:cNvSpPr>
            <p:nvPr/>
          </p:nvSpPr>
          <p:spPr bwMode="auto">
            <a:xfrm>
              <a:off x="4264" y="4239"/>
              <a:ext cx="97" cy="97"/>
            </a:xfrm>
            <a:prstGeom prst="rect">
              <a:avLst/>
            </a:prstGeom>
            <a:solidFill>
              <a:srgbClr val="F0E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432" name="Rectangle 246"/>
            <p:cNvSpPr>
              <a:spLocks noChangeArrowheads="1"/>
            </p:cNvSpPr>
            <p:nvPr/>
          </p:nvSpPr>
          <p:spPr bwMode="auto">
            <a:xfrm>
              <a:off x="4264" y="4239"/>
              <a:ext cx="97" cy="97"/>
            </a:xfrm>
            <a:prstGeom prst="rect">
              <a:avLst/>
            </a:prstGeom>
            <a:noFill/>
            <a:ln w="12700" cap="flat">
              <a:solidFill>
                <a:srgbClr val="E8D95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433" name="Rectangle 248"/>
          <p:cNvSpPr>
            <a:spLocks noChangeArrowheads="1"/>
          </p:cNvSpPr>
          <p:nvPr/>
        </p:nvSpPr>
        <p:spPr bwMode="auto">
          <a:xfrm>
            <a:off x="7838126" y="2606133"/>
            <a:ext cx="43120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Peptide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34" name="Group 252"/>
          <p:cNvGrpSpPr>
            <a:grpSpLocks/>
          </p:cNvGrpSpPr>
          <p:nvPr/>
        </p:nvGrpSpPr>
        <p:grpSpPr bwMode="auto">
          <a:xfrm>
            <a:off x="7595239" y="3895183"/>
            <a:ext cx="179388" cy="177800"/>
            <a:chOff x="4256" y="4368"/>
            <a:chExt cx="113" cy="112"/>
          </a:xfrm>
        </p:grpSpPr>
        <p:sp>
          <p:nvSpPr>
            <p:cNvPr id="435" name="Rectangle 249"/>
            <p:cNvSpPr>
              <a:spLocks noChangeArrowheads="1"/>
            </p:cNvSpPr>
            <p:nvPr/>
          </p:nvSpPr>
          <p:spPr bwMode="auto">
            <a:xfrm>
              <a:off x="4256" y="4368"/>
              <a:ext cx="11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436" name="Rectangle 250"/>
            <p:cNvSpPr>
              <a:spLocks noChangeArrowheads="1"/>
            </p:cNvSpPr>
            <p:nvPr/>
          </p:nvSpPr>
          <p:spPr bwMode="auto">
            <a:xfrm>
              <a:off x="4264" y="4376"/>
              <a:ext cx="97" cy="9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  <p:sp>
          <p:nvSpPr>
            <p:cNvPr id="437" name="Rectangle 251"/>
            <p:cNvSpPr>
              <a:spLocks noChangeArrowheads="1"/>
            </p:cNvSpPr>
            <p:nvPr/>
          </p:nvSpPr>
          <p:spPr bwMode="auto">
            <a:xfrm>
              <a:off x="4264" y="4376"/>
              <a:ext cx="97" cy="96"/>
            </a:xfrm>
            <a:prstGeom prst="rect">
              <a:avLst/>
            </a:prstGeom>
            <a:noFill/>
            <a:ln w="12700" cap="flat">
              <a:solidFill>
                <a:srgbClr val="6A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438" name="Rectangle 253"/>
          <p:cNvSpPr>
            <a:spLocks noChangeArrowheads="1"/>
          </p:cNvSpPr>
          <p:nvPr/>
        </p:nvSpPr>
        <p:spPr bwMode="auto">
          <a:xfrm>
            <a:off x="7838126" y="3907883"/>
            <a:ext cx="65883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Sans Serif" panose="020B0604020202020204" pitchFamily="34" charset="0"/>
              </a:rPr>
              <a:t>Xenobiotics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39" name="Picture 43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03" y="859721"/>
            <a:ext cx="6743700" cy="4306521"/>
          </a:xfrm>
          <a:prstGeom prst="rect">
            <a:avLst/>
          </a:prstGeom>
        </p:spPr>
      </p:pic>
      <p:sp>
        <p:nvSpPr>
          <p:cNvPr id="440" name="Rectangle 439"/>
          <p:cNvSpPr/>
          <p:nvPr/>
        </p:nvSpPr>
        <p:spPr>
          <a:xfrm>
            <a:off x="7267575" y="859721"/>
            <a:ext cx="90828" cy="483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58272"/>
      </p:ext>
    </p:extLst>
  </p:cSld>
  <p:clrMapOvr>
    <a:masterClrMapping/>
  </p:clrMapOvr>
</p:sld>
</file>

<file path=ppt/theme/theme1.xml><?xml version="1.0" encoding="utf-8"?>
<a:theme xmlns:a="http://schemas.openxmlformats.org/drawingml/2006/main" name="New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2334</TotalTime>
  <Words>1263</Words>
  <Application>Microsoft Office PowerPoint</Application>
  <PresentationFormat>On-screen Show (4:3)</PresentationFormat>
  <Paragraphs>471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Microsoft Sans Serif</vt:lpstr>
      <vt:lpstr>Times New Roman</vt:lpstr>
      <vt:lpstr>New Master</vt:lpstr>
      <vt:lpstr>PowerPoint Presentation</vt:lpstr>
      <vt:lpstr>Study Overview</vt:lpstr>
      <vt:lpstr>Statistical Summary</vt:lpstr>
      <vt:lpstr>Statistical Summary</vt:lpstr>
      <vt:lpstr>Data Display</vt:lpstr>
      <vt:lpstr>Data Display</vt:lpstr>
      <vt:lpstr>Data Display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Metabolon,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kboyd</dc:creator>
  <cp:lastModifiedBy>Brian Ingram</cp:lastModifiedBy>
  <cp:revision>135</cp:revision>
  <dcterms:created xsi:type="dcterms:W3CDTF">2012-12-17T15:48:44Z</dcterms:created>
  <dcterms:modified xsi:type="dcterms:W3CDTF">2016-09-21T20:47:35Z</dcterms:modified>
</cp:coreProperties>
</file>