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thematical Model of Kin Selection and Herd Immunity"/>
          <p:cNvSpPr txBox="1"/>
          <p:nvPr>
            <p:ph type="ctrTitle"/>
          </p:nvPr>
        </p:nvSpPr>
        <p:spPr>
          <a:xfrm>
            <a:off x="678383" y="1638300"/>
            <a:ext cx="11648034" cy="3302000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Mathematical Model of Kin Selection and Herd Immunity</a:t>
            </a:r>
          </a:p>
        </p:txBody>
      </p:sp>
      <p:sp>
        <p:nvSpPr>
          <p:cNvPr id="120" name="Loafing in theoretical biology"/>
          <p:cNvSpPr txBox="1"/>
          <p:nvPr>
            <p:ph type="subTitle" sz="quarter" idx="1"/>
          </p:nvPr>
        </p:nvSpPr>
        <p:spPr>
          <a:xfrm>
            <a:off x="1270000" y="58166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</a:lstStyle>
          <a:p>
            <a:pPr/>
            <a:r>
              <a:t>Loafing in theoretical biology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quation"/>
          <p:cNvSpPr txBox="1"/>
          <p:nvPr/>
        </p:nvSpPr>
        <p:spPr>
          <a:xfrm>
            <a:off x="1898085" y="4634877"/>
            <a:ext cx="9208630" cy="4838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4300">
              <a:solidFill>
                <a:srgbClr val="FFFFFF"/>
              </a:solidFill>
            </a:endParaRPr>
          </a:p>
        </p:txBody>
      </p:sp>
      <p:sp>
        <p:nvSpPr>
          <p:cNvPr id="151" name="Rate of attack."/>
          <p:cNvSpPr txBox="1"/>
          <p:nvPr/>
        </p:nvSpPr>
        <p:spPr>
          <a:xfrm>
            <a:off x="7078296" y="6633914"/>
            <a:ext cx="32265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Rate of attack.</a:t>
            </a:r>
          </a:p>
        </p:txBody>
      </p:sp>
      <p:sp>
        <p:nvSpPr>
          <p:cNvPr id="152" name="Group protection"/>
          <p:cNvSpPr txBox="1"/>
          <p:nvPr/>
        </p:nvSpPr>
        <p:spPr>
          <a:xfrm>
            <a:off x="8143504" y="2433885"/>
            <a:ext cx="37714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Group protection</a:t>
            </a:r>
          </a:p>
        </p:txBody>
      </p:sp>
      <p:sp>
        <p:nvSpPr>
          <p:cNvPr id="153" name="Line"/>
          <p:cNvSpPr/>
          <p:nvPr/>
        </p:nvSpPr>
        <p:spPr>
          <a:xfrm>
            <a:off x="10652251" y="3145292"/>
            <a:ext cx="1" cy="13069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4" name="Factor of cost"/>
          <p:cNvSpPr txBox="1"/>
          <p:nvPr/>
        </p:nvSpPr>
        <p:spPr>
          <a:xfrm>
            <a:off x="4126913" y="2433885"/>
            <a:ext cx="30654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Factor of cost</a:t>
            </a:r>
          </a:p>
        </p:txBody>
      </p:sp>
      <p:sp>
        <p:nvSpPr>
          <p:cNvPr id="155" name="Line"/>
          <p:cNvSpPr/>
          <p:nvPr/>
        </p:nvSpPr>
        <p:spPr>
          <a:xfrm>
            <a:off x="5224881" y="3223813"/>
            <a:ext cx="1" cy="13069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6" name="Line"/>
          <p:cNvSpPr/>
          <p:nvPr/>
        </p:nvSpPr>
        <p:spPr>
          <a:xfrm flipV="1">
            <a:off x="7777538" y="5301371"/>
            <a:ext cx="1" cy="13069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7" name="Individual phenotype…"/>
          <p:cNvSpPr txBox="1"/>
          <p:nvPr/>
        </p:nvSpPr>
        <p:spPr>
          <a:xfrm>
            <a:off x="1280136" y="6633914"/>
            <a:ext cx="514733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Individual phenotype</a:t>
            </a:r>
          </a:p>
          <a:p>
            <a:pPr/>
            <a:r>
              <a:t>(Probability of defence)</a:t>
            </a:r>
          </a:p>
        </p:txBody>
      </p:sp>
      <p:sp>
        <p:nvSpPr>
          <p:cNvPr id="158" name="Line"/>
          <p:cNvSpPr/>
          <p:nvPr/>
        </p:nvSpPr>
        <p:spPr>
          <a:xfrm flipV="1">
            <a:off x="2576285" y="5301371"/>
            <a:ext cx="1" cy="13069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9" name="Average y"/>
          <p:cNvSpPr txBox="1"/>
          <p:nvPr/>
        </p:nvSpPr>
        <p:spPr>
          <a:xfrm>
            <a:off x="1079862" y="2433885"/>
            <a:ext cx="230482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Average y</a:t>
            </a:r>
          </a:p>
        </p:txBody>
      </p:sp>
      <p:sp>
        <p:nvSpPr>
          <p:cNvPr id="160" name="Line"/>
          <p:cNvSpPr/>
          <p:nvPr/>
        </p:nvSpPr>
        <p:spPr>
          <a:xfrm flipH="1">
            <a:off x="3100193" y="3223813"/>
            <a:ext cx="1" cy="13069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</a:t>
            </a:r>
          </a:p>
        </p:txBody>
      </p:sp>
      <p:sp>
        <p:nvSpPr>
          <p:cNvPr id="163" name="Defended individuals are excluded from attack (unrealistic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Defended individuals are excluded from attack (unrealistic).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Attacks are perfect for undefended individuals (unrealistic).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Undefended individuals are absolutely susceptible (might not be true).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Defence is permanent (unrealistic).</a:t>
            </a:r>
          </a:p>
          <a:p>
            <a:pPr marL="411479" indent="-411479" defTabSz="525779">
              <a:spcBef>
                <a:spcPts val="3700"/>
              </a:spcBef>
              <a:defRPr sz="3420"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defRPr>
            </a:pPr>
            <a:r>
              <a:t>Make it persuasive.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New Story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Storyline</a:t>
            </a:r>
          </a:p>
        </p:txBody>
      </p:sp>
      <p:sp>
        <p:nvSpPr>
          <p:cNvPr id="166" name="Prepa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5225" indent="-665225" defTabSz="566674">
              <a:spcBef>
                <a:spcPts val="4000"/>
              </a:spcBef>
              <a:buSzPct val="100000"/>
              <a:buAutoNum type="arabicPeriod" startAt="1"/>
              <a:defRPr sz="3686"/>
            </a:pPr>
            <a:r>
              <a:t>Preparation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Invest a defence = higher tolerance to attack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Not invest a defence = lower tolerance to attack</a:t>
            </a:r>
          </a:p>
          <a:p>
            <a:pPr marL="665225" indent="-665225" defTabSz="566674">
              <a:spcBef>
                <a:spcPts val="4000"/>
              </a:spcBef>
              <a:buSzPct val="100000"/>
              <a:buAutoNum type="arabicPeriod" startAt="1"/>
              <a:defRPr sz="3686"/>
            </a:pPr>
            <a:r>
              <a:t>Action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Attack, attack, attack……(with an expectation)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Who get killed?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quation"/>
          <p:cNvSpPr txBox="1"/>
          <p:nvPr/>
        </p:nvSpPr>
        <p:spPr>
          <a:xfrm>
            <a:off x="1435749" y="4387425"/>
            <a:ext cx="4063396" cy="18511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1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51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51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1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p>
                    <m:e>
                      <m:r>
                        <a:rPr xmlns:a="http://schemas.openxmlformats.org/drawingml/2006/main" sz="5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5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sup>
                  </m:sSup>
                  <m:r>
                    <a:rPr xmlns:a="http://schemas.openxmlformats.org/drawingml/2006/main" sz="51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5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51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xmlns:a="http://schemas.openxmlformats.org/drawingml/2006/main" sz="51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1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den>
                  </m:f>
                </m:oMath>
              </m:oMathPara>
            </a14:m>
            <a:endParaRPr sz="5100">
              <a:solidFill>
                <a:srgbClr val="FFFFFF"/>
              </a:solidFill>
            </a:endParaRPr>
          </a:p>
        </p:txBody>
      </p:sp>
      <p:sp>
        <p:nvSpPr>
          <p:cNvPr id="169" name="Equation"/>
          <p:cNvSpPr txBox="1"/>
          <p:nvPr/>
        </p:nvSpPr>
        <p:spPr>
          <a:xfrm>
            <a:off x="8071532" y="4578686"/>
            <a:ext cx="2820619" cy="7445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p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b>
                  </m:sSub>
                </m:oMath>
              </m:oMathPara>
            </a14:m>
            <a:endParaRPr sz="4900">
              <a:solidFill>
                <a:srgbClr val="FFFFFF"/>
              </a:solidFill>
            </a:endParaRPr>
          </a:p>
        </p:txBody>
      </p:sp>
      <p:sp>
        <p:nvSpPr>
          <p:cNvPr id="170" name="Equation"/>
          <p:cNvSpPr txBox="1"/>
          <p:nvPr/>
        </p:nvSpPr>
        <p:spPr>
          <a:xfrm>
            <a:off x="8066376" y="5458846"/>
            <a:ext cx="2830930" cy="74455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p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4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a:rPr xmlns:a="http://schemas.openxmlformats.org/drawingml/2006/main" sz="49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xmlns:a="http://schemas.openxmlformats.org/drawingml/2006/main" sz="4900" i="1">
                              <a:solidFill>
                                <a:srgbClr val="FEFEF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sub>
                  </m:sSub>
                </m:oMath>
              </m:oMathPara>
            </a14:m>
            <a:endParaRPr sz="4900">
              <a:solidFill>
                <a:srgbClr val="FFFFFF"/>
              </a:solidFill>
            </a:endParaRPr>
          </a:p>
        </p:txBody>
      </p:sp>
      <p:sp>
        <p:nvSpPr>
          <p:cNvPr id="171" name="Equation"/>
          <p:cNvSpPr txBox="1"/>
          <p:nvPr/>
        </p:nvSpPr>
        <p:spPr>
          <a:xfrm>
            <a:off x="1219998" y="2548671"/>
            <a:ext cx="10564804" cy="51784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sSub>
                    <m:e>
                      <m:r>
                        <a:rPr xmlns:a="http://schemas.openxmlformats.org/drawingml/2006/main" sz="4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sSub>
                    <m:e>
                      <m:r>
                        <a:rPr xmlns:a="http://schemas.openxmlformats.org/drawingml/2006/main" sz="4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44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400">
              <a:solidFill>
                <a:srgbClr val="FFFFFF"/>
              </a:solidFill>
            </a:endParaRPr>
          </a:p>
        </p:txBody>
      </p:sp>
      <p:sp>
        <p:nvSpPr>
          <p:cNvPr id="172" name="What is the chance of the number of attack not reaching k?"/>
          <p:cNvSpPr txBox="1"/>
          <p:nvPr/>
        </p:nvSpPr>
        <p:spPr>
          <a:xfrm>
            <a:off x="887004" y="6721014"/>
            <a:ext cx="5160886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What is the chance of the number of attack not reaching k?</a:t>
            </a:r>
          </a:p>
        </p:txBody>
      </p:sp>
      <p:sp>
        <p:nvSpPr>
          <p:cNvPr id="173" name="I DON’T HAVE TIME, ASK ME LATER!!!"/>
          <p:cNvSpPr txBox="1"/>
          <p:nvPr/>
        </p:nvSpPr>
        <p:spPr>
          <a:xfrm>
            <a:off x="2493793" y="342638"/>
            <a:ext cx="850768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</a:defRPr>
            </a:lvl1pPr>
          </a:lstStyle>
          <a:p>
            <a:pPr/>
            <a:r>
              <a:t>I DON’T HAVE TIME, ASK ME LATER!!!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ate of 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Rate of change</a:t>
            </a:r>
          </a:p>
        </p:txBody>
      </p:sp>
      <p:sp>
        <p:nvSpPr>
          <p:cNvPr id="176" name="Make a connection between the two variab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a connection between the two variables.</a:t>
            </a:r>
          </a:p>
          <a:p>
            <a:pPr/>
            <a:r>
              <a:t>Analyse the optimal state of the two variables as a whole.</a:t>
            </a:r>
          </a:p>
          <a:p>
            <a:pPr/>
            <a:r>
              <a:t>At some point the rate of change is 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179" name="The probability of an individual inducing a defence is a phenotype, which can be represented as a continuous variab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probability of an individual inducing a defence is a </a:t>
            </a:r>
            <a:r>
              <a: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rPr>
              <a:t>phenotype</a:t>
            </a:r>
            <a:r>
              <a:t>, which can be represented as a 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continuous</a:t>
            </a:r>
            <a:r>
              <a:t> variable.</a:t>
            </a:r>
          </a:p>
          <a:p>
            <a:pPr/>
            <a:r>
              <a: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rPr>
              <a:t>Phenotypes</a:t>
            </a:r>
            <a:r>
              <a:t> of individuals are so </a:t>
            </a:r>
            <a:r>
              <a:rPr>
                <a:solidFill>
                  <a:schemeClr val="accent4">
                    <a:hueOff val="-241732"/>
                    <a:satOff val="29417"/>
                    <a:lumOff val="20730"/>
                  </a:schemeClr>
                </a:solidFill>
              </a:rPr>
              <a:t>closely related</a:t>
            </a:r>
            <a:r>
              <a:t> that it can be seen as a 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continuous</a:t>
            </a:r>
            <a:r>
              <a:t> function.</a:t>
            </a:r>
          </a:p>
          <a:p>
            <a:pPr>
              <a:defRPr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</a:defRPr>
            </a:pPr>
            <a:r>
              <a:t>The change in phenotype is vanishingly small in a relatively short period of time, such as in tens of generations.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quation"/>
          <p:cNvSpPr txBox="1"/>
          <p:nvPr/>
        </p:nvSpPr>
        <p:spPr>
          <a:xfrm>
            <a:off x="2327408" y="2712600"/>
            <a:ext cx="8349984" cy="17868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6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r>
                    <a:rPr xmlns:a="http://schemas.openxmlformats.org/drawingml/2006/main" sz="6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num>
                    <m:den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6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den>
                  </m:f>
                  <m:r>
                    <a:rPr xmlns:a="http://schemas.openxmlformats.org/drawingml/2006/main" sz="60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num>
                    <m:den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0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  <a:endParaRPr sz="6000">
              <a:solidFill>
                <a:srgbClr val="FFFFFF"/>
              </a:solidFill>
            </a:endParaRPr>
          </a:p>
        </p:txBody>
      </p:sp>
      <p:sp>
        <p:nvSpPr>
          <p:cNvPr id="182" name="W - fitness…"/>
          <p:cNvSpPr txBox="1"/>
          <p:nvPr/>
        </p:nvSpPr>
        <p:spPr>
          <a:xfrm>
            <a:off x="3029889" y="5612703"/>
            <a:ext cx="6945022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 - fitness</a:t>
            </a:r>
          </a:p>
          <a:p>
            <a:pPr algn="l"/>
            <a:r>
              <a:t>x - group genotype</a:t>
            </a:r>
          </a:p>
          <a:p>
            <a:pPr algn="l"/>
            <a:r>
              <a:t>y - individual phenotype</a:t>
            </a:r>
          </a:p>
          <a:p>
            <a:pPr algn="l"/>
            <a:r>
              <a:t>z - group average of phenotype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quation"/>
          <p:cNvSpPr txBox="1"/>
          <p:nvPr/>
        </p:nvSpPr>
        <p:spPr>
          <a:xfrm>
            <a:off x="3960737" y="4120669"/>
            <a:ext cx="4456402" cy="11614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r>
                    <a:rPr xmlns:a="http://schemas.openxmlformats.org/drawingml/2006/main" sz="3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r>
                    <a:rPr xmlns:a="http://schemas.openxmlformats.org/drawingml/2006/main" sz="3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den>
                  </m:f>
                  <m:r>
                    <a:rPr xmlns:a="http://schemas.openxmlformats.org/drawingml/2006/main" sz="3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</m:oMath>
              </m:oMathPara>
            </a14:m>
            <a:endParaRPr sz="3900">
              <a:solidFill>
                <a:srgbClr val="FFFFFF"/>
              </a:solidFill>
            </a:endParaRPr>
          </a:p>
        </p:txBody>
      </p:sp>
      <p:sp>
        <p:nvSpPr>
          <p:cNvPr id="185" name="Equation"/>
          <p:cNvSpPr txBox="1"/>
          <p:nvPr/>
        </p:nvSpPr>
        <p:spPr>
          <a:xfrm>
            <a:off x="3927608" y="2050941"/>
            <a:ext cx="5450427" cy="11614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3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r>
                    <a:rPr xmlns:a="http://schemas.openxmlformats.org/drawingml/2006/main" sz="3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  <m:r>
                    <a:rPr xmlns:a="http://schemas.openxmlformats.org/drawingml/2006/main" sz="3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den>
                  </m:f>
                  <m:r>
                    <a:rPr xmlns:a="http://schemas.openxmlformats.org/drawingml/2006/main" sz="3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den>
                  </m:f>
                </m:oMath>
              </m:oMathPara>
            </a14:m>
            <a:endParaRPr sz="3900">
              <a:solidFill>
                <a:srgbClr val="FFFFFF"/>
              </a:solidFill>
            </a:endParaRPr>
          </a:p>
        </p:txBody>
      </p:sp>
      <p:sp>
        <p:nvSpPr>
          <p:cNvPr id="186" name="Equation"/>
          <p:cNvSpPr txBox="1"/>
          <p:nvPr/>
        </p:nvSpPr>
        <p:spPr>
          <a:xfrm>
            <a:off x="4595269" y="5978898"/>
            <a:ext cx="1392854" cy="11614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9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num>
                    <m:den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9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</m:oMath>
              </m:oMathPara>
            </a14:m>
            <a:endParaRPr sz="39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189" name="The probability of an individual inducing a defence is a phenotype, which can be represented as a continuous variab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</a:defRPr>
            </a:pPr>
            <a:r>
              <a:t>The probability of an individual inducing a defence is a phenotype, which can be represented as a continuous variable.</a:t>
            </a:r>
          </a:p>
          <a:p>
            <a:pPr>
              <a:defRPr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</a:defRPr>
            </a:pPr>
            <a:r>
              <a:t>Phenotypes of individuals are so closely related that it can be seen as a continuous function.</a:t>
            </a:r>
          </a:p>
          <a:p>
            <a:pPr/>
            <a:r>
              <a:t>The </a:t>
            </a:r>
            <a:r>
              <a: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rPr>
              <a:t>change in phenotype</a:t>
            </a:r>
            <a:r>
              <a:t> is </a:t>
            </a:r>
            <a:r>
              <a:rPr>
                <a:solidFill>
                  <a:schemeClr val="accent4">
                    <a:hueOff val="-241732"/>
                    <a:satOff val="29417"/>
                    <a:lumOff val="20730"/>
                  </a:schemeClr>
                </a:solidFill>
              </a:rPr>
              <a:t>vanishingly small</a:t>
            </a:r>
            <a:r>
              <a:t> in a relatively </a:t>
            </a:r>
            <a:r>
              <a:rPr>
                <a:solidFill>
                  <a:schemeClr val="accent4">
                    <a:hueOff val="-241732"/>
                    <a:satOff val="29417"/>
                    <a:lumOff val="20730"/>
                  </a:schemeClr>
                </a:solidFill>
              </a:rPr>
              <a:t>short period of time</a:t>
            </a:r>
            <a:r>
              <a:t>, such as in tens of generations.</a:t>
            </a:r>
          </a:p>
        </p:txBody>
      </p:sp>
      <p:pic>
        <p:nvPicPr>
          <p:cNvPr id="190" name="Screenshot 2019-04-20 at 20.48.09.png" descr="Screenshot 2019-04-20 at 20.48.09.png"/>
          <p:cNvPicPr>
            <a:picLocks noChangeAspect="1"/>
          </p:cNvPicPr>
          <p:nvPr/>
        </p:nvPicPr>
        <p:blipFill>
          <a:blip r:embed="rId2">
            <a:extLst/>
          </a:blip>
          <a:srcRect l="15917" t="14000" r="15917" b="14000"/>
          <a:stretch>
            <a:fillRect/>
          </a:stretch>
        </p:blipFill>
        <p:spPr>
          <a:xfrm>
            <a:off x="3835399" y="681787"/>
            <a:ext cx="5334001" cy="592524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143000" dist="78399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quation"/>
          <p:cNvSpPr txBox="1"/>
          <p:nvPr/>
        </p:nvSpPr>
        <p:spPr>
          <a:xfrm>
            <a:off x="3480409" y="3593548"/>
            <a:ext cx="6043982" cy="14295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den>
                  </m:f>
                  <m:r>
                    <a:rPr xmlns:a="http://schemas.openxmlformats.org/drawingml/2006/main" sz="4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4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193" name="Equation"/>
          <p:cNvSpPr txBox="1"/>
          <p:nvPr/>
        </p:nvSpPr>
        <p:spPr>
          <a:xfrm>
            <a:off x="8262622" y="5321227"/>
            <a:ext cx="1703969" cy="14295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48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</m:oMath>
              </m:oMathPara>
            </a14:m>
            <a:endParaRPr sz="4800">
              <a:solidFill>
                <a:srgbClr val="FFFFFF"/>
              </a:solidFill>
            </a:endParaRPr>
          </a:p>
        </p:txBody>
      </p:sp>
      <p:sp>
        <p:nvSpPr>
          <p:cNvPr id="194" name="Constant"/>
          <p:cNvSpPr txBox="1"/>
          <p:nvPr/>
        </p:nvSpPr>
        <p:spPr>
          <a:xfrm>
            <a:off x="6181826" y="7242614"/>
            <a:ext cx="20456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Constant</a:t>
            </a:r>
          </a:p>
        </p:txBody>
      </p:sp>
      <p:sp>
        <p:nvSpPr>
          <p:cNvPr id="195" name="Line"/>
          <p:cNvSpPr/>
          <p:nvPr/>
        </p:nvSpPr>
        <p:spPr>
          <a:xfrm flipV="1">
            <a:off x="7356043" y="6358201"/>
            <a:ext cx="847983" cy="84798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–Hanna Kokk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–Hanna Kokko</a:t>
            </a:r>
          </a:p>
        </p:txBody>
      </p:sp>
      <p:sp>
        <p:nvSpPr>
          <p:cNvPr id="123" name="“There is no correct model, but some of them are meaningful.”"/>
          <p:cNvSpPr txBox="1"/>
          <p:nvPr>
            <p:ph type="body" idx="14"/>
          </p:nvPr>
        </p:nvSpPr>
        <p:spPr>
          <a:xfrm>
            <a:off x="1270000" y="3949700"/>
            <a:ext cx="10464800" cy="1320801"/>
          </a:xfrm>
          <a:prstGeom prst="rect">
            <a:avLst/>
          </a:prstGeom>
        </p:spPr>
        <p:txBody>
          <a:bodyPr/>
          <a:lstStyle/>
          <a:p>
            <a:pPr/>
            <a:r>
              <a:t>“There is no correct model, but some of them are meaningful.”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quation"/>
          <p:cNvSpPr txBox="1"/>
          <p:nvPr/>
        </p:nvSpPr>
        <p:spPr>
          <a:xfrm>
            <a:off x="390974" y="3787212"/>
            <a:ext cx="12222852" cy="9530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p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200">
              <a:solidFill>
                <a:srgbClr val="FFFFFF"/>
              </a:solidFill>
            </a:endParaRPr>
          </a:p>
        </p:txBody>
      </p:sp>
      <p:sp>
        <p:nvSpPr>
          <p:cNvPr id="198" name="We still have two variables.…"/>
          <p:cNvSpPr txBox="1"/>
          <p:nvPr/>
        </p:nvSpPr>
        <p:spPr>
          <a:xfrm>
            <a:off x="3472675" y="6007404"/>
            <a:ext cx="605945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still have two variables.</a:t>
            </a:r>
          </a:p>
          <a:p>
            <a:pPr/>
            <a:r>
              <a:t>How to solve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f the best choice for one individual is not being the average, the best choice for everyone is not being the aver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the best choice for one individual is not being the average, the best choice for everyone is not being the average. </a:t>
            </a:r>
          </a:p>
          <a:p>
            <a:pPr/>
            <a:r>
              <a:t>Then active selection is happening.</a:t>
            </a:r>
          </a:p>
          <a:p>
            <a:pPr/>
            <a:r>
              <a:t>Thus at equilibrium, hidden rule y*=z*.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quation"/>
          <p:cNvSpPr txBox="1"/>
          <p:nvPr/>
        </p:nvSpPr>
        <p:spPr>
          <a:xfrm>
            <a:off x="357954" y="4400296"/>
            <a:ext cx="12288892" cy="9530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num>
                    <m:den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den>
                  </m:f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]</m:t>
                  </m:r>
                  <m:sSup>
                    <m:e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p>
                      <m:r>
                        <a:rPr xmlns:a="http://schemas.openxmlformats.org/drawingml/2006/main" sz="32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20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"/>
          <p:cNvGrpSpPr/>
          <p:nvPr/>
        </p:nvGrpSpPr>
        <p:grpSpPr>
          <a:xfrm>
            <a:off x="745351" y="2386029"/>
            <a:ext cx="11514098" cy="4981542"/>
            <a:chOff x="0" y="0"/>
            <a:chExt cx="11514096" cy="4981540"/>
          </a:xfrm>
        </p:grpSpPr>
        <p:pic>
          <p:nvPicPr>
            <p:cNvPr id="204" name="ir0.7.png" descr="ir0.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811797" cy="49815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ip0.9.png" descr="ip0.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5702300" y="0"/>
              <a:ext cx="5811797" cy="49815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7" name="No error bar!"/>
          <p:cNvSpPr txBox="1"/>
          <p:nvPr/>
        </p:nvSpPr>
        <p:spPr>
          <a:xfrm>
            <a:off x="5055361" y="8191499"/>
            <a:ext cx="289407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 error bar!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10" name="The goal is achieved. We made a more general mod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goal is achieved. We made a more general model.</a:t>
            </a:r>
          </a:p>
          <a:p>
            <a:pPr/>
            <a:r>
              <a:t>Result accord with the original model.</a:t>
            </a:r>
          </a:p>
          <a:p>
            <a:pPr/>
            <a:r>
              <a:t>Possible applications in public health and economy.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–Albert Einstei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–Albert Einstein</a:t>
            </a:r>
          </a:p>
        </p:txBody>
      </p:sp>
      <p:sp>
        <p:nvSpPr>
          <p:cNvPr id="213" name="“A theory is the more impressive the greater the simplicity of its premises is, the more different kinds of things it relates, and the more extended is its area of applicability.”"/>
          <p:cNvSpPr txBox="1"/>
          <p:nvPr>
            <p:ph type="body" idx="14"/>
          </p:nvPr>
        </p:nvSpPr>
        <p:spPr>
          <a:xfrm>
            <a:off x="1270000" y="3340100"/>
            <a:ext cx="10464800" cy="2540001"/>
          </a:xfrm>
          <a:prstGeom prst="rect">
            <a:avLst/>
          </a:prstGeom>
        </p:spPr>
        <p:txBody>
          <a:bodyPr/>
          <a:lstStyle/>
          <a:p>
            <a:pPr/>
            <a:r>
              <a:t>“A theory is the more impressive the greater the simplicity of its premises is, the more different kinds of things it relates, and the more extended is its area of applicability.”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</a:t>
            </a:r>
          </a:p>
        </p:txBody>
      </p:sp>
      <p:sp>
        <p:nvSpPr>
          <p:cNvPr id="216" name="Frank, S. A. 1998. Inducible defence and the social evolution of herd immunity. Proceedings of the Royal Society of London. Series B: Biological Sciences, 265 (1408), 1911-1913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1460" indent="-251460" defTabSz="321310">
              <a:spcBef>
                <a:spcPts val="2300"/>
              </a:spcBef>
              <a:defRPr sz="2090"/>
            </a:pPr>
            <a:r>
              <a:t>Frank, S. A. 1998. Inducible defence and the social evolution of herd immunity. Proceedings of the Royal Society of London. Series B: Biological Sciences, 265 (1408), 1911-1913.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Hamilton, W. D. 1964b. The genetical evolution of social behaviour. II. Journal of Theoretical Biology, 7 (1), 17-52.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Hamilton, W. D. 1972. Altruism and Related Phenomena, Mainly in Social Insects. Annual Review of Ecology and Systematics, 3 (1), 193-232.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Ruxton, G. D., Sherratt, T. N. and Speed, M. P. 2004. Avoiding Attack, Oxford University Press.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S. Jones, R., C. Davis, S. and Speed, M. P. 2013. Defence Cheats Can Degrade Protection of Chemically Defended Prey. Ethology, 119 (1), 52-57.Taylor, P. D. and Frank, S. A. 1996. How to make a kin selection model. Journal of Theoretical Biology, 180 (1), 27-37.</a:t>
            </a:r>
          </a:p>
          <a:p>
            <a:pPr marL="251460" indent="-251460" defTabSz="321310">
              <a:spcBef>
                <a:spcPts val="2300"/>
              </a:spcBef>
              <a:defRPr sz="2090"/>
            </a:pPr>
            <a:r>
              <a:t>Wu, G. M., Boivin, G., Brodeur, J., Giraldeau, L. A. and Outreman, Y. 2010. Altruistic defence behaviours in aphids. BMC Evolutionary Biology, 10 (1), 19.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shot 2019-04-20 at 20.49.01.png" descr="Screenshot 2019-04-20 at 20.49.0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797" t="0" r="4797" b="0"/>
          <a:stretch>
            <a:fillRect/>
          </a:stretch>
        </p:blipFill>
        <p:spPr>
          <a:xfrm>
            <a:off x="6718300" y="5092700"/>
            <a:ext cx="5334001" cy="3898900"/>
          </a:xfrm>
          <a:prstGeom prst="rect">
            <a:avLst/>
          </a:prstGeom>
        </p:spPr>
      </p:pic>
      <p:pic>
        <p:nvPicPr>
          <p:cNvPr id="126" name="Screenshot 2019-04-20 at 20.48.42.png" descr="Screenshot 2019-04-20 at 20.48.42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2600" r="0" b="260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7" name="Screenshot 2019-04-20 at 20.48.09.png" descr="Screenshot 2019-04-20 at 20.48.09.png"/>
          <p:cNvPicPr>
            <a:picLocks noChangeAspect="1"/>
          </p:cNvPicPr>
          <p:nvPr>
            <p:ph type="pic" idx="15"/>
          </p:nvPr>
        </p:nvPicPr>
        <p:blipFill>
          <a:blip r:embed="rId4">
            <a:extLst/>
          </a:blip>
          <a:srcRect l="15917" t="14000" r="15917" b="14000"/>
          <a:stretch>
            <a:fillRect/>
          </a:stretch>
        </p:blipFill>
        <p:spPr>
          <a:xfrm>
            <a:off x="952500" y="3067239"/>
            <a:ext cx="5334000" cy="5925245"/>
          </a:xfrm>
          <a:prstGeom prst="rect">
            <a:avLst/>
          </a:prstGeom>
        </p:spPr>
      </p:pic>
      <p:sp>
        <p:nvSpPr>
          <p:cNvPr id="128" name="How to describe it?"/>
          <p:cNvSpPr txBox="1"/>
          <p:nvPr/>
        </p:nvSpPr>
        <p:spPr>
          <a:xfrm>
            <a:off x="963333" y="660399"/>
            <a:ext cx="42709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How to describe it?</a:t>
            </a:r>
          </a:p>
        </p:txBody>
      </p:sp>
      <p:sp>
        <p:nvSpPr>
          <p:cNvPr id="129" name="Line"/>
          <p:cNvSpPr/>
          <p:nvPr/>
        </p:nvSpPr>
        <p:spPr>
          <a:xfrm>
            <a:off x="4349926" y="6228655"/>
            <a:ext cx="4764408" cy="857251"/>
          </a:xfrm>
          <a:prstGeom prst="line">
            <a:avLst/>
          </a:prstGeom>
          <a:ln w="1143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Line"/>
          <p:cNvSpPr/>
          <p:nvPr/>
        </p:nvSpPr>
        <p:spPr>
          <a:xfrm flipH="1">
            <a:off x="9525198" y="3099494"/>
            <a:ext cx="160636" cy="3557088"/>
          </a:xfrm>
          <a:prstGeom prst="line">
            <a:avLst/>
          </a:prstGeom>
          <a:ln w="1143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3"/>
      <p:bldP build="whole" bldLvl="1" animBg="1" rev="0" advAuto="0" spid="130" grpId="4"/>
      <p:bldP build="whole" bldLvl="1" animBg="1" rev="0" advAuto="0" spid="126" grpId="1"/>
      <p:bldP build="whole" bldLvl="1" animBg="1" rev="0" advAuto="0" spid="12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ttack and Def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Attack and Defence</a:t>
            </a:r>
          </a:p>
        </p:txBody>
      </p:sp>
      <p:sp>
        <p:nvSpPr>
          <p:cNvPr id="133" name="Attacks are ubiquitous in natu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Attacks are ubiquitous in nature.</a:t>
            </a:r>
          </a:p>
          <a:p>
            <a:pPr/>
            <a:r>
              <a:t>Multiple type of enemies causes multiple effects:</a:t>
            </a:r>
          </a:p>
          <a:p>
            <a:pPr lvl="1">
              <a:buChar char="-"/>
            </a:pPr>
            <a:r>
              <a:t>Predator, parasite, pathogen…</a:t>
            </a:r>
          </a:p>
          <a:p>
            <a:pPr lvl="1">
              <a:buChar char="-"/>
            </a:pPr>
            <a:r>
              <a:t>Non-biological?</a:t>
            </a:r>
          </a:p>
          <a:p>
            <a:pPr/>
            <a:r>
              <a:t>Defence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2560px-Aphid-sap2.jpg" descr="2560px-Aphid-sap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573" t="27962" r="25573" b="0"/>
          <a:stretch>
            <a:fillRect/>
          </a:stretch>
        </p:blipFill>
        <p:spPr>
          <a:xfrm>
            <a:off x="6718300" y="3111698"/>
            <a:ext cx="5334001" cy="5244564"/>
          </a:xfrm>
          <a:prstGeom prst="rect">
            <a:avLst/>
          </a:prstGeom>
        </p:spPr>
      </p:pic>
      <p:sp>
        <p:nvSpPr>
          <p:cNvPr id="136" name="Who are they defending fo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Who are they defending for?</a:t>
            </a:r>
          </a:p>
        </p:txBody>
      </p:sp>
      <p:sp>
        <p:nvSpPr>
          <p:cNvPr id="137" name="Defence can be costly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Defence can be costly.</a:t>
            </a:r>
          </a:p>
          <a:p>
            <a:pPr lvl="1">
              <a:buChar char="-"/>
            </a:pPr>
            <a:r>
              <a:t>Toxin, hair…</a:t>
            </a:r>
          </a:p>
          <a:p>
            <a:pPr/>
            <a:r>
              <a:t>Ineffective.</a:t>
            </a:r>
          </a:p>
          <a:p>
            <a:pPr lvl="1">
              <a:buChar char="-"/>
            </a:pPr>
            <a:r>
              <a:t>Some toxin releases only when the prey is killed.</a:t>
            </a:r>
          </a:p>
          <a:p>
            <a:pPr lvl="1">
              <a:buChar char="-"/>
            </a:pPr>
            <a:r>
              <a:t>Wax secreted by aphids.</a:t>
            </a:r>
          </a:p>
          <a:p>
            <a:pPr/>
            <a:r>
              <a:t>Individual hardly gain any fitness.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64524" y="766499"/>
            <a:ext cx="10275752" cy="82206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ow do they evolv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they evolve?</a:t>
            </a:r>
          </a:p>
        </p:txBody>
      </p:sp>
      <p:sp>
        <p:nvSpPr>
          <p:cNvPr id="142" name="Personal fitness + inclusive fitness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 fitness + inclusive fitness;</a:t>
            </a:r>
          </a:p>
          <a:p>
            <a:pPr/>
            <a:r>
              <a:t>Selfishness vs. group fitness.</a:t>
            </a:r>
          </a:p>
          <a:p>
            <a:pPr/>
            <a:r>
              <a:t>Group protection leads to </a:t>
            </a:r>
            <a:r>
              <a:rPr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rPr>
              <a:t>cheating</a:t>
            </a:r>
            <a:r>
              <a:t>.</a:t>
            </a:r>
          </a:p>
          <a:p>
            <a:pPr>
              <a:def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defRPr>
            </a:pPr>
            <a:r>
              <a:t>Multiple driving force in evolution.</a:t>
            </a:r>
          </a:p>
          <a:p>
            <a:pPr>
              <a:defRPr>
                <a:solidFill>
                  <a:schemeClr val="accent6">
                    <a:hueOff val="105381"/>
                    <a:satOff val="14341"/>
                    <a:lumOff val="10801"/>
                  </a:schemeClr>
                </a:solidFill>
              </a:defRPr>
            </a:pPr>
            <a:r>
              <a:t>How to balance selfishness and group fitness?</a:t>
            </a:r>
          </a:p>
          <a:p>
            <a:pPr/>
            <a:r>
              <a:t>Kin selection model by Steve Frank(1998).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145" name="The probability of an individual inducing a defence is a phenotype, which can be represented as a continuous variab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probability of an individual inducing a defence is a </a:t>
            </a:r>
            <a:r>
              <a: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rPr>
              <a:t>phenotype</a:t>
            </a:r>
            <a:r>
              <a:t>, which can be represented as a 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continuous</a:t>
            </a:r>
            <a:r>
              <a:t> variable.</a:t>
            </a:r>
          </a:p>
          <a:p>
            <a:pPr/>
            <a:r>
              <a: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rPr>
              <a:t>Phenotypes</a:t>
            </a:r>
            <a:r>
              <a:t> of individuals are so </a:t>
            </a:r>
            <a:r>
              <a:rPr>
                <a:solidFill>
                  <a:schemeClr val="accent4">
                    <a:hueOff val="-241732"/>
                    <a:satOff val="29417"/>
                    <a:lumOff val="20730"/>
                  </a:schemeClr>
                </a:solidFill>
              </a:rPr>
              <a:t>closely related</a:t>
            </a:r>
            <a:r>
              <a:t> that it can be seen as a </a:t>
            </a:r>
            <a:r>
              <a:rPr>
                <a:solidFill>
                  <a:schemeClr val="accent3">
                    <a:satOff val="-13807"/>
                    <a:lumOff val="19329"/>
                  </a:schemeClr>
                </a:solidFill>
              </a:rPr>
              <a:t>continuous</a:t>
            </a:r>
            <a:r>
              <a:t> function.</a:t>
            </a:r>
          </a:p>
          <a:p>
            <a:pPr/>
            <a:r>
              <a:t>The </a:t>
            </a:r>
            <a:r>
              <a:rPr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</a:rPr>
              <a:t>change in phenotype</a:t>
            </a:r>
            <a:r>
              <a:t> is </a:t>
            </a:r>
            <a:r>
              <a:rPr>
                <a:solidFill>
                  <a:schemeClr val="accent4">
                    <a:hueOff val="-241732"/>
                    <a:satOff val="29417"/>
                    <a:lumOff val="20730"/>
                  </a:schemeClr>
                </a:solidFill>
              </a:rPr>
              <a:t>vanishingly small</a:t>
            </a:r>
            <a:r>
              <a:t> in a relatively </a:t>
            </a:r>
            <a:r>
              <a:rPr>
                <a:solidFill>
                  <a:schemeClr val="accent4">
                    <a:hueOff val="-241732"/>
                    <a:satOff val="29417"/>
                    <a:lumOff val="20730"/>
                  </a:schemeClr>
                </a:solidFill>
              </a:rPr>
              <a:t>short period of time</a:t>
            </a:r>
            <a:r>
              <a:t>, such as in tens of generations.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he Storyline of Frank(1998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The Storyline of Frank(1998)</a:t>
            </a:r>
          </a:p>
        </p:txBody>
      </p:sp>
      <p:sp>
        <p:nvSpPr>
          <p:cNvPr id="148" name="Prepa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4923" indent="-534923" defTabSz="455675">
              <a:spcBef>
                <a:spcPts val="3200"/>
              </a:spcBef>
              <a:buSzPct val="100000"/>
              <a:buAutoNum type="arabicPeriod" startAt="1"/>
              <a:defRPr sz="2964"/>
            </a:pPr>
            <a:r>
              <a:t>Preparation</a:t>
            </a:r>
          </a:p>
          <a:p>
            <a:pPr lvl="1" marL="713231" indent="-356615" defTabSz="455675">
              <a:spcBef>
                <a:spcPts val="3200"/>
              </a:spcBef>
              <a:defRPr sz="2964"/>
            </a:pPr>
            <a:r>
              <a:t>A sign of possible attack appears</a:t>
            </a:r>
          </a:p>
          <a:p>
            <a:pPr lvl="1" marL="713231" indent="-356615" defTabSz="455675">
              <a:spcBef>
                <a:spcPts val="3200"/>
              </a:spcBef>
              <a:defRPr sz="2964"/>
            </a:pPr>
            <a:r>
              <a:t>Individuals either induce a defence or not, with the probability, y.</a:t>
            </a:r>
          </a:p>
          <a:p>
            <a:pPr marL="534923" indent="-534923" defTabSz="455675">
              <a:spcBef>
                <a:spcPts val="3200"/>
              </a:spcBef>
              <a:buSzPct val="100000"/>
              <a:buAutoNum type="arabicPeriod" startAt="1"/>
              <a:defRPr sz="2964"/>
            </a:pPr>
            <a:r>
              <a:t>Action</a:t>
            </a:r>
          </a:p>
          <a:p>
            <a:pPr lvl="1" marL="713231" indent="-356615" defTabSz="455675">
              <a:spcBef>
                <a:spcPts val="3200"/>
              </a:spcBef>
              <a:defRPr sz="2964"/>
            </a:pPr>
            <a:r>
              <a:t>Pick someone to attack</a:t>
            </a:r>
          </a:p>
          <a:p>
            <a:pPr lvl="1" marL="713231" indent="-356615" defTabSz="455675">
              <a:spcBef>
                <a:spcPts val="3200"/>
              </a:spcBef>
              <a:defRPr sz="2964"/>
            </a:pPr>
            <a:r>
              <a:t>Kill the undefended</a:t>
            </a:r>
          </a:p>
          <a:p>
            <a:pPr lvl="1" marL="713231" indent="-356615" defTabSz="455675">
              <a:spcBef>
                <a:spcPts val="3200"/>
              </a:spcBef>
              <a:defRPr sz="2964"/>
            </a:pPr>
            <a:r>
              <a:t>Not kill the defended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