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76" r:id="rId2"/>
    <p:sldId id="325" r:id="rId3"/>
    <p:sldId id="329" r:id="rId4"/>
    <p:sldId id="321" r:id="rId5"/>
    <p:sldId id="322" r:id="rId6"/>
    <p:sldId id="324" r:id="rId7"/>
    <p:sldId id="320" r:id="rId8"/>
    <p:sldId id="328" r:id="rId9"/>
    <p:sldId id="326" r:id="rId10"/>
    <p:sldId id="327" r:id="rId11"/>
    <p:sldId id="330" r:id="rId12"/>
    <p:sldId id="298" r:id="rId13"/>
    <p:sldId id="331" r:id="rId14"/>
    <p:sldId id="344" r:id="rId15"/>
    <p:sldId id="340" r:id="rId16"/>
    <p:sldId id="342" r:id="rId17"/>
    <p:sldId id="333" r:id="rId18"/>
    <p:sldId id="334" r:id="rId19"/>
    <p:sldId id="336" r:id="rId20"/>
    <p:sldId id="337" r:id="rId21"/>
    <p:sldId id="338" r:id="rId22"/>
    <p:sldId id="341" r:id="rId23"/>
    <p:sldId id="339" r:id="rId24"/>
    <p:sldId id="332" r:id="rId25"/>
    <p:sldId id="313" r:id="rId26"/>
    <p:sldId id="314" r:id="rId27"/>
    <p:sldId id="319" r:id="rId28"/>
    <p:sldId id="315" r:id="rId29"/>
    <p:sldId id="316" r:id="rId30"/>
    <p:sldId id="317" r:id="rId31"/>
    <p:sldId id="318" r:id="rId32"/>
    <p:sldId id="343" r:id="rId33"/>
    <p:sldId id="34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E3F9"/>
    <a:srgbClr val="0B3460"/>
    <a:srgbClr val="CB99FF"/>
    <a:srgbClr val="6800B3"/>
    <a:srgbClr val="00F769"/>
    <a:srgbClr val="003B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58" autoAdjust="0"/>
    <p:restoredTop sz="92294" autoAdjust="0"/>
  </p:normalViewPr>
  <p:slideViewPr>
    <p:cSldViewPr snapToGrid="0" snapToObjects="1">
      <p:cViewPr>
        <p:scale>
          <a:sx n="81" d="100"/>
          <a:sy n="81" d="100"/>
        </p:scale>
        <p:origin x="-144"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BB1EC-2364-C148-AE01-973DA68051DD}" type="datetimeFigureOut">
              <a:rPr lang="en-US" smtClean="0"/>
              <a:t>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62DCEC-73EC-914A-A1A8-0F6AB68F84C6}" type="slidenum">
              <a:rPr lang="en-US" smtClean="0"/>
              <a:t>‹#›</a:t>
            </a:fld>
            <a:endParaRPr lang="en-US"/>
          </a:p>
        </p:txBody>
      </p:sp>
    </p:spTree>
    <p:extLst>
      <p:ext uri="{BB962C8B-B14F-4D97-AF65-F5344CB8AC3E}">
        <p14:creationId xmlns:p14="http://schemas.microsoft.com/office/powerpoint/2010/main" val="37424349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27A86-A5F2-7341-A3FD-6060F226AE57}"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D2331-7224-2A46-B4FA-C5F309B22A5C}" type="slidenum">
              <a:rPr lang="en-US" smtClean="0"/>
              <a:t>‹#›</a:t>
            </a:fld>
            <a:endParaRPr lang="en-US"/>
          </a:p>
        </p:txBody>
      </p:sp>
    </p:spTree>
    <p:extLst>
      <p:ext uri="{BB962C8B-B14F-4D97-AF65-F5344CB8AC3E}">
        <p14:creationId xmlns:p14="http://schemas.microsoft.com/office/powerpoint/2010/main" val="24360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27A86-A5F2-7341-A3FD-6060F226AE57}"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D2331-7224-2A46-B4FA-C5F309B22A5C}" type="slidenum">
              <a:rPr lang="en-US" smtClean="0"/>
              <a:t>‹#›</a:t>
            </a:fld>
            <a:endParaRPr lang="en-US"/>
          </a:p>
        </p:txBody>
      </p:sp>
    </p:spTree>
    <p:extLst>
      <p:ext uri="{BB962C8B-B14F-4D97-AF65-F5344CB8AC3E}">
        <p14:creationId xmlns:p14="http://schemas.microsoft.com/office/powerpoint/2010/main" val="156389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27A86-A5F2-7341-A3FD-6060F226AE57}"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D2331-7224-2A46-B4FA-C5F309B22A5C}" type="slidenum">
              <a:rPr lang="en-US" smtClean="0"/>
              <a:t>‹#›</a:t>
            </a:fld>
            <a:endParaRPr lang="en-US"/>
          </a:p>
        </p:txBody>
      </p:sp>
    </p:spTree>
    <p:extLst>
      <p:ext uri="{BB962C8B-B14F-4D97-AF65-F5344CB8AC3E}">
        <p14:creationId xmlns:p14="http://schemas.microsoft.com/office/powerpoint/2010/main" val="270756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27A86-A5F2-7341-A3FD-6060F226AE57}"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D2331-7224-2A46-B4FA-C5F309B22A5C}" type="slidenum">
              <a:rPr lang="en-US" smtClean="0"/>
              <a:t>‹#›</a:t>
            </a:fld>
            <a:endParaRPr lang="en-US"/>
          </a:p>
        </p:txBody>
      </p:sp>
    </p:spTree>
    <p:extLst>
      <p:ext uri="{BB962C8B-B14F-4D97-AF65-F5344CB8AC3E}">
        <p14:creationId xmlns:p14="http://schemas.microsoft.com/office/powerpoint/2010/main" val="160727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27A86-A5F2-7341-A3FD-6060F226AE57}" type="datetimeFigureOut">
              <a:rPr lang="en-US" smtClean="0"/>
              <a:t>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D2331-7224-2A46-B4FA-C5F309B22A5C}" type="slidenum">
              <a:rPr lang="en-US" smtClean="0"/>
              <a:t>‹#›</a:t>
            </a:fld>
            <a:endParaRPr lang="en-US"/>
          </a:p>
        </p:txBody>
      </p:sp>
    </p:spTree>
    <p:extLst>
      <p:ext uri="{BB962C8B-B14F-4D97-AF65-F5344CB8AC3E}">
        <p14:creationId xmlns:p14="http://schemas.microsoft.com/office/powerpoint/2010/main" val="173732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27A86-A5F2-7341-A3FD-6060F226AE57}" type="datetimeFigureOut">
              <a:rPr lang="en-US" smtClean="0"/>
              <a:t>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D2331-7224-2A46-B4FA-C5F309B22A5C}" type="slidenum">
              <a:rPr lang="en-US" smtClean="0"/>
              <a:t>‹#›</a:t>
            </a:fld>
            <a:endParaRPr lang="en-US"/>
          </a:p>
        </p:txBody>
      </p:sp>
    </p:spTree>
    <p:extLst>
      <p:ext uri="{BB962C8B-B14F-4D97-AF65-F5344CB8AC3E}">
        <p14:creationId xmlns:p14="http://schemas.microsoft.com/office/powerpoint/2010/main" val="406798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927A86-A5F2-7341-A3FD-6060F226AE57}" type="datetimeFigureOut">
              <a:rPr lang="en-US" smtClean="0"/>
              <a:t>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8D2331-7224-2A46-B4FA-C5F309B22A5C}" type="slidenum">
              <a:rPr lang="en-US" smtClean="0"/>
              <a:t>‹#›</a:t>
            </a:fld>
            <a:endParaRPr lang="en-US"/>
          </a:p>
        </p:txBody>
      </p:sp>
    </p:spTree>
    <p:extLst>
      <p:ext uri="{BB962C8B-B14F-4D97-AF65-F5344CB8AC3E}">
        <p14:creationId xmlns:p14="http://schemas.microsoft.com/office/powerpoint/2010/main" val="125318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27A86-A5F2-7341-A3FD-6060F226AE57}" type="datetimeFigureOut">
              <a:rPr lang="en-US" smtClean="0"/>
              <a:t>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8D2331-7224-2A46-B4FA-C5F309B22A5C}" type="slidenum">
              <a:rPr lang="en-US" smtClean="0"/>
              <a:t>‹#›</a:t>
            </a:fld>
            <a:endParaRPr lang="en-US"/>
          </a:p>
        </p:txBody>
      </p:sp>
    </p:spTree>
    <p:extLst>
      <p:ext uri="{BB962C8B-B14F-4D97-AF65-F5344CB8AC3E}">
        <p14:creationId xmlns:p14="http://schemas.microsoft.com/office/powerpoint/2010/main" val="100830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27A86-A5F2-7341-A3FD-6060F226AE57}" type="datetimeFigureOut">
              <a:rPr lang="en-US" smtClean="0"/>
              <a:t>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8D2331-7224-2A46-B4FA-C5F309B22A5C}" type="slidenum">
              <a:rPr lang="en-US" smtClean="0"/>
              <a:t>‹#›</a:t>
            </a:fld>
            <a:endParaRPr lang="en-US"/>
          </a:p>
        </p:txBody>
      </p:sp>
    </p:spTree>
    <p:extLst>
      <p:ext uri="{BB962C8B-B14F-4D97-AF65-F5344CB8AC3E}">
        <p14:creationId xmlns:p14="http://schemas.microsoft.com/office/powerpoint/2010/main" val="25198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27A86-A5F2-7341-A3FD-6060F226AE57}" type="datetimeFigureOut">
              <a:rPr lang="en-US" smtClean="0"/>
              <a:t>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D2331-7224-2A46-B4FA-C5F309B22A5C}" type="slidenum">
              <a:rPr lang="en-US" smtClean="0"/>
              <a:t>‹#›</a:t>
            </a:fld>
            <a:endParaRPr lang="en-US"/>
          </a:p>
        </p:txBody>
      </p:sp>
    </p:spTree>
    <p:extLst>
      <p:ext uri="{BB962C8B-B14F-4D97-AF65-F5344CB8AC3E}">
        <p14:creationId xmlns:p14="http://schemas.microsoft.com/office/powerpoint/2010/main" val="20984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27A86-A5F2-7341-A3FD-6060F226AE57}" type="datetimeFigureOut">
              <a:rPr lang="en-US" smtClean="0"/>
              <a:t>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D2331-7224-2A46-B4FA-C5F309B22A5C}" type="slidenum">
              <a:rPr lang="en-US" smtClean="0"/>
              <a:t>‹#›</a:t>
            </a:fld>
            <a:endParaRPr lang="en-US"/>
          </a:p>
        </p:txBody>
      </p:sp>
    </p:spTree>
    <p:extLst>
      <p:ext uri="{BB962C8B-B14F-4D97-AF65-F5344CB8AC3E}">
        <p14:creationId xmlns:p14="http://schemas.microsoft.com/office/powerpoint/2010/main" val="23934030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27A86-A5F2-7341-A3FD-6060F226AE57}" type="datetimeFigureOut">
              <a:rPr lang="en-US" smtClean="0"/>
              <a:t>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D2331-7224-2A46-B4FA-C5F309B22A5C}" type="slidenum">
              <a:rPr lang="en-US" smtClean="0"/>
              <a:t>‹#›</a:t>
            </a:fld>
            <a:endParaRPr lang="en-US"/>
          </a:p>
        </p:txBody>
      </p:sp>
    </p:spTree>
    <p:extLst>
      <p:ext uri="{BB962C8B-B14F-4D97-AF65-F5344CB8AC3E}">
        <p14:creationId xmlns:p14="http://schemas.microsoft.com/office/powerpoint/2010/main" val="217496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63526" y="1356511"/>
            <a:ext cx="1362362" cy="1339465"/>
          </a:xfrm>
          <a:prstGeom prst="rect">
            <a:avLst/>
          </a:prstGeom>
        </p:spPr>
      </p:pic>
      <p:sp>
        <p:nvSpPr>
          <p:cNvPr id="4" name="TextBox 3"/>
          <p:cNvSpPr txBox="1"/>
          <p:nvPr/>
        </p:nvSpPr>
        <p:spPr>
          <a:xfrm>
            <a:off x="123477" y="2695976"/>
            <a:ext cx="8872789" cy="1323439"/>
          </a:xfrm>
          <a:prstGeom prst="rect">
            <a:avLst/>
          </a:prstGeom>
          <a:solidFill>
            <a:schemeClr val="tx2">
              <a:lumMod val="50000"/>
            </a:schemeClr>
          </a:solidFill>
        </p:spPr>
        <p:txBody>
          <a:bodyPr wrap="square" rtlCol="0" anchor="ctr">
            <a:spAutoFit/>
          </a:bodyPr>
          <a:lstStyle/>
          <a:p>
            <a:pPr algn="ctr"/>
            <a:r>
              <a:rPr lang="en-US" sz="1600" b="1" dirty="0" smtClean="0">
                <a:solidFill>
                  <a:schemeClr val="bg1"/>
                </a:solidFill>
              </a:rPr>
              <a:t>FALL 2014 ROTATION : SEBAT </a:t>
            </a:r>
            <a:r>
              <a:rPr lang="en-US" sz="1600" b="1" dirty="0" smtClean="0">
                <a:solidFill>
                  <a:schemeClr val="bg1"/>
                </a:solidFill>
              </a:rPr>
              <a:t>LAB</a:t>
            </a:r>
          </a:p>
          <a:p>
            <a:pPr algn="ctr"/>
            <a:endParaRPr lang="en-US" sz="1600" b="1" dirty="0" smtClean="0">
              <a:solidFill>
                <a:schemeClr val="bg1"/>
              </a:solidFill>
            </a:endParaRPr>
          </a:p>
          <a:p>
            <a:pPr algn="ctr"/>
            <a:r>
              <a:rPr lang="en-US" sz="1600" b="1" dirty="0">
                <a:solidFill>
                  <a:schemeClr val="bg1"/>
                </a:solidFill>
              </a:rPr>
              <a:t>Investigation of Novel CNV-Gene Associations Amongst 43,000 Individuals, Some Exhibiting Traits of </a:t>
            </a:r>
            <a:r>
              <a:rPr lang="en-US" sz="1600" b="1" dirty="0" smtClean="0">
                <a:solidFill>
                  <a:schemeClr val="bg1"/>
                </a:solidFill>
              </a:rPr>
              <a:t>Schizophrenia</a:t>
            </a:r>
          </a:p>
          <a:p>
            <a:pPr algn="ctr"/>
            <a:endParaRPr lang="en-US" sz="1600" b="1" dirty="0">
              <a:solidFill>
                <a:schemeClr val="bg1"/>
              </a:solidFill>
            </a:endParaRPr>
          </a:p>
        </p:txBody>
      </p:sp>
      <p:sp>
        <p:nvSpPr>
          <p:cNvPr id="5" name="TextBox 4"/>
          <p:cNvSpPr txBox="1"/>
          <p:nvPr/>
        </p:nvSpPr>
        <p:spPr>
          <a:xfrm>
            <a:off x="123477" y="4052910"/>
            <a:ext cx="8872789" cy="338554"/>
          </a:xfrm>
          <a:prstGeom prst="rect">
            <a:avLst/>
          </a:prstGeom>
          <a:solidFill>
            <a:schemeClr val="tx2">
              <a:lumMod val="75000"/>
            </a:schemeClr>
          </a:solidFill>
        </p:spPr>
        <p:txBody>
          <a:bodyPr wrap="square" rtlCol="0">
            <a:spAutoFit/>
          </a:bodyPr>
          <a:lstStyle/>
          <a:p>
            <a:pPr algn="ctr"/>
            <a:r>
              <a:rPr lang="en-US" sz="1600" b="1" dirty="0" smtClean="0">
                <a:solidFill>
                  <a:schemeClr val="bg1"/>
                </a:solidFill>
              </a:rPr>
              <a:t>Jamison M </a:t>
            </a:r>
            <a:r>
              <a:rPr lang="en-US" sz="1600" b="1" dirty="0" err="1" smtClean="0">
                <a:solidFill>
                  <a:schemeClr val="bg1"/>
                </a:solidFill>
              </a:rPr>
              <a:t>McCorrison</a:t>
            </a:r>
            <a:endParaRPr lang="en-US" sz="1600" b="1" dirty="0">
              <a:solidFill>
                <a:schemeClr val="bg1"/>
              </a:solidFill>
            </a:endParaRPr>
          </a:p>
        </p:txBody>
      </p:sp>
      <p:pic>
        <p:nvPicPr>
          <p:cNvPr id="2" name="Picture 1"/>
          <p:cNvPicPr>
            <a:picLocks noChangeAspect="1"/>
          </p:cNvPicPr>
          <p:nvPr/>
        </p:nvPicPr>
        <p:blipFill>
          <a:blip r:embed="rId3"/>
          <a:stretch>
            <a:fillRect/>
          </a:stretch>
        </p:blipFill>
        <p:spPr>
          <a:xfrm>
            <a:off x="123477" y="1356511"/>
            <a:ext cx="8751170" cy="1339465"/>
          </a:xfrm>
          <a:prstGeom prst="rect">
            <a:avLst/>
          </a:prstGeom>
        </p:spPr>
      </p:pic>
    </p:spTree>
    <p:extLst>
      <p:ext uri="{BB962C8B-B14F-4D97-AF65-F5344CB8AC3E}">
        <p14:creationId xmlns:p14="http://schemas.microsoft.com/office/powerpoint/2010/main" val="31574402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Experimental Road Blocks</a:t>
            </a:r>
            <a:endParaRPr lang="en-US" sz="1600" b="1" dirty="0">
              <a:solidFill>
                <a:schemeClr val="bg1"/>
              </a:solidFill>
            </a:endParaRPr>
          </a:p>
        </p:txBody>
      </p:sp>
      <p:sp>
        <p:nvSpPr>
          <p:cNvPr id="17" name="TextBox 16"/>
          <p:cNvSpPr txBox="1"/>
          <p:nvPr/>
        </p:nvSpPr>
        <p:spPr>
          <a:xfrm>
            <a:off x="123476" y="1172951"/>
            <a:ext cx="8872789" cy="5355313"/>
          </a:xfrm>
          <a:prstGeom prst="rect">
            <a:avLst/>
          </a:prstGeom>
          <a:noFill/>
        </p:spPr>
        <p:txBody>
          <a:bodyPr wrap="square" rtlCol="0">
            <a:spAutoFit/>
          </a:bodyPr>
          <a:lstStyle/>
          <a:p>
            <a:pPr marL="285750" lvl="2" indent="-285750">
              <a:buFont typeface="Arial"/>
              <a:buChar char="•"/>
            </a:pPr>
            <a:r>
              <a:rPr lang="en-US" b="1" dirty="0" smtClean="0"/>
              <a:t>Updates to legacy code base</a:t>
            </a:r>
          </a:p>
          <a:p>
            <a:pPr marL="742950" lvl="3" indent="-285750">
              <a:buFont typeface="Arial"/>
              <a:buChar char="•"/>
            </a:pPr>
            <a:r>
              <a:rPr lang="en-US" dirty="0" smtClean="0"/>
              <a:t>Reverse engineer existing R tools developed by previous collaborator </a:t>
            </a:r>
          </a:p>
          <a:p>
            <a:pPr marL="742950" lvl="3" indent="-285750">
              <a:buFont typeface="Arial"/>
              <a:buChar char="•"/>
            </a:pPr>
            <a:r>
              <a:rPr lang="en-US" dirty="0"/>
              <a:t>R</a:t>
            </a:r>
            <a:r>
              <a:rPr lang="en-US" dirty="0" smtClean="0"/>
              <a:t>e-configure data structures, import and analysis methods for new gene-based implementation and execution in the UCSD processing environment. </a:t>
            </a:r>
            <a:r>
              <a:rPr lang="en-US" b="1" dirty="0" smtClean="0"/>
              <a:t>*</a:t>
            </a:r>
          </a:p>
          <a:p>
            <a:pPr marL="914400" lvl="4"/>
            <a:r>
              <a:rPr lang="en-US" b="1" i="1" dirty="0" smtClean="0"/>
              <a:t>* Rate limiting step</a:t>
            </a:r>
          </a:p>
          <a:p>
            <a:pPr marL="742950" lvl="3" indent="-285750">
              <a:buFont typeface="Arial"/>
              <a:buChar char="•"/>
            </a:pPr>
            <a:r>
              <a:rPr lang="en-US" dirty="0" smtClean="0"/>
              <a:t>Utilize new experiment base, “43k+”</a:t>
            </a:r>
          </a:p>
          <a:p>
            <a:pPr marL="742950" lvl="3" indent="-285750">
              <a:buFont typeface="Arial"/>
              <a:buChar char="•"/>
            </a:pPr>
            <a:endParaRPr lang="en-US" dirty="0" smtClean="0"/>
          </a:p>
          <a:p>
            <a:pPr marL="285750" lvl="2" indent="-285750">
              <a:buFont typeface="Arial"/>
              <a:buChar char="•"/>
            </a:pPr>
            <a:r>
              <a:rPr lang="en-US" b="1" dirty="0" smtClean="0"/>
              <a:t>Data Sizes and Memory Requirements</a:t>
            </a:r>
          </a:p>
          <a:p>
            <a:pPr marL="742950" lvl="3" indent="-285750">
              <a:buFont typeface="Arial"/>
              <a:buChar char="•"/>
            </a:pPr>
            <a:r>
              <a:rPr lang="en-US" dirty="0" smtClean="0"/>
              <a:t>Imported data space occupies approx. 31 MB of space in R</a:t>
            </a:r>
          </a:p>
          <a:p>
            <a:pPr marL="742950" lvl="3" indent="-285750">
              <a:buFont typeface="Arial"/>
              <a:buChar char="•"/>
            </a:pPr>
            <a:r>
              <a:rPr lang="en-US" i="1" dirty="0" smtClean="0"/>
              <a:t>Gene-set-based evaluation </a:t>
            </a:r>
            <a:r>
              <a:rPr lang="en-US" dirty="0" smtClean="0"/>
              <a:t>reduced the required number of iterations to the count of gene sets , (49 instances of permutation testing)</a:t>
            </a:r>
          </a:p>
          <a:p>
            <a:pPr marL="1200150" lvl="4" indent="-285750">
              <a:buFont typeface="Arial"/>
              <a:buChar char="•"/>
            </a:pPr>
            <a:r>
              <a:rPr lang="en-US" dirty="0" smtClean="0"/>
              <a:t>Approx. execution time = 1-4 days on 8 GB RAM host</a:t>
            </a:r>
          </a:p>
          <a:p>
            <a:pPr marL="742950" lvl="3" indent="-285750">
              <a:buFont typeface="Arial"/>
              <a:buChar char="•"/>
            </a:pPr>
            <a:r>
              <a:rPr lang="en-US" i="1" dirty="0" smtClean="0"/>
              <a:t>New individual gene-based analyses </a:t>
            </a:r>
            <a:r>
              <a:rPr lang="en-US" dirty="0" smtClean="0"/>
              <a:t>used one gene per gene set and require approx. 4,500 instances of permutation testing.</a:t>
            </a:r>
          </a:p>
          <a:p>
            <a:pPr marL="1200150" lvl="4" indent="-285750">
              <a:buFont typeface="Arial"/>
              <a:buChar char="•"/>
            </a:pPr>
            <a:r>
              <a:rPr lang="en-US" dirty="0"/>
              <a:t>E</a:t>
            </a:r>
            <a:r>
              <a:rPr lang="en-US" dirty="0" smtClean="0"/>
              <a:t>xecution time before speed increase = </a:t>
            </a:r>
            <a:r>
              <a:rPr lang="en-US" b="1" dirty="0" smtClean="0">
                <a:solidFill>
                  <a:srgbClr val="800000"/>
                </a:solidFill>
              </a:rPr>
              <a:t>17 days </a:t>
            </a:r>
            <a:r>
              <a:rPr lang="en-US" dirty="0" smtClean="0"/>
              <a:t>on 8 GB RAM host </a:t>
            </a:r>
            <a:r>
              <a:rPr lang="en-US" i="1" dirty="0" smtClean="0"/>
              <a:t>(in swap)</a:t>
            </a:r>
          </a:p>
          <a:p>
            <a:pPr marL="1200150" lvl="4" indent="-285750">
              <a:buFont typeface="Arial"/>
              <a:buChar char="•"/>
            </a:pPr>
            <a:r>
              <a:rPr lang="en-US" i="1" dirty="0" smtClean="0"/>
              <a:t>Ideal RAM use shown to be &gt; 128 GB</a:t>
            </a:r>
          </a:p>
          <a:p>
            <a:pPr marL="1200150" lvl="4" indent="-285750">
              <a:buFont typeface="Arial"/>
              <a:buChar char="•"/>
            </a:pPr>
            <a:r>
              <a:rPr lang="en-US" i="1" dirty="0"/>
              <a:t>R</a:t>
            </a:r>
            <a:r>
              <a:rPr lang="en-US" i="1" dirty="0" smtClean="0"/>
              <a:t>un time predicted by on partial execution status</a:t>
            </a:r>
          </a:p>
          <a:p>
            <a:pPr marL="742950" lvl="3" indent="-285750">
              <a:buFont typeface="Arial"/>
              <a:buChar char="•"/>
            </a:pPr>
            <a:r>
              <a:rPr lang="en-US" i="1" dirty="0" smtClean="0"/>
              <a:t>After speed increase by </a:t>
            </a:r>
            <a:r>
              <a:rPr lang="en-US" i="1" dirty="0" err="1" smtClean="0"/>
              <a:t>unecessary</a:t>
            </a:r>
            <a:r>
              <a:rPr lang="en-US" i="1" dirty="0" smtClean="0"/>
              <a:t> code reduction</a:t>
            </a:r>
          </a:p>
          <a:p>
            <a:pPr marL="1200150" lvl="4" indent="-285750">
              <a:buFont typeface="Arial"/>
              <a:buChar char="•"/>
            </a:pPr>
            <a:r>
              <a:rPr lang="en-US" dirty="0"/>
              <a:t>Execution time before speed increase = </a:t>
            </a:r>
            <a:r>
              <a:rPr lang="en-US" b="1" dirty="0" smtClean="0">
                <a:solidFill>
                  <a:srgbClr val="800000"/>
                </a:solidFill>
              </a:rPr>
              <a:t>9 hours </a:t>
            </a:r>
            <a:r>
              <a:rPr lang="en-US" dirty="0" smtClean="0"/>
              <a:t>on 32 </a:t>
            </a:r>
            <a:r>
              <a:rPr lang="en-US" dirty="0"/>
              <a:t>GB RAM </a:t>
            </a:r>
            <a:r>
              <a:rPr lang="en-US" dirty="0" smtClean="0"/>
              <a:t>host</a:t>
            </a:r>
            <a:endParaRPr lang="en-US" i="1" dirty="0"/>
          </a:p>
        </p:txBody>
      </p:sp>
    </p:spTree>
    <p:extLst>
      <p:ext uri="{BB962C8B-B14F-4D97-AF65-F5344CB8AC3E}">
        <p14:creationId xmlns:p14="http://schemas.microsoft.com/office/powerpoint/2010/main" val="7365758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Visualization and Noise Removal</a:t>
            </a:r>
          </a:p>
        </p:txBody>
      </p:sp>
      <p:sp>
        <p:nvSpPr>
          <p:cNvPr id="6" name="TextBox 5"/>
          <p:cNvSpPr txBox="1"/>
          <p:nvPr/>
        </p:nvSpPr>
        <p:spPr>
          <a:xfrm>
            <a:off x="123476" y="1126887"/>
            <a:ext cx="8872789" cy="5578451"/>
          </a:xfrm>
          <a:prstGeom prst="rect">
            <a:avLst/>
          </a:prstGeom>
          <a:noFill/>
        </p:spPr>
        <p:txBody>
          <a:bodyPr wrap="square" rtlCol="0">
            <a:spAutoFit/>
          </a:bodyPr>
          <a:lstStyle/>
          <a:p>
            <a:pPr marL="0" lvl="2"/>
            <a:r>
              <a:rPr lang="en-US" b="1" dirty="0" smtClean="0"/>
              <a:t>New result interpretation (shown for </a:t>
            </a:r>
            <a:r>
              <a:rPr lang="en-US" b="1" dirty="0" smtClean="0"/>
              <a:t>LOSS</a:t>
            </a:r>
            <a:r>
              <a:rPr lang="en-US" b="1" dirty="0"/>
              <a:t>/</a:t>
            </a:r>
            <a:r>
              <a:rPr lang="en-US" b="1" dirty="0" smtClean="0"/>
              <a:t>Deletion </a:t>
            </a:r>
            <a:r>
              <a:rPr lang="en-US" b="1" dirty="0" smtClean="0"/>
              <a:t>type CNVs) </a:t>
            </a:r>
            <a:r>
              <a:rPr lang="en-US" b="1" dirty="0" smtClean="0"/>
              <a:t>:</a:t>
            </a:r>
            <a:endParaRPr lang="en-US" sz="900" b="1" dirty="0" smtClean="0"/>
          </a:p>
          <a:p>
            <a:pPr marL="0" lvl="2"/>
            <a:r>
              <a:rPr lang="en-US" sz="900" b="1" dirty="0" smtClean="0"/>
              <a:t> </a:t>
            </a:r>
            <a:endParaRPr lang="en-US" sz="900" b="1" dirty="0"/>
          </a:p>
          <a:p>
            <a:pPr marL="342900" lvl="2" indent="-342900">
              <a:buAutoNum type="arabicPeriod"/>
            </a:pPr>
            <a:r>
              <a:rPr lang="en-US" sz="1600" dirty="0" smtClean="0"/>
              <a:t>Using </a:t>
            </a:r>
            <a:r>
              <a:rPr lang="en-US" sz="1600" dirty="0"/>
              <a:t>the </a:t>
            </a:r>
            <a:r>
              <a:rPr lang="en-US" sz="1600" dirty="0" err="1"/>
              <a:t>entrez</a:t>
            </a:r>
            <a:r>
              <a:rPr lang="en-US" sz="1600" dirty="0"/>
              <a:t> ID in Daniele’s table, add 3 new columns to the del and dup results tables: hg18 </a:t>
            </a:r>
            <a:r>
              <a:rPr lang="en-US" sz="1600" dirty="0" err="1"/>
              <a:t>chrom</a:t>
            </a:r>
            <a:r>
              <a:rPr lang="en-US" sz="1600" dirty="0"/>
              <a:t>, start and </a:t>
            </a:r>
            <a:r>
              <a:rPr lang="en-US" sz="1600" dirty="0" smtClean="0"/>
              <a:t>end. </a:t>
            </a:r>
          </a:p>
          <a:p>
            <a:pPr marL="342900" lvl="2" indent="-342900">
              <a:buAutoNum type="arabicPeriod" startAt="2"/>
            </a:pPr>
            <a:r>
              <a:rPr lang="en-US" sz="1600" dirty="0" smtClean="0"/>
              <a:t>Using the start position &amp; </a:t>
            </a:r>
            <a:r>
              <a:rPr lang="en-US" sz="1600" dirty="0" err="1" smtClean="0"/>
              <a:t>Pval_dev_S</a:t>
            </a:r>
            <a:r>
              <a:rPr lang="en-US" sz="1600" dirty="0" smtClean="0"/>
              <a:t> generate a </a:t>
            </a:r>
            <a:r>
              <a:rPr lang="en-US" sz="1600" dirty="0" err="1" smtClean="0"/>
              <a:t>manhattan</a:t>
            </a:r>
            <a:r>
              <a:rPr lang="en-US" sz="1600" dirty="0" smtClean="0"/>
              <a:t> plot (one for </a:t>
            </a:r>
            <a:r>
              <a:rPr lang="en-US" sz="1600" dirty="0" err="1" smtClean="0"/>
              <a:t>dels</a:t>
            </a:r>
            <a:r>
              <a:rPr lang="en-US" sz="1600" dirty="0" smtClean="0"/>
              <a:t> and one for dups)</a:t>
            </a:r>
          </a:p>
          <a:p>
            <a:pPr marL="342900" lvl="2" indent="-342900">
              <a:buAutoNum type="arabicPeriod" startAt="2"/>
            </a:pPr>
            <a:endParaRPr lang="en-US" sz="1600" dirty="0" smtClean="0"/>
          </a:p>
          <a:p>
            <a:pPr marL="342900" lvl="2" indent="-342900">
              <a:buAutoNum type="arabicPeriod" startAt="2"/>
            </a:pPr>
            <a:endParaRPr lang="en-US" sz="1600" dirty="0" smtClean="0"/>
          </a:p>
          <a:p>
            <a:pPr marL="342900" lvl="2" indent="-342900">
              <a:buAutoNum type="arabicPeriod" startAt="2"/>
            </a:pPr>
            <a:endParaRPr lang="en-US" sz="1600" dirty="0" smtClean="0"/>
          </a:p>
          <a:p>
            <a:pPr marL="0" lvl="2"/>
            <a:r>
              <a:rPr lang="en-US" sz="1600" dirty="0" smtClean="0"/>
              <a:t> </a:t>
            </a:r>
          </a:p>
          <a:p>
            <a:pPr marL="0" lvl="2"/>
            <a:r>
              <a:rPr lang="en-US" sz="1600" dirty="0" smtClean="0"/>
              <a:t/>
            </a:r>
            <a:br>
              <a:rPr lang="en-US" sz="1600" dirty="0" smtClean="0"/>
            </a:br>
            <a:r>
              <a:rPr lang="en-US" sz="1600" dirty="0" smtClean="0"/>
              <a:t/>
            </a:r>
            <a:br>
              <a:rPr lang="en-US" sz="1600" dirty="0" smtClean="0"/>
            </a:br>
            <a:r>
              <a:rPr lang="en-US" sz="1600" dirty="0" smtClean="0"/>
              <a:t> </a:t>
            </a:r>
          </a:p>
          <a:p>
            <a:pPr marL="342900" lvl="2" indent="-342900">
              <a:buAutoNum type="arabicPeriod" startAt="3"/>
            </a:pPr>
            <a:r>
              <a:rPr lang="en-US" sz="1600" dirty="0" smtClean="0"/>
              <a:t>Evaluated and remove </a:t>
            </a:r>
            <a:r>
              <a:rPr lang="en-US" sz="1600" b="1" dirty="0" smtClean="0">
                <a:solidFill>
                  <a:srgbClr val="FF0000"/>
                </a:solidFill>
              </a:rPr>
              <a:t>falsely assigned peaks </a:t>
            </a:r>
            <a:r>
              <a:rPr lang="en-US" sz="3200" dirty="0" smtClean="0">
                <a:solidFill>
                  <a:srgbClr val="FF0000"/>
                </a:solidFill>
              </a:rPr>
              <a:t>*</a:t>
            </a:r>
            <a:r>
              <a:rPr lang="en-US" sz="1600" dirty="0" smtClean="0">
                <a:solidFill>
                  <a:srgbClr val="FF0000"/>
                </a:solidFill>
              </a:rPr>
              <a:t> </a:t>
            </a:r>
            <a:r>
              <a:rPr lang="en-US" sz="1600" dirty="0" smtClean="0"/>
              <a:t>and </a:t>
            </a:r>
            <a:r>
              <a:rPr lang="en-US" sz="1600" b="1" dirty="0" smtClean="0">
                <a:solidFill>
                  <a:srgbClr val="6800B3"/>
                </a:solidFill>
              </a:rPr>
              <a:t>identify new peaks in risk regions </a:t>
            </a:r>
            <a:r>
              <a:rPr lang="en-US" sz="3200" dirty="0" smtClean="0">
                <a:solidFill>
                  <a:srgbClr val="6800B3"/>
                </a:solidFill>
              </a:rPr>
              <a:t>*</a:t>
            </a:r>
          </a:p>
          <a:p>
            <a:pPr marL="342900" lvl="2" indent="-342900">
              <a:buAutoNum type="arabicPeriod" startAt="3"/>
            </a:pPr>
            <a:endParaRPr lang="en-US" sz="1600" dirty="0" smtClean="0"/>
          </a:p>
          <a:p>
            <a:pPr marL="342900" lvl="2" indent="-342900">
              <a:buAutoNum type="arabicPeriod" startAt="3"/>
            </a:pPr>
            <a:endParaRPr lang="en-US" sz="1600" dirty="0" smtClean="0"/>
          </a:p>
          <a:p>
            <a:pPr marL="342900" lvl="2" indent="-342900">
              <a:buAutoNum type="arabicPeriod" startAt="3"/>
            </a:pPr>
            <a:endParaRPr lang="en-US" sz="1600" dirty="0" smtClean="0"/>
          </a:p>
          <a:p>
            <a:pPr marL="0" lvl="2"/>
            <a:r>
              <a:rPr lang="en-US" sz="1050" dirty="0" smtClean="0"/>
              <a:t/>
            </a:r>
            <a:br>
              <a:rPr lang="en-US" sz="1050" dirty="0" smtClean="0"/>
            </a:br>
            <a:r>
              <a:rPr lang="en-US" sz="1050" dirty="0" smtClean="0"/>
              <a:t/>
            </a:r>
            <a:br>
              <a:rPr lang="en-US" sz="1050" dirty="0" smtClean="0"/>
            </a:br>
            <a:r>
              <a:rPr lang="en-US" sz="1050" dirty="0" smtClean="0"/>
              <a:t/>
            </a:r>
            <a:br>
              <a:rPr lang="en-US" sz="1050" dirty="0" smtClean="0"/>
            </a:br>
            <a:r>
              <a:rPr lang="en-US" sz="600" dirty="0" smtClean="0"/>
              <a:t/>
            </a:r>
            <a:br>
              <a:rPr lang="en-US" sz="600" dirty="0" smtClean="0"/>
            </a:br>
            <a:r>
              <a:rPr lang="en-US" sz="600" dirty="0" smtClean="0"/>
              <a:t/>
            </a:r>
            <a:br>
              <a:rPr lang="en-US" sz="600" dirty="0" smtClean="0"/>
            </a:br>
            <a:r>
              <a:rPr lang="en-US" sz="600" dirty="0" smtClean="0"/>
              <a:t> </a:t>
            </a:r>
            <a:r>
              <a:rPr lang="en-US" sz="1050" dirty="0" smtClean="0"/>
              <a:t/>
            </a:r>
            <a:br>
              <a:rPr lang="en-US" sz="1050" dirty="0" smtClean="0"/>
            </a:br>
            <a:r>
              <a:rPr lang="en-US" sz="1050" dirty="0" smtClean="0"/>
              <a:t> </a:t>
            </a:r>
          </a:p>
          <a:p>
            <a:pPr marL="0" lvl="2"/>
            <a:r>
              <a:rPr lang="en-US" sz="1600" dirty="0" smtClean="0"/>
              <a:t>4.       (Ongoing) Investigate and investigate genes underlying novel gene peaks within risk regions.</a:t>
            </a:r>
            <a:endParaRPr lang="en-US" sz="1600" dirty="0"/>
          </a:p>
        </p:txBody>
      </p:sp>
      <p:pic>
        <p:nvPicPr>
          <p:cNvPr id="8" name="Picture 7"/>
          <p:cNvPicPr>
            <a:picLocks noChangeAspect="1"/>
          </p:cNvPicPr>
          <p:nvPr/>
        </p:nvPicPr>
        <p:blipFill>
          <a:blip r:embed="rId2"/>
          <a:stretch>
            <a:fillRect/>
          </a:stretch>
        </p:blipFill>
        <p:spPr>
          <a:xfrm>
            <a:off x="651155" y="2496663"/>
            <a:ext cx="7978588" cy="159898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986" y="4549684"/>
            <a:ext cx="7978588" cy="1595717"/>
          </a:xfrm>
          <a:prstGeom prst="rect">
            <a:avLst/>
          </a:prstGeom>
        </p:spPr>
      </p:pic>
      <p:sp>
        <p:nvSpPr>
          <p:cNvPr id="10" name="Frame 9"/>
          <p:cNvSpPr/>
          <p:nvPr/>
        </p:nvSpPr>
        <p:spPr>
          <a:xfrm>
            <a:off x="2983558" y="2496663"/>
            <a:ext cx="254000" cy="275213"/>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3956726" y="2511456"/>
            <a:ext cx="254000" cy="275213"/>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5024930" y="2764723"/>
            <a:ext cx="254000" cy="275213"/>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5425347" y="2511456"/>
            <a:ext cx="254000" cy="275213"/>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5669223" y="2764000"/>
            <a:ext cx="254000" cy="275213"/>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4210726" y="2764000"/>
            <a:ext cx="254000" cy="275213"/>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7126512" y="2764000"/>
            <a:ext cx="254000" cy="275213"/>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Frame 17"/>
          <p:cNvSpPr/>
          <p:nvPr/>
        </p:nvSpPr>
        <p:spPr>
          <a:xfrm>
            <a:off x="7405912" y="2511456"/>
            <a:ext cx="254000" cy="275213"/>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Frame 18"/>
          <p:cNvSpPr/>
          <p:nvPr/>
        </p:nvSpPr>
        <p:spPr>
          <a:xfrm>
            <a:off x="7359386" y="5421981"/>
            <a:ext cx="254000" cy="275213"/>
          </a:xfrm>
          <a:prstGeom prst="frame">
            <a:avLst/>
          </a:prstGeom>
          <a:solidFill>
            <a:srgbClr val="6800B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Frame 19"/>
          <p:cNvSpPr/>
          <p:nvPr/>
        </p:nvSpPr>
        <p:spPr>
          <a:xfrm>
            <a:off x="7568981" y="5368695"/>
            <a:ext cx="254000" cy="275213"/>
          </a:xfrm>
          <a:prstGeom prst="frame">
            <a:avLst/>
          </a:prstGeom>
          <a:solidFill>
            <a:srgbClr val="6800B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Frame 20"/>
          <p:cNvSpPr/>
          <p:nvPr/>
        </p:nvSpPr>
        <p:spPr>
          <a:xfrm>
            <a:off x="4841944" y="5509101"/>
            <a:ext cx="254000" cy="275213"/>
          </a:xfrm>
          <a:prstGeom prst="frame">
            <a:avLst/>
          </a:prstGeom>
          <a:solidFill>
            <a:srgbClr val="6800B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Frame 21"/>
          <p:cNvSpPr/>
          <p:nvPr/>
        </p:nvSpPr>
        <p:spPr>
          <a:xfrm>
            <a:off x="4651772" y="5488539"/>
            <a:ext cx="254000" cy="275213"/>
          </a:xfrm>
          <a:prstGeom prst="frame">
            <a:avLst/>
          </a:prstGeom>
          <a:solidFill>
            <a:srgbClr val="6800B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Frame 22"/>
          <p:cNvSpPr/>
          <p:nvPr/>
        </p:nvSpPr>
        <p:spPr>
          <a:xfrm>
            <a:off x="5085401" y="5504709"/>
            <a:ext cx="254000" cy="275213"/>
          </a:xfrm>
          <a:prstGeom prst="frame">
            <a:avLst/>
          </a:prstGeom>
          <a:solidFill>
            <a:srgbClr val="6800B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4" name="Frame 23"/>
          <p:cNvSpPr/>
          <p:nvPr/>
        </p:nvSpPr>
        <p:spPr>
          <a:xfrm>
            <a:off x="2081408" y="5523894"/>
            <a:ext cx="254000" cy="275213"/>
          </a:xfrm>
          <a:prstGeom prst="frame">
            <a:avLst/>
          </a:prstGeom>
          <a:solidFill>
            <a:srgbClr val="6800B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5" name="Frame 24"/>
          <p:cNvSpPr/>
          <p:nvPr/>
        </p:nvSpPr>
        <p:spPr>
          <a:xfrm>
            <a:off x="1283551" y="5538687"/>
            <a:ext cx="254000" cy="275213"/>
          </a:xfrm>
          <a:prstGeom prst="frame">
            <a:avLst/>
          </a:prstGeom>
          <a:solidFill>
            <a:srgbClr val="6800B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814931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476" y="1242352"/>
            <a:ext cx="8872789" cy="5078314"/>
          </a:xfrm>
          <a:prstGeom prst="rect">
            <a:avLst/>
          </a:prstGeom>
          <a:noFill/>
        </p:spPr>
        <p:txBody>
          <a:bodyPr wrap="square" rtlCol="0">
            <a:spAutoFit/>
          </a:bodyPr>
          <a:lstStyle/>
          <a:p>
            <a:pPr marL="0" lvl="2"/>
            <a:r>
              <a:rPr lang="en-US" b="1" u="sng" dirty="0" smtClean="0"/>
              <a:t>Before                  :</a:t>
            </a:r>
            <a:br>
              <a:rPr lang="en-US" b="1" u="sng" dirty="0" smtClean="0"/>
            </a:br>
            <a:endParaRPr lang="en-US" i="1" dirty="0" smtClean="0"/>
          </a:p>
          <a:p>
            <a:pPr marL="0" lvl="2"/>
            <a:r>
              <a:rPr lang="en-US" i="1" dirty="0" smtClean="0"/>
              <a:t>Deletions:</a:t>
            </a:r>
          </a:p>
          <a:p>
            <a:pPr marL="0" lvl="2"/>
            <a:endParaRPr lang="en-US" i="1" dirty="0" smtClean="0"/>
          </a:p>
          <a:p>
            <a:pPr marL="0" lvl="2"/>
            <a:endParaRPr lang="en-US" i="1" dirty="0" smtClean="0"/>
          </a:p>
          <a:p>
            <a:pPr marL="0" lvl="2"/>
            <a:endParaRPr lang="en-US" i="1" dirty="0"/>
          </a:p>
          <a:p>
            <a:pPr marL="0" lvl="2"/>
            <a:r>
              <a:rPr lang="en-US" i="1" dirty="0" smtClean="0"/>
              <a:t>Duplications:</a:t>
            </a:r>
          </a:p>
          <a:p>
            <a:pPr marL="0" lvl="2"/>
            <a:endParaRPr lang="en-US" b="1" u="sng" dirty="0" smtClean="0"/>
          </a:p>
          <a:p>
            <a:pPr marL="0" lvl="2"/>
            <a:endParaRPr lang="en-US" b="1" u="sng" dirty="0" smtClean="0"/>
          </a:p>
          <a:p>
            <a:pPr marL="0" lvl="2"/>
            <a:r>
              <a:rPr lang="en-US" b="1" u="sng" dirty="0" smtClean="0"/>
              <a:t>After                     :</a:t>
            </a:r>
          </a:p>
          <a:p>
            <a:pPr marL="0" lvl="2"/>
            <a:endParaRPr lang="en-US" i="1" dirty="0" smtClean="0"/>
          </a:p>
          <a:p>
            <a:pPr marL="0" lvl="2"/>
            <a:endParaRPr lang="en-US" i="1" dirty="0"/>
          </a:p>
          <a:p>
            <a:pPr marL="0" lvl="2"/>
            <a:r>
              <a:rPr lang="en-US" i="1" dirty="0"/>
              <a:t>Deletions:</a:t>
            </a:r>
          </a:p>
          <a:p>
            <a:pPr marL="0" lvl="2"/>
            <a:endParaRPr lang="en-US" i="1" dirty="0"/>
          </a:p>
          <a:p>
            <a:pPr marL="0" lvl="2"/>
            <a:endParaRPr lang="en-US" i="1" dirty="0"/>
          </a:p>
          <a:p>
            <a:pPr marL="0" lvl="2"/>
            <a:endParaRPr lang="en-US" i="1" dirty="0"/>
          </a:p>
          <a:p>
            <a:pPr marL="0" lvl="2"/>
            <a:r>
              <a:rPr lang="en-US" i="1" dirty="0"/>
              <a:t>Duplications:</a:t>
            </a:r>
          </a:p>
          <a:p>
            <a:pPr marL="0" lvl="2"/>
            <a:endParaRPr lang="en-US" b="1" u="sng" dirty="0"/>
          </a:p>
        </p:txBody>
      </p:sp>
      <p:pic>
        <p:nvPicPr>
          <p:cNvPr id="56" name="Picture 55"/>
          <p:cNvPicPr>
            <a:picLocks noChangeAspect="1"/>
          </p:cNvPicPr>
          <p:nvPr/>
        </p:nvPicPr>
        <p:blipFill>
          <a:blip r:embed="rId2"/>
          <a:stretch>
            <a:fillRect/>
          </a:stretch>
        </p:blipFill>
        <p:spPr>
          <a:xfrm>
            <a:off x="2133976" y="1371108"/>
            <a:ext cx="6314505" cy="1265484"/>
          </a:xfrm>
          <a:prstGeom prst="rect">
            <a:avLst/>
          </a:prstGeom>
        </p:spPr>
      </p:pic>
      <p:sp>
        <p:nvSpPr>
          <p:cNvPr id="58" name="Frame 57"/>
          <p:cNvSpPr/>
          <p:nvPr/>
        </p:nvSpPr>
        <p:spPr>
          <a:xfrm>
            <a:off x="3975860" y="1385901"/>
            <a:ext cx="201024" cy="217812"/>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9" name="Frame 58"/>
          <p:cNvSpPr/>
          <p:nvPr/>
        </p:nvSpPr>
        <p:spPr>
          <a:xfrm>
            <a:off x="4951796" y="1581033"/>
            <a:ext cx="201024" cy="217812"/>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0" name="Frame 59"/>
          <p:cNvSpPr/>
          <p:nvPr/>
        </p:nvSpPr>
        <p:spPr>
          <a:xfrm>
            <a:off x="5922596" y="1404087"/>
            <a:ext cx="201024" cy="217812"/>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1" name="Frame 60"/>
          <p:cNvSpPr/>
          <p:nvPr/>
        </p:nvSpPr>
        <p:spPr>
          <a:xfrm>
            <a:off x="5592342" y="1576150"/>
            <a:ext cx="201024" cy="217812"/>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2" name="Frame 61"/>
          <p:cNvSpPr/>
          <p:nvPr/>
        </p:nvSpPr>
        <p:spPr>
          <a:xfrm>
            <a:off x="4750772" y="1404087"/>
            <a:ext cx="201024" cy="217812"/>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3" name="Frame 62"/>
          <p:cNvSpPr/>
          <p:nvPr/>
        </p:nvSpPr>
        <p:spPr>
          <a:xfrm>
            <a:off x="7255246" y="1575438"/>
            <a:ext cx="201024" cy="217812"/>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4" name="Frame 63"/>
          <p:cNvSpPr/>
          <p:nvPr/>
        </p:nvSpPr>
        <p:spPr>
          <a:xfrm>
            <a:off x="7478650" y="1404087"/>
            <a:ext cx="201024" cy="217812"/>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5" name="Frame 64"/>
          <p:cNvSpPr/>
          <p:nvPr/>
        </p:nvSpPr>
        <p:spPr>
          <a:xfrm>
            <a:off x="6108566" y="1575738"/>
            <a:ext cx="201024" cy="217812"/>
          </a:xfrm>
          <a:prstGeom prst="fram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3" name="Picture 2" descr="FORMATTED_GAIN_IN.txt_man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976" y="2514600"/>
            <a:ext cx="6314505" cy="1262901"/>
          </a:xfrm>
          <a:prstGeom prst="rect">
            <a:avLst/>
          </a:prstGeom>
        </p:spPr>
      </p:pic>
      <p:pic>
        <p:nvPicPr>
          <p:cNvPr id="7" name="Picture 6" descr="Screen Shot 2014-12-18 at 12.58.1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247" y="3823322"/>
            <a:ext cx="5373146" cy="2986470"/>
          </a:xfrm>
          <a:prstGeom prst="rect">
            <a:avLst/>
          </a:prstGeom>
        </p:spPr>
      </p:pic>
      <p:sp>
        <p:nvSpPr>
          <p:cNvPr id="66" name="Circular Arrow 65"/>
          <p:cNvSpPr/>
          <p:nvPr/>
        </p:nvSpPr>
        <p:spPr>
          <a:xfrm rot="5400000">
            <a:off x="7411567" y="3138083"/>
            <a:ext cx="1698019" cy="1563854"/>
          </a:xfrm>
          <a:prstGeom prst="circularArrow">
            <a:avLst>
              <a:gd name="adj1" fmla="val 12500"/>
              <a:gd name="adj2" fmla="val 929355"/>
              <a:gd name="adj3" fmla="val 20457681"/>
              <a:gd name="adj4" fmla="val 10800000"/>
              <a:gd name="adj5" fmla="val 12500"/>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Visualization Report (After Cleanup)</a:t>
            </a:r>
          </a:p>
        </p:txBody>
      </p:sp>
    </p:spTree>
    <p:extLst>
      <p:ext uri="{BB962C8B-B14F-4D97-AF65-F5344CB8AC3E}">
        <p14:creationId xmlns:p14="http://schemas.microsoft.com/office/powerpoint/2010/main" val="32871199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accent4">
              <a:lumMod val="50000"/>
            </a:schemeClr>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Deletions</a:t>
            </a:r>
          </a:p>
        </p:txBody>
      </p:sp>
      <p:grpSp>
        <p:nvGrpSpPr>
          <p:cNvPr id="76" name="Group 75"/>
          <p:cNvGrpSpPr/>
          <p:nvPr/>
        </p:nvGrpSpPr>
        <p:grpSpPr>
          <a:xfrm>
            <a:off x="83515" y="2186952"/>
            <a:ext cx="9144000" cy="3331438"/>
            <a:chOff x="132862" y="795368"/>
            <a:chExt cx="12192000" cy="2509491"/>
          </a:xfrm>
        </p:grpSpPr>
        <p:pic>
          <p:nvPicPr>
            <p:cNvPr id="77" name="Picture 7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62" y="866459"/>
              <a:ext cx="12192000" cy="2438400"/>
            </a:xfrm>
            <a:prstGeom prst="rect">
              <a:avLst/>
            </a:prstGeom>
          </p:spPr>
        </p:pic>
        <p:sp>
          <p:nvSpPr>
            <p:cNvPr id="78" name="TextBox 77"/>
            <p:cNvSpPr txBox="1"/>
            <p:nvPr/>
          </p:nvSpPr>
          <p:spPr>
            <a:xfrm>
              <a:off x="1461478" y="2037861"/>
              <a:ext cx="539261" cy="278209"/>
            </a:xfrm>
            <a:prstGeom prst="rect">
              <a:avLst/>
            </a:prstGeom>
            <a:noFill/>
          </p:spPr>
          <p:txBody>
            <a:bodyPr wrap="square" rtlCol="0">
              <a:spAutoFit/>
            </a:bodyPr>
            <a:lstStyle/>
            <a:p>
              <a:r>
                <a:rPr lang="en-US" sz="900" dirty="0" smtClean="0"/>
                <a:t>1q21.1</a:t>
              </a:r>
              <a:endParaRPr lang="en-US" sz="900" dirty="0"/>
            </a:p>
          </p:txBody>
        </p:sp>
        <p:sp>
          <p:nvSpPr>
            <p:cNvPr id="79" name="TextBox 78"/>
            <p:cNvSpPr txBox="1"/>
            <p:nvPr/>
          </p:nvSpPr>
          <p:spPr>
            <a:xfrm>
              <a:off x="988649" y="1883532"/>
              <a:ext cx="539261" cy="695522"/>
            </a:xfrm>
            <a:prstGeom prst="rect">
              <a:avLst/>
            </a:prstGeom>
            <a:noFill/>
          </p:spPr>
          <p:txBody>
            <a:bodyPr wrap="square" rtlCol="0">
              <a:spAutoFit/>
            </a:bodyPr>
            <a:lstStyle/>
            <a:p>
              <a:r>
                <a:rPr lang="en-US" sz="900" dirty="0" smtClean="0">
                  <a:solidFill>
                    <a:srgbClr val="FF0000"/>
                  </a:solidFill>
                </a:rPr>
                <a:t>ACAP3 PUSL1 CPSF3L</a:t>
              </a:r>
              <a:endParaRPr lang="en-US" sz="900" dirty="0">
                <a:solidFill>
                  <a:srgbClr val="FF0000"/>
                </a:solidFill>
              </a:endParaRPr>
            </a:p>
          </p:txBody>
        </p:sp>
        <p:sp>
          <p:nvSpPr>
            <p:cNvPr id="80" name="TextBox 79"/>
            <p:cNvSpPr txBox="1"/>
            <p:nvPr/>
          </p:nvSpPr>
          <p:spPr>
            <a:xfrm>
              <a:off x="2035910" y="1556278"/>
              <a:ext cx="539261" cy="278209"/>
            </a:xfrm>
            <a:prstGeom prst="rect">
              <a:avLst/>
            </a:prstGeom>
            <a:noFill/>
          </p:spPr>
          <p:txBody>
            <a:bodyPr wrap="square" rtlCol="0">
              <a:spAutoFit/>
            </a:bodyPr>
            <a:lstStyle/>
            <a:p>
              <a:r>
                <a:rPr lang="en-US" sz="900" dirty="0" smtClean="0"/>
                <a:t>NRXN1</a:t>
              </a:r>
              <a:endParaRPr lang="en-US" sz="900" dirty="0"/>
            </a:p>
          </p:txBody>
        </p:sp>
        <p:sp>
          <p:nvSpPr>
            <p:cNvPr id="81" name="TextBox 80"/>
            <p:cNvSpPr txBox="1"/>
            <p:nvPr/>
          </p:nvSpPr>
          <p:spPr>
            <a:xfrm>
              <a:off x="2203938" y="2178402"/>
              <a:ext cx="539261" cy="278209"/>
            </a:xfrm>
            <a:prstGeom prst="rect">
              <a:avLst/>
            </a:prstGeom>
            <a:noFill/>
          </p:spPr>
          <p:txBody>
            <a:bodyPr wrap="square" rtlCol="0">
              <a:spAutoFit/>
            </a:bodyPr>
            <a:lstStyle/>
            <a:p>
              <a:r>
                <a:rPr lang="en-US" sz="900" dirty="0" smtClean="0">
                  <a:solidFill>
                    <a:srgbClr val="FF0000"/>
                  </a:solidFill>
                </a:rPr>
                <a:t>2q11.2</a:t>
              </a:r>
              <a:endParaRPr lang="en-US" sz="900" dirty="0">
                <a:solidFill>
                  <a:srgbClr val="FF0000"/>
                </a:solidFill>
              </a:endParaRPr>
            </a:p>
          </p:txBody>
        </p:sp>
        <p:sp>
          <p:nvSpPr>
            <p:cNvPr id="82" name="TextBox 81"/>
            <p:cNvSpPr txBox="1"/>
            <p:nvPr/>
          </p:nvSpPr>
          <p:spPr>
            <a:xfrm>
              <a:off x="3387967" y="1929090"/>
              <a:ext cx="539261" cy="278209"/>
            </a:xfrm>
            <a:prstGeom prst="rect">
              <a:avLst/>
            </a:prstGeom>
            <a:noFill/>
          </p:spPr>
          <p:txBody>
            <a:bodyPr wrap="square" rtlCol="0">
              <a:spAutoFit/>
            </a:bodyPr>
            <a:lstStyle/>
            <a:p>
              <a:r>
                <a:rPr lang="en-US" sz="900" dirty="0" smtClean="0"/>
                <a:t>3q29</a:t>
              </a:r>
              <a:endParaRPr lang="en-US" sz="900" dirty="0"/>
            </a:p>
          </p:txBody>
        </p:sp>
        <p:sp>
          <p:nvSpPr>
            <p:cNvPr id="83" name="TextBox 82"/>
            <p:cNvSpPr txBox="1"/>
            <p:nvPr/>
          </p:nvSpPr>
          <p:spPr>
            <a:xfrm>
              <a:off x="6088189" y="2127219"/>
              <a:ext cx="539261" cy="278209"/>
            </a:xfrm>
            <a:prstGeom prst="rect">
              <a:avLst/>
            </a:prstGeom>
            <a:noFill/>
          </p:spPr>
          <p:txBody>
            <a:bodyPr wrap="square" rtlCol="0">
              <a:spAutoFit/>
            </a:bodyPr>
            <a:lstStyle/>
            <a:p>
              <a:r>
                <a:rPr lang="en-US" sz="900" dirty="0" smtClean="0">
                  <a:solidFill>
                    <a:srgbClr val="FF0000"/>
                  </a:solidFill>
                </a:rPr>
                <a:t>VPS13B</a:t>
              </a:r>
              <a:endParaRPr lang="en-US" sz="900" dirty="0">
                <a:solidFill>
                  <a:srgbClr val="FF0000"/>
                </a:solidFill>
              </a:endParaRPr>
            </a:p>
          </p:txBody>
        </p:sp>
        <p:sp>
          <p:nvSpPr>
            <p:cNvPr id="84" name="TextBox 83"/>
            <p:cNvSpPr txBox="1"/>
            <p:nvPr/>
          </p:nvSpPr>
          <p:spPr>
            <a:xfrm>
              <a:off x="6357819" y="2275947"/>
              <a:ext cx="668212" cy="278209"/>
            </a:xfrm>
            <a:prstGeom prst="rect">
              <a:avLst/>
            </a:prstGeom>
            <a:noFill/>
          </p:spPr>
          <p:txBody>
            <a:bodyPr wrap="square" rtlCol="0">
              <a:spAutoFit/>
            </a:bodyPr>
            <a:lstStyle/>
            <a:p>
              <a:r>
                <a:rPr lang="en-US" sz="900" dirty="0" smtClean="0">
                  <a:solidFill>
                    <a:srgbClr val="FF0000"/>
                  </a:solidFill>
                </a:rPr>
                <a:t>ZDHHC21</a:t>
              </a:r>
              <a:endParaRPr lang="en-US" sz="900" dirty="0">
                <a:solidFill>
                  <a:srgbClr val="FF0000"/>
                </a:solidFill>
              </a:endParaRPr>
            </a:p>
          </p:txBody>
        </p:sp>
        <p:sp>
          <p:nvSpPr>
            <p:cNvPr id="85" name="TextBox 84"/>
            <p:cNvSpPr txBox="1"/>
            <p:nvPr/>
          </p:nvSpPr>
          <p:spPr>
            <a:xfrm>
              <a:off x="6756401" y="2128471"/>
              <a:ext cx="539261" cy="278209"/>
            </a:xfrm>
            <a:prstGeom prst="rect">
              <a:avLst/>
            </a:prstGeom>
            <a:noFill/>
          </p:spPr>
          <p:txBody>
            <a:bodyPr wrap="square" rtlCol="0">
              <a:spAutoFit/>
            </a:bodyPr>
            <a:lstStyle/>
            <a:p>
              <a:r>
                <a:rPr lang="en-US" sz="900" dirty="0" smtClean="0">
                  <a:solidFill>
                    <a:srgbClr val="FF0000"/>
                  </a:solidFill>
                </a:rPr>
                <a:t>OR1N2</a:t>
              </a:r>
              <a:endParaRPr lang="en-US" sz="900" dirty="0">
                <a:solidFill>
                  <a:srgbClr val="FF0000"/>
                </a:solidFill>
              </a:endParaRPr>
            </a:p>
          </p:txBody>
        </p:sp>
        <p:sp>
          <p:nvSpPr>
            <p:cNvPr id="86" name="TextBox 85"/>
            <p:cNvSpPr txBox="1"/>
            <p:nvPr/>
          </p:nvSpPr>
          <p:spPr>
            <a:xfrm>
              <a:off x="7143267" y="1968480"/>
              <a:ext cx="668212" cy="382537"/>
            </a:xfrm>
            <a:prstGeom prst="rect">
              <a:avLst/>
            </a:prstGeom>
            <a:noFill/>
          </p:spPr>
          <p:txBody>
            <a:bodyPr wrap="square" rtlCol="0">
              <a:spAutoFit/>
            </a:bodyPr>
            <a:lstStyle/>
            <a:p>
              <a:endParaRPr lang="en-US" sz="900" dirty="0">
                <a:solidFill>
                  <a:srgbClr val="3E0AFE"/>
                </a:solidFill>
              </a:endParaRPr>
            </a:p>
            <a:p>
              <a:r>
                <a:rPr lang="en-US" sz="900" dirty="0" smtClean="0">
                  <a:solidFill>
                    <a:srgbClr val="3E0AFE"/>
                  </a:solidFill>
                </a:rPr>
                <a:t>DNA2 RUFY2</a:t>
              </a:r>
              <a:endParaRPr lang="en-US" sz="900" dirty="0">
                <a:solidFill>
                  <a:srgbClr val="3E0AFE"/>
                </a:solidFill>
              </a:endParaRPr>
            </a:p>
          </p:txBody>
        </p:sp>
        <p:sp>
          <p:nvSpPr>
            <p:cNvPr id="87" name="TextBox 86"/>
            <p:cNvSpPr txBox="1"/>
            <p:nvPr/>
          </p:nvSpPr>
          <p:spPr>
            <a:xfrm>
              <a:off x="9437077" y="1963101"/>
              <a:ext cx="750287" cy="278209"/>
            </a:xfrm>
            <a:prstGeom prst="rect">
              <a:avLst/>
            </a:prstGeom>
            <a:noFill/>
          </p:spPr>
          <p:txBody>
            <a:bodyPr wrap="square" rtlCol="0">
              <a:spAutoFit/>
            </a:bodyPr>
            <a:lstStyle/>
            <a:p>
              <a:r>
                <a:rPr lang="en-US" sz="900" dirty="0" smtClean="0"/>
                <a:t>16p11.2 (distal)</a:t>
              </a:r>
              <a:endParaRPr lang="en-US" sz="900" dirty="0"/>
            </a:p>
          </p:txBody>
        </p:sp>
        <p:sp>
          <p:nvSpPr>
            <p:cNvPr id="88" name="TextBox 87"/>
            <p:cNvSpPr txBox="1"/>
            <p:nvPr/>
          </p:nvSpPr>
          <p:spPr>
            <a:xfrm>
              <a:off x="9069757" y="1789206"/>
              <a:ext cx="625228" cy="278209"/>
            </a:xfrm>
            <a:prstGeom prst="rect">
              <a:avLst/>
            </a:prstGeom>
            <a:noFill/>
          </p:spPr>
          <p:txBody>
            <a:bodyPr wrap="square" rtlCol="0">
              <a:spAutoFit/>
            </a:bodyPr>
            <a:lstStyle/>
            <a:p>
              <a:r>
                <a:rPr lang="en-US" sz="900" dirty="0" smtClean="0"/>
                <a:t>15q13.3</a:t>
              </a:r>
              <a:endParaRPr lang="en-US" sz="900" dirty="0"/>
            </a:p>
          </p:txBody>
        </p:sp>
        <p:sp>
          <p:nvSpPr>
            <p:cNvPr id="89" name="TextBox 88"/>
            <p:cNvSpPr txBox="1"/>
            <p:nvPr/>
          </p:nvSpPr>
          <p:spPr>
            <a:xfrm>
              <a:off x="8823573" y="2268693"/>
              <a:ext cx="625228" cy="278209"/>
            </a:xfrm>
            <a:prstGeom prst="rect">
              <a:avLst/>
            </a:prstGeom>
            <a:noFill/>
          </p:spPr>
          <p:txBody>
            <a:bodyPr wrap="square" rtlCol="0">
              <a:spAutoFit/>
            </a:bodyPr>
            <a:lstStyle/>
            <a:p>
              <a:r>
                <a:rPr lang="en-US" sz="900" dirty="0" smtClean="0"/>
                <a:t>15q11.2</a:t>
              </a:r>
              <a:endParaRPr lang="en-US" sz="900" dirty="0"/>
            </a:p>
          </p:txBody>
        </p:sp>
        <p:sp>
          <p:nvSpPr>
            <p:cNvPr id="90" name="TextBox 89"/>
            <p:cNvSpPr txBox="1"/>
            <p:nvPr/>
          </p:nvSpPr>
          <p:spPr>
            <a:xfrm>
              <a:off x="10152185" y="2127219"/>
              <a:ext cx="711200" cy="278209"/>
            </a:xfrm>
            <a:prstGeom prst="rect">
              <a:avLst/>
            </a:prstGeom>
            <a:noFill/>
          </p:spPr>
          <p:txBody>
            <a:bodyPr wrap="square" rtlCol="0">
              <a:spAutoFit/>
            </a:bodyPr>
            <a:lstStyle/>
            <a:p>
              <a:r>
                <a:rPr lang="en-US" sz="900" dirty="0" smtClean="0">
                  <a:solidFill>
                    <a:srgbClr val="FF0000"/>
                  </a:solidFill>
                </a:rPr>
                <a:t>CCDC102B</a:t>
              </a:r>
              <a:endParaRPr lang="en-US" sz="900" dirty="0">
                <a:solidFill>
                  <a:srgbClr val="FF0000"/>
                </a:solidFill>
              </a:endParaRPr>
            </a:p>
          </p:txBody>
        </p:sp>
        <p:sp>
          <p:nvSpPr>
            <p:cNvPr id="91" name="TextBox 90"/>
            <p:cNvSpPr txBox="1"/>
            <p:nvPr/>
          </p:nvSpPr>
          <p:spPr>
            <a:xfrm>
              <a:off x="10507785" y="1961045"/>
              <a:ext cx="625228" cy="278209"/>
            </a:xfrm>
            <a:prstGeom prst="rect">
              <a:avLst/>
            </a:prstGeom>
            <a:noFill/>
          </p:spPr>
          <p:txBody>
            <a:bodyPr wrap="square" rtlCol="0">
              <a:spAutoFit/>
            </a:bodyPr>
            <a:lstStyle/>
            <a:p>
              <a:r>
                <a:rPr lang="en-US" sz="900" dirty="0" smtClean="0">
                  <a:solidFill>
                    <a:srgbClr val="FF0000"/>
                  </a:solidFill>
                </a:rPr>
                <a:t>ZNF600</a:t>
              </a:r>
              <a:endParaRPr lang="en-US" sz="900" dirty="0">
                <a:solidFill>
                  <a:srgbClr val="FF0000"/>
                </a:solidFill>
              </a:endParaRPr>
            </a:p>
          </p:txBody>
        </p:sp>
        <p:sp>
          <p:nvSpPr>
            <p:cNvPr id="92" name="TextBox 91"/>
            <p:cNvSpPr txBox="1"/>
            <p:nvPr/>
          </p:nvSpPr>
          <p:spPr>
            <a:xfrm>
              <a:off x="10901489" y="795368"/>
              <a:ext cx="625228" cy="278209"/>
            </a:xfrm>
            <a:prstGeom prst="rect">
              <a:avLst/>
            </a:prstGeom>
            <a:noFill/>
          </p:spPr>
          <p:txBody>
            <a:bodyPr wrap="square" rtlCol="0">
              <a:spAutoFit/>
            </a:bodyPr>
            <a:lstStyle/>
            <a:p>
              <a:r>
                <a:rPr lang="en-US" sz="900" dirty="0" smtClean="0"/>
                <a:t>22q11.2</a:t>
              </a:r>
              <a:endParaRPr lang="en-US" sz="900" dirty="0"/>
            </a:p>
          </p:txBody>
        </p:sp>
      </p:grpSp>
      <p:sp>
        <p:nvSpPr>
          <p:cNvPr id="93" name="TextBox 92"/>
          <p:cNvSpPr txBox="1"/>
          <p:nvPr/>
        </p:nvSpPr>
        <p:spPr>
          <a:xfrm>
            <a:off x="3648962" y="1971508"/>
            <a:ext cx="1802096" cy="584776"/>
          </a:xfrm>
          <a:prstGeom prst="rect">
            <a:avLst/>
          </a:prstGeom>
          <a:solidFill>
            <a:schemeClr val="bg2">
              <a:lumMod val="90000"/>
            </a:schemeClr>
          </a:solidFill>
        </p:spPr>
        <p:txBody>
          <a:bodyPr wrap="none" rtlCol="0">
            <a:spAutoFit/>
          </a:bodyPr>
          <a:lstStyle/>
          <a:p>
            <a:r>
              <a:rPr lang="en-US" sz="3200" b="1" dirty="0" smtClean="0"/>
              <a:t>Deletions</a:t>
            </a:r>
            <a:endParaRPr lang="en-US" sz="3200" b="1" dirty="0"/>
          </a:p>
        </p:txBody>
      </p:sp>
      <p:sp>
        <p:nvSpPr>
          <p:cNvPr id="95" name="TextBox 94"/>
          <p:cNvSpPr txBox="1"/>
          <p:nvPr/>
        </p:nvSpPr>
        <p:spPr>
          <a:xfrm>
            <a:off x="1073307" y="1391222"/>
            <a:ext cx="1166711" cy="1477328"/>
          </a:xfrm>
          <a:prstGeom prst="rect">
            <a:avLst/>
          </a:prstGeom>
          <a:noFill/>
          <a:ln>
            <a:solidFill>
              <a:schemeClr val="accent1"/>
            </a:solidFill>
          </a:ln>
        </p:spPr>
        <p:txBody>
          <a:bodyPr wrap="square" rtlCol="0">
            <a:spAutoFit/>
          </a:bodyPr>
          <a:lstStyle/>
          <a:p>
            <a:r>
              <a:rPr lang="en-US" dirty="0" smtClean="0">
                <a:solidFill>
                  <a:srgbClr val="FF0000"/>
                </a:solidFill>
              </a:rPr>
              <a:t>Risk loci</a:t>
            </a:r>
          </a:p>
          <a:p>
            <a:r>
              <a:rPr lang="en-US" dirty="0" smtClean="0">
                <a:solidFill>
                  <a:srgbClr val="008000"/>
                </a:solidFill>
              </a:rPr>
              <a:t>Protective loci</a:t>
            </a:r>
          </a:p>
          <a:p>
            <a:r>
              <a:rPr lang="en-US" dirty="0" smtClean="0"/>
              <a:t>Published loci</a:t>
            </a:r>
            <a:endParaRPr lang="en-US" dirty="0"/>
          </a:p>
        </p:txBody>
      </p:sp>
      <p:sp>
        <p:nvSpPr>
          <p:cNvPr id="2" name="Lightning Bolt 1"/>
          <p:cNvSpPr/>
          <p:nvPr/>
        </p:nvSpPr>
        <p:spPr>
          <a:xfrm flipV="1">
            <a:off x="551379" y="5003581"/>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Lightning Bolt 96"/>
          <p:cNvSpPr/>
          <p:nvPr/>
        </p:nvSpPr>
        <p:spPr>
          <a:xfrm flipV="1">
            <a:off x="1462846" y="5105443"/>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Lightning Bolt 97"/>
          <p:cNvSpPr/>
          <p:nvPr/>
        </p:nvSpPr>
        <p:spPr>
          <a:xfrm flipV="1">
            <a:off x="4334794" y="5027957"/>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Lightning Bolt 98"/>
          <p:cNvSpPr/>
          <p:nvPr/>
        </p:nvSpPr>
        <p:spPr>
          <a:xfrm flipV="1">
            <a:off x="4596640" y="5035520"/>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Lightning Bolt 99"/>
          <p:cNvSpPr/>
          <p:nvPr/>
        </p:nvSpPr>
        <p:spPr>
          <a:xfrm flipV="1">
            <a:off x="4916362" y="5062785"/>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Lightning Bolt 100"/>
          <p:cNvSpPr/>
          <p:nvPr/>
        </p:nvSpPr>
        <p:spPr>
          <a:xfrm flipV="1">
            <a:off x="7424031" y="5076392"/>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Lightning Bolt 101"/>
          <p:cNvSpPr/>
          <p:nvPr/>
        </p:nvSpPr>
        <p:spPr>
          <a:xfrm flipV="1">
            <a:off x="7690731" y="5062785"/>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Lightning Bolt 102"/>
          <p:cNvSpPr/>
          <p:nvPr/>
        </p:nvSpPr>
        <p:spPr>
          <a:xfrm flipV="1">
            <a:off x="5242738" y="5062785"/>
            <a:ext cx="347952" cy="417974"/>
          </a:xfrm>
          <a:prstGeom prst="lightningBol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6780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308710" y="1175196"/>
            <a:ext cx="7486462" cy="646331"/>
          </a:xfrm>
          <a:prstGeom prst="rect">
            <a:avLst/>
          </a:prstGeom>
          <a:solidFill>
            <a:schemeClr val="bg1"/>
          </a:solidFill>
          <a:ln>
            <a:solidFill>
              <a:schemeClr val="accent1"/>
            </a:solidFill>
          </a:ln>
        </p:spPr>
        <p:txBody>
          <a:bodyPr wrap="square" rtlCol="0">
            <a:spAutoFit/>
          </a:bodyPr>
          <a:lstStyle/>
          <a:p>
            <a:r>
              <a:rPr lang="en-US" dirty="0" smtClean="0">
                <a:solidFill>
                  <a:srgbClr val="FF0000"/>
                </a:solidFill>
              </a:rPr>
              <a:t>Presence of CNV over Loci Results in </a:t>
            </a:r>
            <a:r>
              <a:rPr lang="en-US" b="1" dirty="0" smtClean="0">
                <a:solidFill>
                  <a:srgbClr val="FF0000"/>
                </a:solidFill>
              </a:rPr>
              <a:t>Increased Risk </a:t>
            </a:r>
            <a:r>
              <a:rPr lang="en-US" dirty="0" smtClean="0">
                <a:solidFill>
                  <a:srgbClr val="FF0000"/>
                </a:solidFill>
              </a:rPr>
              <a:t>of Schizophrenic Phenotype</a:t>
            </a:r>
          </a:p>
        </p:txBody>
      </p:sp>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accent4">
              <a:lumMod val="50000"/>
            </a:schemeClr>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Deletions</a:t>
            </a:r>
          </a:p>
        </p:txBody>
      </p:sp>
      <p:grpSp>
        <p:nvGrpSpPr>
          <p:cNvPr id="76" name="Group 75"/>
          <p:cNvGrpSpPr/>
          <p:nvPr/>
        </p:nvGrpSpPr>
        <p:grpSpPr>
          <a:xfrm>
            <a:off x="83515" y="3071758"/>
            <a:ext cx="9144000" cy="3331438"/>
            <a:chOff x="132862" y="795368"/>
            <a:chExt cx="12192000" cy="2509491"/>
          </a:xfrm>
        </p:grpSpPr>
        <p:pic>
          <p:nvPicPr>
            <p:cNvPr id="77" name="Picture 7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62" y="866459"/>
              <a:ext cx="12192000" cy="2438400"/>
            </a:xfrm>
            <a:prstGeom prst="rect">
              <a:avLst/>
            </a:prstGeom>
          </p:spPr>
        </p:pic>
        <p:sp>
          <p:nvSpPr>
            <p:cNvPr id="78" name="TextBox 77"/>
            <p:cNvSpPr txBox="1"/>
            <p:nvPr/>
          </p:nvSpPr>
          <p:spPr>
            <a:xfrm>
              <a:off x="1461478" y="2037861"/>
              <a:ext cx="539261" cy="278209"/>
            </a:xfrm>
            <a:prstGeom prst="rect">
              <a:avLst/>
            </a:prstGeom>
            <a:noFill/>
          </p:spPr>
          <p:txBody>
            <a:bodyPr wrap="square" rtlCol="0">
              <a:spAutoFit/>
            </a:bodyPr>
            <a:lstStyle/>
            <a:p>
              <a:r>
                <a:rPr lang="en-US" sz="900" dirty="0" smtClean="0"/>
                <a:t>1q21.1</a:t>
              </a:r>
              <a:endParaRPr lang="en-US" sz="900" dirty="0"/>
            </a:p>
          </p:txBody>
        </p:sp>
        <p:sp>
          <p:nvSpPr>
            <p:cNvPr id="79" name="TextBox 78"/>
            <p:cNvSpPr txBox="1"/>
            <p:nvPr/>
          </p:nvSpPr>
          <p:spPr>
            <a:xfrm>
              <a:off x="988649" y="1883532"/>
              <a:ext cx="539261" cy="695522"/>
            </a:xfrm>
            <a:prstGeom prst="rect">
              <a:avLst/>
            </a:prstGeom>
            <a:noFill/>
          </p:spPr>
          <p:txBody>
            <a:bodyPr wrap="square" rtlCol="0">
              <a:spAutoFit/>
            </a:bodyPr>
            <a:lstStyle/>
            <a:p>
              <a:r>
                <a:rPr lang="en-US" sz="900" dirty="0" smtClean="0">
                  <a:solidFill>
                    <a:srgbClr val="FF0000"/>
                  </a:solidFill>
                </a:rPr>
                <a:t>ACAP3 PUSL1 CPSF3L</a:t>
              </a:r>
              <a:endParaRPr lang="en-US" sz="900" dirty="0">
                <a:solidFill>
                  <a:srgbClr val="FF0000"/>
                </a:solidFill>
              </a:endParaRPr>
            </a:p>
          </p:txBody>
        </p:sp>
        <p:sp>
          <p:nvSpPr>
            <p:cNvPr id="80" name="TextBox 79"/>
            <p:cNvSpPr txBox="1"/>
            <p:nvPr/>
          </p:nvSpPr>
          <p:spPr>
            <a:xfrm>
              <a:off x="2035910" y="1556278"/>
              <a:ext cx="539261" cy="278209"/>
            </a:xfrm>
            <a:prstGeom prst="rect">
              <a:avLst/>
            </a:prstGeom>
            <a:noFill/>
          </p:spPr>
          <p:txBody>
            <a:bodyPr wrap="square" rtlCol="0">
              <a:spAutoFit/>
            </a:bodyPr>
            <a:lstStyle/>
            <a:p>
              <a:r>
                <a:rPr lang="en-US" sz="900" dirty="0" smtClean="0"/>
                <a:t>NRXN1</a:t>
              </a:r>
              <a:endParaRPr lang="en-US" sz="900" dirty="0"/>
            </a:p>
          </p:txBody>
        </p:sp>
        <p:sp>
          <p:nvSpPr>
            <p:cNvPr id="81" name="TextBox 80"/>
            <p:cNvSpPr txBox="1"/>
            <p:nvPr/>
          </p:nvSpPr>
          <p:spPr>
            <a:xfrm>
              <a:off x="2203938" y="2178402"/>
              <a:ext cx="539261" cy="278209"/>
            </a:xfrm>
            <a:prstGeom prst="rect">
              <a:avLst/>
            </a:prstGeom>
            <a:noFill/>
          </p:spPr>
          <p:txBody>
            <a:bodyPr wrap="square" rtlCol="0">
              <a:spAutoFit/>
            </a:bodyPr>
            <a:lstStyle/>
            <a:p>
              <a:r>
                <a:rPr lang="en-US" sz="900" dirty="0" smtClean="0">
                  <a:solidFill>
                    <a:srgbClr val="FF0000"/>
                  </a:solidFill>
                </a:rPr>
                <a:t>2q11.2</a:t>
              </a:r>
              <a:endParaRPr lang="en-US" sz="900" dirty="0">
                <a:solidFill>
                  <a:srgbClr val="FF0000"/>
                </a:solidFill>
              </a:endParaRPr>
            </a:p>
          </p:txBody>
        </p:sp>
        <p:sp>
          <p:nvSpPr>
            <p:cNvPr id="82" name="TextBox 81"/>
            <p:cNvSpPr txBox="1"/>
            <p:nvPr/>
          </p:nvSpPr>
          <p:spPr>
            <a:xfrm>
              <a:off x="3387967" y="1929090"/>
              <a:ext cx="539261" cy="278209"/>
            </a:xfrm>
            <a:prstGeom prst="rect">
              <a:avLst/>
            </a:prstGeom>
            <a:noFill/>
          </p:spPr>
          <p:txBody>
            <a:bodyPr wrap="square" rtlCol="0">
              <a:spAutoFit/>
            </a:bodyPr>
            <a:lstStyle/>
            <a:p>
              <a:r>
                <a:rPr lang="en-US" sz="900" dirty="0" smtClean="0"/>
                <a:t>3q29</a:t>
              </a:r>
              <a:endParaRPr lang="en-US" sz="900" dirty="0"/>
            </a:p>
          </p:txBody>
        </p:sp>
        <p:sp>
          <p:nvSpPr>
            <p:cNvPr id="83" name="TextBox 82"/>
            <p:cNvSpPr txBox="1"/>
            <p:nvPr/>
          </p:nvSpPr>
          <p:spPr>
            <a:xfrm>
              <a:off x="6088189" y="2127219"/>
              <a:ext cx="539261" cy="278209"/>
            </a:xfrm>
            <a:prstGeom prst="rect">
              <a:avLst/>
            </a:prstGeom>
            <a:noFill/>
          </p:spPr>
          <p:txBody>
            <a:bodyPr wrap="square" rtlCol="0">
              <a:spAutoFit/>
            </a:bodyPr>
            <a:lstStyle/>
            <a:p>
              <a:r>
                <a:rPr lang="en-US" sz="900" dirty="0" smtClean="0">
                  <a:solidFill>
                    <a:srgbClr val="FF0000"/>
                  </a:solidFill>
                </a:rPr>
                <a:t>VPS13B</a:t>
              </a:r>
              <a:endParaRPr lang="en-US" sz="900" dirty="0">
                <a:solidFill>
                  <a:srgbClr val="FF0000"/>
                </a:solidFill>
              </a:endParaRPr>
            </a:p>
          </p:txBody>
        </p:sp>
        <p:sp>
          <p:nvSpPr>
            <p:cNvPr id="84" name="TextBox 83"/>
            <p:cNvSpPr txBox="1"/>
            <p:nvPr/>
          </p:nvSpPr>
          <p:spPr>
            <a:xfrm>
              <a:off x="6357819" y="2275947"/>
              <a:ext cx="668212" cy="278209"/>
            </a:xfrm>
            <a:prstGeom prst="rect">
              <a:avLst/>
            </a:prstGeom>
            <a:noFill/>
          </p:spPr>
          <p:txBody>
            <a:bodyPr wrap="square" rtlCol="0">
              <a:spAutoFit/>
            </a:bodyPr>
            <a:lstStyle/>
            <a:p>
              <a:r>
                <a:rPr lang="en-US" sz="900" dirty="0" smtClean="0">
                  <a:solidFill>
                    <a:srgbClr val="FF0000"/>
                  </a:solidFill>
                </a:rPr>
                <a:t>ZDHHC21</a:t>
              </a:r>
              <a:endParaRPr lang="en-US" sz="900" dirty="0">
                <a:solidFill>
                  <a:srgbClr val="FF0000"/>
                </a:solidFill>
              </a:endParaRPr>
            </a:p>
          </p:txBody>
        </p:sp>
        <p:sp>
          <p:nvSpPr>
            <p:cNvPr id="85" name="TextBox 84"/>
            <p:cNvSpPr txBox="1"/>
            <p:nvPr/>
          </p:nvSpPr>
          <p:spPr>
            <a:xfrm>
              <a:off x="6756401" y="2128471"/>
              <a:ext cx="539261" cy="278209"/>
            </a:xfrm>
            <a:prstGeom prst="rect">
              <a:avLst/>
            </a:prstGeom>
            <a:noFill/>
          </p:spPr>
          <p:txBody>
            <a:bodyPr wrap="square" rtlCol="0">
              <a:spAutoFit/>
            </a:bodyPr>
            <a:lstStyle/>
            <a:p>
              <a:r>
                <a:rPr lang="en-US" sz="900" dirty="0" smtClean="0">
                  <a:solidFill>
                    <a:srgbClr val="FF0000"/>
                  </a:solidFill>
                </a:rPr>
                <a:t>OR1N2</a:t>
              </a:r>
              <a:endParaRPr lang="en-US" sz="900" dirty="0">
                <a:solidFill>
                  <a:srgbClr val="FF0000"/>
                </a:solidFill>
              </a:endParaRPr>
            </a:p>
          </p:txBody>
        </p:sp>
        <p:sp>
          <p:nvSpPr>
            <p:cNvPr id="86" name="TextBox 85"/>
            <p:cNvSpPr txBox="1"/>
            <p:nvPr/>
          </p:nvSpPr>
          <p:spPr>
            <a:xfrm>
              <a:off x="7143267" y="1968480"/>
              <a:ext cx="668212" cy="382537"/>
            </a:xfrm>
            <a:prstGeom prst="rect">
              <a:avLst/>
            </a:prstGeom>
            <a:noFill/>
          </p:spPr>
          <p:txBody>
            <a:bodyPr wrap="square" rtlCol="0">
              <a:spAutoFit/>
            </a:bodyPr>
            <a:lstStyle/>
            <a:p>
              <a:endParaRPr lang="en-US" sz="900" dirty="0">
                <a:solidFill>
                  <a:srgbClr val="3E0AFE"/>
                </a:solidFill>
              </a:endParaRPr>
            </a:p>
            <a:p>
              <a:r>
                <a:rPr lang="en-US" sz="900" dirty="0" smtClean="0">
                  <a:solidFill>
                    <a:srgbClr val="3E0AFE"/>
                  </a:solidFill>
                </a:rPr>
                <a:t>DNA2 RUFY2</a:t>
              </a:r>
              <a:endParaRPr lang="en-US" sz="900" dirty="0">
                <a:solidFill>
                  <a:srgbClr val="3E0AFE"/>
                </a:solidFill>
              </a:endParaRPr>
            </a:p>
          </p:txBody>
        </p:sp>
        <p:sp>
          <p:nvSpPr>
            <p:cNvPr id="87" name="TextBox 86"/>
            <p:cNvSpPr txBox="1"/>
            <p:nvPr/>
          </p:nvSpPr>
          <p:spPr>
            <a:xfrm>
              <a:off x="9437077" y="1963101"/>
              <a:ext cx="750287" cy="278209"/>
            </a:xfrm>
            <a:prstGeom prst="rect">
              <a:avLst/>
            </a:prstGeom>
            <a:noFill/>
          </p:spPr>
          <p:txBody>
            <a:bodyPr wrap="square" rtlCol="0">
              <a:spAutoFit/>
            </a:bodyPr>
            <a:lstStyle/>
            <a:p>
              <a:r>
                <a:rPr lang="en-US" sz="900" dirty="0" smtClean="0"/>
                <a:t>16p11.2 (distal)</a:t>
              </a:r>
              <a:endParaRPr lang="en-US" sz="900" dirty="0"/>
            </a:p>
          </p:txBody>
        </p:sp>
        <p:sp>
          <p:nvSpPr>
            <p:cNvPr id="88" name="TextBox 87"/>
            <p:cNvSpPr txBox="1"/>
            <p:nvPr/>
          </p:nvSpPr>
          <p:spPr>
            <a:xfrm>
              <a:off x="9069757" y="1789206"/>
              <a:ext cx="625228" cy="278209"/>
            </a:xfrm>
            <a:prstGeom prst="rect">
              <a:avLst/>
            </a:prstGeom>
            <a:noFill/>
          </p:spPr>
          <p:txBody>
            <a:bodyPr wrap="square" rtlCol="0">
              <a:spAutoFit/>
            </a:bodyPr>
            <a:lstStyle/>
            <a:p>
              <a:r>
                <a:rPr lang="en-US" sz="900" dirty="0" smtClean="0"/>
                <a:t>15q13.3</a:t>
              </a:r>
              <a:endParaRPr lang="en-US" sz="900" dirty="0"/>
            </a:p>
          </p:txBody>
        </p:sp>
        <p:sp>
          <p:nvSpPr>
            <p:cNvPr id="89" name="TextBox 88"/>
            <p:cNvSpPr txBox="1"/>
            <p:nvPr/>
          </p:nvSpPr>
          <p:spPr>
            <a:xfrm>
              <a:off x="8823573" y="2268693"/>
              <a:ext cx="625228" cy="278209"/>
            </a:xfrm>
            <a:prstGeom prst="rect">
              <a:avLst/>
            </a:prstGeom>
            <a:noFill/>
          </p:spPr>
          <p:txBody>
            <a:bodyPr wrap="square" rtlCol="0">
              <a:spAutoFit/>
            </a:bodyPr>
            <a:lstStyle/>
            <a:p>
              <a:r>
                <a:rPr lang="en-US" sz="900" dirty="0" smtClean="0"/>
                <a:t>15q11.2</a:t>
              </a:r>
              <a:endParaRPr lang="en-US" sz="900" dirty="0"/>
            </a:p>
          </p:txBody>
        </p:sp>
        <p:sp>
          <p:nvSpPr>
            <p:cNvPr id="90" name="TextBox 89"/>
            <p:cNvSpPr txBox="1"/>
            <p:nvPr/>
          </p:nvSpPr>
          <p:spPr>
            <a:xfrm>
              <a:off x="10152185" y="2127219"/>
              <a:ext cx="711200" cy="278209"/>
            </a:xfrm>
            <a:prstGeom prst="rect">
              <a:avLst/>
            </a:prstGeom>
            <a:noFill/>
          </p:spPr>
          <p:txBody>
            <a:bodyPr wrap="square" rtlCol="0">
              <a:spAutoFit/>
            </a:bodyPr>
            <a:lstStyle/>
            <a:p>
              <a:r>
                <a:rPr lang="en-US" sz="900" dirty="0" smtClean="0">
                  <a:solidFill>
                    <a:srgbClr val="FF0000"/>
                  </a:solidFill>
                </a:rPr>
                <a:t>CCDC102B</a:t>
              </a:r>
              <a:endParaRPr lang="en-US" sz="900" dirty="0">
                <a:solidFill>
                  <a:srgbClr val="FF0000"/>
                </a:solidFill>
              </a:endParaRPr>
            </a:p>
          </p:txBody>
        </p:sp>
        <p:sp>
          <p:nvSpPr>
            <p:cNvPr id="91" name="TextBox 90"/>
            <p:cNvSpPr txBox="1"/>
            <p:nvPr/>
          </p:nvSpPr>
          <p:spPr>
            <a:xfrm>
              <a:off x="10507785" y="1961045"/>
              <a:ext cx="625228" cy="278209"/>
            </a:xfrm>
            <a:prstGeom prst="rect">
              <a:avLst/>
            </a:prstGeom>
            <a:noFill/>
          </p:spPr>
          <p:txBody>
            <a:bodyPr wrap="square" rtlCol="0">
              <a:spAutoFit/>
            </a:bodyPr>
            <a:lstStyle/>
            <a:p>
              <a:r>
                <a:rPr lang="en-US" sz="900" dirty="0" smtClean="0">
                  <a:solidFill>
                    <a:srgbClr val="FF0000"/>
                  </a:solidFill>
                </a:rPr>
                <a:t>ZNF600</a:t>
              </a:r>
              <a:endParaRPr lang="en-US" sz="900" dirty="0">
                <a:solidFill>
                  <a:srgbClr val="FF0000"/>
                </a:solidFill>
              </a:endParaRPr>
            </a:p>
          </p:txBody>
        </p:sp>
        <p:sp>
          <p:nvSpPr>
            <p:cNvPr id="92" name="TextBox 91"/>
            <p:cNvSpPr txBox="1"/>
            <p:nvPr/>
          </p:nvSpPr>
          <p:spPr>
            <a:xfrm>
              <a:off x="10901489" y="795368"/>
              <a:ext cx="625228" cy="278209"/>
            </a:xfrm>
            <a:prstGeom prst="rect">
              <a:avLst/>
            </a:prstGeom>
            <a:noFill/>
          </p:spPr>
          <p:txBody>
            <a:bodyPr wrap="square" rtlCol="0">
              <a:spAutoFit/>
            </a:bodyPr>
            <a:lstStyle/>
            <a:p>
              <a:r>
                <a:rPr lang="en-US" sz="900" dirty="0" smtClean="0"/>
                <a:t>22q11.2</a:t>
              </a:r>
              <a:endParaRPr lang="en-US" sz="900" dirty="0"/>
            </a:p>
          </p:txBody>
        </p:sp>
      </p:grpSp>
      <p:sp>
        <p:nvSpPr>
          <p:cNvPr id="95" name="TextBox 94"/>
          <p:cNvSpPr txBox="1"/>
          <p:nvPr/>
        </p:nvSpPr>
        <p:spPr>
          <a:xfrm>
            <a:off x="141999" y="1175196"/>
            <a:ext cx="1166711" cy="646331"/>
          </a:xfrm>
          <a:prstGeom prst="rect">
            <a:avLst/>
          </a:prstGeom>
          <a:solidFill>
            <a:srgbClr val="FFFFFF"/>
          </a:solidFill>
          <a:ln>
            <a:solidFill>
              <a:schemeClr val="accent1"/>
            </a:solidFill>
          </a:ln>
        </p:spPr>
        <p:txBody>
          <a:bodyPr wrap="square" rtlCol="0">
            <a:spAutoFit/>
          </a:bodyPr>
          <a:lstStyle/>
          <a:p>
            <a:r>
              <a:rPr lang="en-US" b="1" dirty="0" smtClean="0">
                <a:solidFill>
                  <a:srgbClr val="FF0000"/>
                </a:solidFill>
              </a:rPr>
              <a:t>Risk </a:t>
            </a:r>
            <a:r>
              <a:rPr lang="en-US" b="1" dirty="0" smtClean="0">
                <a:solidFill>
                  <a:srgbClr val="FF0000"/>
                </a:solidFill>
              </a:rPr>
              <a:t>loci</a:t>
            </a:r>
          </a:p>
          <a:p>
            <a:endParaRPr lang="en-US" b="1" dirty="0" smtClean="0">
              <a:solidFill>
                <a:srgbClr val="FF0000"/>
              </a:solidFill>
            </a:endParaRPr>
          </a:p>
        </p:txBody>
      </p:sp>
      <p:sp>
        <p:nvSpPr>
          <p:cNvPr id="2" name="Lightning Bolt 1"/>
          <p:cNvSpPr/>
          <p:nvPr/>
        </p:nvSpPr>
        <p:spPr>
          <a:xfrm flipV="1">
            <a:off x="551379" y="5888387"/>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Lightning Bolt 96"/>
          <p:cNvSpPr/>
          <p:nvPr/>
        </p:nvSpPr>
        <p:spPr>
          <a:xfrm flipV="1">
            <a:off x="1462846" y="5943209"/>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Lightning Bolt 97"/>
          <p:cNvSpPr/>
          <p:nvPr/>
        </p:nvSpPr>
        <p:spPr>
          <a:xfrm flipV="1">
            <a:off x="4334794" y="5912763"/>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Lightning Bolt 98"/>
          <p:cNvSpPr/>
          <p:nvPr/>
        </p:nvSpPr>
        <p:spPr>
          <a:xfrm flipV="1">
            <a:off x="4596640" y="5920326"/>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Lightning Bolt 99"/>
          <p:cNvSpPr/>
          <p:nvPr/>
        </p:nvSpPr>
        <p:spPr>
          <a:xfrm flipV="1">
            <a:off x="4916362" y="5947591"/>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Lightning Bolt 100"/>
          <p:cNvSpPr/>
          <p:nvPr/>
        </p:nvSpPr>
        <p:spPr>
          <a:xfrm flipV="1">
            <a:off x="7424031" y="5961198"/>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Lightning Bolt 101"/>
          <p:cNvSpPr/>
          <p:nvPr/>
        </p:nvSpPr>
        <p:spPr>
          <a:xfrm flipV="1">
            <a:off x="7690731" y="5947591"/>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Lightning Bolt 102"/>
          <p:cNvSpPr/>
          <p:nvPr/>
        </p:nvSpPr>
        <p:spPr>
          <a:xfrm flipV="1">
            <a:off x="5242738" y="5947591"/>
            <a:ext cx="347952" cy="417974"/>
          </a:xfrm>
          <a:prstGeom prst="lightningBol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1311881" y="1821527"/>
            <a:ext cx="7486462" cy="646331"/>
          </a:xfrm>
          <a:prstGeom prst="rect">
            <a:avLst/>
          </a:prstGeom>
          <a:solidFill>
            <a:schemeClr val="bg1"/>
          </a:solidFill>
          <a:ln>
            <a:solidFill>
              <a:schemeClr val="accent1"/>
            </a:solidFill>
          </a:ln>
        </p:spPr>
        <p:txBody>
          <a:bodyPr wrap="square" rtlCol="0">
            <a:spAutoFit/>
          </a:bodyPr>
          <a:lstStyle/>
          <a:p>
            <a:r>
              <a:rPr lang="en-US" dirty="0" smtClean="0">
                <a:solidFill>
                  <a:srgbClr val="008000"/>
                </a:solidFill>
              </a:rPr>
              <a:t>Presence of CNV over Loci Results in </a:t>
            </a:r>
            <a:r>
              <a:rPr lang="en-US" b="1" dirty="0" smtClean="0">
                <a:solidFill>
                  <a:srgbClr val="008000"/>
                </a:solidFill>
              </a:rPr>
              <a:t>Decreased Risk </a:t>
            </a:r>
            <a:r>
              <a:rPr lang="en-US" dirty="0" smtClean="0">
                <a:solidFill>
                  <a:srgbClr val="008000"/>
                </a:solidFill>
              </a:rPr>
              <a:t>of Schizophrenic Phenotype</a:t>
            </a:r>
          </a:p>
        </p:txBody>
      </p:sp>
      <p:sp>
        <p:nvSpPr>
          <p:cNvPr id="33" name="TextBox 32"/>
          <p:cNvSpPr txBox="1"/>
          <p:nvPr/>
        </p:nvSpPr>
        <p:spPr>
          <a:xfrm>
            <a:off x="145170" y="1821527"/>
            <a:ext cx="1166711" cy="646331"/>
          </a:xfrm>
          <a:prstGeom prst="rect">
            <a:avLst/>
          </a:prstGeom>
          <a:solidFill>
            <a:srgbClr val="FFFFFF"/>
          </a:solidFill>
          <a:ln>
            <a:solidFill>
              <a:schemeClr val="accent1"/>
            </a:solidFill>
          </a:ln>
        </p:spPr>
        <p:txBody>
          <a:bodyPr wrap="square" rtlCol="0">
            <a:spAutoFit/>
          </a:bodyPr>
          <a:lstStyle/>
          <a:p>
            <a:r>
              <a:rPr lang="en-US" b="1" dirty="0" smtClean="0">
                <a:solidFill>
                  <a:srgbClr val="008000"/>
                </a:solidFill>
              </a:rPr>
              <a:t>Protective loci</a:t>
            </a:r>
          </a:p>
        </p:txBody>
      </p:sp>
      <p:sp>
        <p:nvSpPr>
          <p:cNvPr id="34" name="TextBox 33"/>
          <p:cNvSpPr txBox="1"/>
          <p:nvPr/>
        </p:nvSpPr>
        <p:spPr>
          <a:xfrm>
            <a:off x="1307938" y="2467858"/>
            <a:ext cx="7486462" cy="646331"/>
          </a:xfrm>
          <a:prstGeom prst="rect">
            <a:avLst/>
          </a:prstGeom>
          <a:solidFill>
            <a:schemeClr val="bg1"/>
          </a:solidFill>
          <a:ln>
            <a:solidFill>
              <a:schemeClr val="accent1"/>
            </a:solidFill>
          </a:ln>
        </p:spPr>
        <p:txBody>
          <a:bodyPr wrap="square" rtlCol="0">
            <a:spAutoFit/>
          </a:bodyPr>
          <a:lstStyle/>
          <a:p>
            <a:r>
              <a:rPr lang="en-US" dirty="0" smtClean="0"/>
              <a:t>CNV over Loci already has known associations with Risk</a:t>
            </a:r>
          </a:p>
          <a:p>
            <a:endParaRPr lang="en-US" dirty="0" smtClean="0"/>
          </a:p>
        </p:txBody>
      </p:sp>
      <p:sp>
        <p:nvSpPr>
          <p:cNvPr id="35" name="TextBox 34"/>
          <p:cNvSpPr txBox="1"/>
          <p:nvPr/>
        </p:nvSpPr>
        <p:spPr>
          <a:xfrm>
            <a:off x="141227" y="2467858"/>
            <a:ext cx="1166711" cy="646331"/>
          </a:xfrm>
          <a:prstGeom prst="rect">
            <a:avLst/>
          </a:prstGeom>
          <a:solidFill>
            <a:srgbClr val="FFFFFF"/>
          </a:solidFill>
          <a:ln>
            <a:solidFill>
              <a:schemeClr val="accent1"/>
            </a:solidFill>
          </a:ln>
        </p:spPr>
        <p:txBody>
          <a:bodyPr wrap="square" rtlCol="0">
            <a:spAutoFit/>
          </a:bodyPr>
          <a:lstStyle/>
          <a:p>
            <a:r>
              <a:rPr lang="en-US" dirty="0" smtClean="0">
                <a:solidFill>
                  <a:srgbClr val="000000"/>
                </a:solidFill>
              </a:rPr>
              <a:t>Published Loci</a:t>
            </a:r>
            <a:endParaRPr lang="en-US" dirty="0" smtClean="0">
              <a:solidFill>
                <a:srgbClr val="000000"/>
              </a:solidFill>
            </a:endParaRPr>
          </a:p>
        </p:txBody>
      </p:sp>
      <p:sp>
        <p:nvSpPr>
          <p:cNvPr id="3" name="Right Arrow 2"/>
          <p:cNvSpPr/>
          <p:nvPr/>
        </p:nvSpPr>
        <p:spPr>
          <a:xfrm>
            <a:off x="254916" y="6306361"/>
            <a:ext cx="8653173" cy="457559"/>
          </a:xfrm>
          <a:prstGeom prst="rightArrow">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 Chromosome 1 -&gt; 22 + X</a:t>
            </a:r>
            <a:endParaRPr lang="en-US" sz="1400" b="1" dirty="0">
              <a:solidFill>
                <a:srgbClr val="000000"/>
              </a:solidFill>
            </a:endParaRPr>
          </a:p>
        </p:txBody>
      </p:sp>
    </p:spTree>
    <p:extLst>
      <p:ext uri="{BB962C8B-B14F-4D97-AF65-F5344CB8AC3E}">
        <p14:creationId xmlns:p14="http://schemas.microsoft.com/office/powerpoint/2010/main" val="15698799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accent4">
              <a:lumMod val="50000"/>
            </a:schemeClr>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Deletions</a:t>
            </a:r>
            <a:r>
              <a:rPr lang="en-US" sz="1600" dirty="0" smtClean="0">
                <a:solidFill>
                  <a:schemeClr val="bg1"/>
                </a:solidFill>
              </a:rPr>
              <a:t>:</a:t>
            </a:r>
            <a:r>
              <a:rPr lang="en-US" sz="1600" b="1" dirty="0" smtClean="0">
                <a:solidFill>
                  <a:schemeClr val="bg1"/>
                </a:solidFill>
              </a:rPr>
              <a:t> </a:t>
            </a:r>
            <a:r>
              <a:rPr lang="en-US" sz="1600" b="1" dirty="0">
                <a:solidFill>
                  <a:srgbClr val="FFFFFF"/>
                </a:solidFill>
              </a:rPr>
              <a:t>CCDC102B (risk)</a:t>
            </a:r>
          </a:p>
        </p:txBody>
      </p:sp>
      <p:pic>
        <p:nvPicPr>
          <p:cNvPr id="5" name="Content Placeholder 3"/>
          <p:cNvPicPr>
            <a:picLocks noChangeAspect="1"/>
          </p:cNvPicPr>
          <p:nvPr/>
        </p:nvPicPr>
        <p:blipFill>
          <a:blip r:embed="rId2"/>
          <a:stretch>
            <a:fillRect/>
          </a:stretch>
        </p:blipFill>
        <p:spPr>
          <a:xfrm>
            <a:off x="123476" y="1053618"/>
            <a:ext cx="8864317" cy="5223562"/>
          </a:xfrm>
          <a:prstGeom prst="rect">
            <a:avLst/>
          </a:prstGeom>
        </p:spPr>
      </p:pic>
      <p:sp>
        <p:nvSpPr>
          <p:cNvPr id="9" name="Rectangle 8"/>
          <p:cNvSpPr/>
          <p:nvPr/>
        </p:nvSpPr>
        <p:spPr>
          <a:xfrm>
            <a:off x="123476" y="1284346"/>
            <a:ext cx="2745537" cy="646331"/>
          </a:xfrm>
          <a:prstGeom prst="rect">
            <a:avLst/>
          </a:prstGeom>
          <a:solidFill>
            <a:schemeClr val="bg1"/>
          </a:solidFill>
          <a:ln>
            <a:solidFill>
              <a:srgbClr val="000000"/>
            </a:solidFill>
          </a:ln>
        </p:spPr>
        <p:txBody>
          <a:bodyPr wrap="square">
            <a:spAutoFit/>
          </a:bodyPr>
          <a:lstStyle/>
          <a:p>
            <a:r>
              <a:rPr lang="en-US" b="1" dirty="0"/>
              <a:t>Coiled-coil domain-containing protein 102B</a:t>
            </a:r>
          </a:p>
        </p:txBody>
      </p:sp>
    </p:spTree>
    <p:extLst>
      <p:ext uri="{BB962C8B-B14F-4D97-AF65-F5344CB8AC3E}">
        <p14:creationId xmlns:p14="http://schemas.microsoft.com/office/powerpoint/2010/main" val="23994095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accent4">
              <a:lumMod val="50000"/>
            </a:schemeClr>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Deletions</a:t>
            </a:r>
            <a:r>
              <a:rPr lang="en-US" sz="1600" dirty="0" smtClean="0">
                <a:solidFill>
                  <a:schemeClr val="bg1"/>
                </a:solidFill>
              </a:rPr>
              <a:t>:</a:t>
            </a:r>
            <a:r>
              <a:rPr lang="en-US" sz="1600" b="1" dirty="0" smtClean="0">
                <a:solidFill>
                  <a:schemeClr val="bg1"/>
                </a:solidFill>
              </a:rPr>
              <a:t> </a:t>
            </a:r>
            <a:r>
              <a:rPr lang="en-US" sz="1600" b="1" dirty="0">
                <a:solidFill>
                  <a:srgbClr val="FFFFFF"/>
                </a:solidFill>
              </a:rPr>
              <a:t>CCDC102B (risk)</a:t>
            </a:r>
          </a:p>
        </p:txBody>
      </p:sp>
      <p:pic>
        <p:nvPicPr>
          <p:cNvPr id="5" name="Content Placeholder 3"/>
          <p:cNvPicPr>
            <a:picLocks noChangeAspect="1"/>
          </p:cNvPicPr>
          <p:nvPr/>
        </p:nvPicPr>
        <p:blipFill>
          <a:blip r:embed="rId2"/>
          <a:stretch>
            <a:fillRect/>
          </a:stretch>
        </p:blipFill>
        <p:spPr>
          <a:xfrm>
            <a:off x="123476" y="1053618"/>
            <a:ext cx="8864317" cy="5223562"/>
          </a:xfrm>
          <a:prstGeom prst="rect">
            <a:avLst/>
          </a:prstGeom>
        </p:spPr>
      </p:pic>
      <p:sp>
        <p:nvSpPr>
          <p:cNvPr id="2" name="TextBox 1"/>
          <p:cNvSpPr txBox="1"/>
          <p:nvPr/>
        </p:nvSpPr>
        <p:spPr>
          <a:xfrm>
            <a:off x="519525" y="1183290"/>
            <a:ext cx="3325024" cy="5632312"/>
          </a:xfrm>
          <a:prstGeom prst="rect">
            <a:avLst/>
          </a:prstGeom>
          <a:noFill/>
        </p:spPr>
        <p:txBody>
          <a:bodyPr wrap="none" rtlCol="0">
            <a:spAutoFit/>
          </a:bodyPr>
          <a:lstStyle/>
          <a:p>
            <a:r>
              <a:rPr lang="en-US" b="1" dirty="0" smtClean="0">
                <a:effectLst>
                  <a:glow rad="101600">
                    <a:schemeClr val="accent5">
                      <a:satMod val="175000"/>
                      <a:alpha val="40000"/>
                    </a:schemeClr>
                  </a:glow>
                </a:effectLst>
              </a:rPr>
              <a:t>Genome Coordinates:</a:t>
            </a:r>
            <a:br>
              <a:rPr lang="en-US" b="1" dirty="0" smtClean="0">
                <a:effectLst>
                  <a:glow rad="101600">
                    <a:schemeClr val="accent5">
                      <a:satMod val="175000"/>
                      <a:alpha val="40000"/>
                    </a:schemeClr>
                  </a:glow>
                </a:effectLst>
              </a:rPr>
            </a:br>
            <a:r>
              <a:rPr lang="en-US" b="1" dirty="0" smtClean="0">
                <a:effectLst>
                  <a:glow rad="101600">
                    <a:schemeClr val="accent5">
                      <a:satMod val="175000"/>
                      <a:alpha val="40000"/>
                    </a:schemeClr>
                  </a:glow>
                </a:effectLst>
              </a:rPr>
              <a:t>(chr18 pictured)</a:t>
            </a:r>
          </a:p>
          <a:p>
            <a:endParaRPr lang="en-US" b="1" dirty="0" smtClean="0">
              <a:effectLst>
                <a:glow rad="101600">
                  <a:schemeClr val="accent5">
                    <a:satMod val="175000"/>
                    <a:alpha val="40000"/>
                  </a:schemeClr>
                </a:glow>
              </a:effectLst>
            </a:endParaRPr>
          </a:p>
          <a:p>
            <a:endParaRPr lang="en-US" b="1" dirty="0" smtClean="0">
              <a:effectLst>
                <a:glow rad="101600">
                  <a:schemeClr val="accent5">
                    <a:satMod val="175000"/>
                    <a:alpha val="40000"/>
                  </a:schemeClr>
                </a:glow>
              </a:effectLst>
            </a:endParaRPr>
          </a:p>
          <a:p>
            <a:endParaRPr lang="en-US" b="1" dirty="0" smtClean="0">
              <a:effectLst>
                <a:glow rad="101600">
                  <a:schemeClr val="accent5">
                    <a:satMod val="175000"/>
                    <a:alpha val="40000"/>
                  </a:schemeClr>
                </a:glow>
              </a:effectLst>
            </a:endParaRPr>
          </a:p>
          <a:p>
            <a:endParaRPr lang="en-US" b="1" dirty="0" smtClean="0">
              <a:effectLst>
                <a:glow rad="101600">
                  <a:schemeClr val="accent5">
                    <a:satMod val="175000"/>
                    <a:alpha val="40000"/>
                  </a:schemeClr>
                </a:glow>
              </a:effectLst>
            </a:endParaRPr>
          </a:p>
          <a:p>
            <a:r>
              <a:rPr lang="en-US" b="1" dirty="0" smtClean="0">
                <a:effectLst>
                  <a:glow rad="101600">
                    <a:schemeClr val="accent5">
                      <a:satMod val="175000"/>
                      <a:alpha val="40000"/>
                    </a:schemeClr>
                  </a:glow>
                </a:effectLst>
              </a:rPr>
              <a:t>Deletion CNVs (cases)</a:t>
            </a:r>
          </a:p>
          <a:p>
            <a:endParaRPr lang="en-US" b="1" dirty="0" smtClean="0">
              <a:effectLst>
                <a:glow rad="101600">
                  <a:schemeClr val="accent5">
                    <a:satMod val="175000"/>
                    <a:alpha val="40000"/>
                  </a:schemeClr>
                </a:glow>
              </a:effectLst>
            </a:endParaRPr>
          </a:p>
          <a:p>
            <a:r>
              <a:rPr lang="en-US" b="1" dirty="0" smtClean="0">
                <a:effectLst>
                  <a:glow rad="101600">
                    <a:schemeClr val="accent5">
                      <a:satMod val="175000"/>
                      <a:alpha val="40000"/>
                    </a:schemeClr>
                  </a:glow>
                </a:effectLst>
              </a:rPr>
              <a:t>Deletion CNVs (controls)</a:t>
            </a:r>
          </a:p>
          <a:p>
            <a:endParaRPr lang="en-US" b="1" dirty="0" smtClean="0">
              <a:effectLst>
                <a:glow rad="101600">
                  <a:schemeClr val="accent5">
                    <a:satMod val="175000"/>
                    <a:alpha val="40000"/>
                  </a:schemeClr>
                </a:glow>
              </a:effectLst>
            </a:endParaRPr>
          </a:p>
          <a:p>
            <a:endParaRPr lang="en-US" b="1" dirty="0" smtClean="0">
              <a:effectLst>
                <a:glow rad="101600">
                  <a:schemeClr val="accent5">
                    <a:satMod val="175000"/>
                    <a:alpha val="40000"/>
                  </a:schemeClr>
                </a:glow>
              </a:effectLst>
            </a:endParaRPr>
          </a:p>
          <a:p>
            <a:endParaRPr lang="en-US" b="1" dirty="0" smtClean="0">
              <a:effectLst>
                <a:glow rad="101600">
                  <a:schemeClr val="accent5">
                    <a:satMod val="175000"/>
                    <a:alpha val="40000"/>
                  </a:schemeClr>
                </a:glow>
              </a:effectLst>
            </a:endParaRPr>
          </a:p>
          <a:p>
            <a:endParaRPr lang="en-US" b="1" dirty="0" smtClean="0">
              <a:effectLst>
                <a:glow rad="101600">
                  <a:schemeClr val="accent5">
                    <a:satMod val="175000"/>
                    <a:alpha val="40000"/>
                  </a:schemeClr>
                </a:glow>
              </a:effectLst>
            </a:endParaRPr>
          </a:p>
          <a:p>
            <a:endParaRPr lang="en-US" b="1" dirty="0" smtClean="0">
              <a:effectLst>
                <a:glow rad="101600">
                  <a:schemeClr val="accent5">
                    <a:satMod val="175000"/>
                    <a:alpha val="40000"/>
                  </a:schemeClr>
                </a:glow>
              </a:effectLst>
            </a:endParaRPr>
          </a:p>
          <a:p>
            <a:endParaRPr lang="en-US" b="1" dirty="0" smtClean="0">
              <a:effectLst>
                <a:glow rad="101600">
                  <a:schemeClr val="accent5">
                    <a:satMod val="175000"/>
                    <a:alpha val="40000"/>
                  </a:schemeClr>
                </a:glow>
              </a:effectLst>
            </a:endParaRPr>
          </a:p>
          <a:p>
            <a:r>
              <a:rPr lang="en-US" b="1" dirty="0" smtClean="0">
                <a:effectLst>
                  <a:glow rad="101600">
                    <a:schemeClr val="accent5">
                      <a:satMod val="175000"/>
                      <a:alpha val="40000"/>
                    </a:schemeClr>
                  </a:glow>
                </a:effectLst>
              </a:rPr>
              <a:t>Reference DB Gene Calls</a:t>
            </a:r>
          </a:p>
          <a:p>
            <a:endParaRPr lang="en-US" b="1" dirty="0" smtClean="0">
              <a:effectLst>
                <a:glow rad="101600">
                  <a:schemeClr val="accent5">
                    <a:satMod val="175000"/>
                    <a:alpha val="40000"/>
                  </a:schemeClr>
                </a:glow>
              </a:effectLst>
            </a:endParaRPr>
          </a:p>
          <a:p>
            <a:endParaRPr lang="en-US" b="1" dirty="0" smtClean="0">
              <a:effectLst>
                <a:glow rad="101600">
                  <a:schemeClr val="accent5">
                    <a:satMod val="175000"/>
                    <a:alpha val="40000"/>
                  </a:schemeClr>
                </a:glow>
              </a:effectLst>
            </a:endParaRPr>
          </a:p>
          <a:p>
            <a:endParaRPr lang="en-US" b="1" dirty="0" smtClean="0">
              <a:effectLst>
                <a:glow rad="101600">
                  <a:schemeClr val="accent5">
                    <a:satMod val="175000"/>
                    <a:alpha val="40000"/>
                  </a:schemeClr>
                </a:glow>
              </a:effectLst>
            </a:endParaRPr>
          </a:p>
          <a:p>
            <a:r>
              <a:rPr lang="en-US" b="1" dirty="0" smtClean="0">
                <a:effectLst>
                  <a:glow rad="101600">
                    <a:schemeClr val="accent5">
                      <a:satMod val="175000"/>
                      <a:alpha val="40000"/>
                    </a:schemeClr>
                  </a:glow>
                </a:effectLst>
              </a:rPr>
              <a:t>(+Duplication CNVs, if they exist)</a:t>
            </a:r>
            <a:endParaRPr lang="en-US" b="1" dirty="0">
              <a:effectLst>
                <a:glow rad="101600">
                  <a:schemeClr val="accent5">
                    <a:satMod val="175000"/>
                    <a:alpha val="40000"/>
                  </a:schemeClr>
                </a:glow>
              </a:effectLst>
            </a:endParaRPr>
          </a:p>
        </p:txBody>
      </p:sp>
      <p:sp>
        <p:nvSpPr>
          <p:cNvPr id="10" name="Right Arrow 9"/>
          <p:cNvSpPr/>
          <p:nvPr/>
        </p:nvSpPr>
        <p:spPr>
          <a:xfrm rot="1773405">
            <a:off x="2622950" y="3333804"/>
            <a:ext cx="1681897" cy="195305"/>
          </a:xfrm>
          <a:prstGeom prst="rightArrow">
            <a:avLst/>
          </a:prstGeom>
          <a:solidFill>
            <a:srgbClr val="8EE3F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773405">
            <a:off x="2203568" y="4202885"/>
            <a:ext cx="1957410" cy="205122"/>
          </a:xfrm>
          <a:prstGeom prst="rightArrow">
            <a:avLst/>
          </a:prstGeom>
          <a:solidFill>
            <a:srgbClr val="8EE3F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3001562" y="5437556"/>
            <a:ext cx="1082647" cy="205122"/>
          </a:xfrm>
          <a:prstGeom prst="rightArrow">
            <a:avLst/>
          </a:prstGeom>
          <a:solidFill>
            <a:srgbClr val="8EE3F9"/>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9199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837011" y="-409465"/>
            <a:ext cx="7070387" cy="7137595"/>
          </a:xfrm>
          <a:prstGeom prst="rect">
            <a:avLst/>
          </a:prstGeom>
        </p:spPr>
      </p:pic>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accent4">
              <a:lumMod val="50000"/>
            </a:schemeClr>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Deletions</a:t>
            </a:r>
            <a:r>
              <a:rPr lang="en-US" sz="1600" dirty="0" smtClean="0">
                <a:solidFill>
                  <a:schemeClr val="bg1"/>
                </a:solidFill>
              </a:rPr>
              <a:t>: </a:t>
            </a:r>
            <a:r>
              <a:rPr lang="en-US" sz="1600" b="1" dirty="0">
                <a:solidFill>
                  <a:schemeClr val="bg1"/>
                </a:solidFill>
              </a:rPr>
              <a:t>ACAP3/PUSL1/CPS3F3L (risk</a:t>
            </a:r>
            <a:r>
              <a:rPr lang="en-US" sz="1600" b="1" dirty="0" smtClean="0">
                <a:solidFill>
                  <a:schemeClr val="bg1"/>
                </a:solidFill>
              </a:rPr>
              <a:t>)</a:t>
            </a:r>
            <a:endParaRPr lang="en-US" sz="1600" b="1" dirty="0">
              <a:solidFill>
                <a:schemeClr val="bg1"/>
              </a:solidFill>
            </a:endParaRPr>
          </a:p>
        </p:txBody>
      </p:sp>
    </p:spTree>
    <p:extLst>
      <p:ext uri="{BB962C8B-B14F-4D97-AF65-F5344CB8AC3E}">
        <p14:creationId xmlns:p14="http://schemas.microsoft.com/office/powerpoint/2010/main" val="5073908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932161" y="-432906"/>
            <a:ext cx="7248061" cy="7161036"/>
          </a:xfrm>
          <a:prstGeom prst="rect">
            <a:avLst/>
          </a:prstGeom>
        </p:spPr>
      </p:pic>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accent4">
              <a:lumMod val="50000"/>
            </a:schemeClr>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Deletions</a:t>
            </a:r>
            <a:r>
              <a:rPr lang="en-US" sz="1600" b="1" dirty="0" smtClean="0">
                <a:solidFill>
                  <a:srgbClr val="FFFFFF"/>
                </a:solidFill>
              </a:rPr>
              <a:t>:</a:t>
            </a:r>
            <a:r>
              <a:rPr lang="en-US" sz="1600" b="1" dirty="0" smtClean="0">
                <a:solidFill>
                  <a:srgbClr val="FFFF00"/>
                </a:solidFill>
              </a:rPr>
              <a:t> </a:t>
            </a:r>
            <a:r>
              <a:rPr lang="en-US" sz="1600" b="1" dirty="0" smtClean="0">
                <a:solidFill>
                  <a:srgbClr val="FFFFFF"/>
                </a:solidFill>
              </a:rPr>
              <a:t>2q11.2 </a:t>
            </a:r>
            <a:r>
              <a:rPr lang="en-US" sz="1600" b="1" dirty="0" err="1">
                <a:solidFill>
                  <a:srgbClr val="FFFFFF"/>
                </a:solidFill>
              </a:rPr>
              <a:t>microdeletion</a:t>
            </a:r>
            <a:r>
              <a:rPr lang="en-US" sz="1600" b="1" dirty="0">
                <a:solidFill>
                  <a:srgbClr val="FFFFFF"/>
                </a:solidFill>
              </a:rPr>
              <a:t> syndrome </a:t>
            </a:r>
            <a:r>
              <a:rPr lang="en-US" sz="1600" b="1" dirty="0" smtClean="0">
                <a:solidFill>
                  <a:schemeClr val="bg1"/>
                </a:solidFill>
              </a:rPr>
              <a:t>(</a:t>
            </a:r>
            <a:r>
              <a:rPr lang="en-US" sz="1600" b="1" dirty="0">
                <a:solidFill>
                  <a:schemeClr val="bg1"/>
                </a:solidFill>
              </a:rPr>
              <a:t>risk</a:t>
            </a:r>
            <a:r>
              <a:rPr lang="en-US" sz="1600" b="1" dirty="0" smtClean="0">
                <a:solidFill>
                  <a:schemeClr val="bg1"/>
                </a:solidFill>
              </a:rPr>
              <a:t>)</a:t>
            </a:r>
            <a:endParaRPr lang="en-US" sz="1600" b="1" dirty="0">
              <a:solidFill>
                <a:schemeClr val="bg1"/>
              </a:solidFill>
            </a:endParaRPr>
          </a:p>
        </p:txBody>
      </p:sp>
      <p:sp>
        <p:nvSpPr>
          <p:cNvPr id="7" name="Title 1"/>
          <p:cNvSpPr txBox="1">
            <a:spLocks/>
          </p:cNvSpPr>
          <p:nvPr/>
        </p:nvSpPr>
        <p:spPr>
          <a:xfrm>
            <a:off x="129888" y="337418"/>
            <a:ext cx="4241223" cy="132556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4989855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3477" y="-707725"/>
            <a:ext cx="8585280" cy="7204967"/>
          </a:xfrm>
          <a:prstGeom prst="rect">
            <a:avLst/>
          </a:prstGeom>
        </p:spPr>
      </p:pic>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accent4">
              <a:lumMod val="50000"/>
            </a:schemeClr>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Deletions</a:t>
            </a:r>
            <a:r>
              <a:rPr lang="en-US" sz="1600" dirty="0" smtClean="0">
                <a:solidFill>
                  <a:schemeClr val="bg1"/>
                </a:solidFill>
              </a:rPr>
              <a:t>:</a:t>
            </a:r>
            <a:r>
              <a:rPr lang="en-US" sz="1600" b="1" dirty="0" smtClean="0">
                <a:solidFill>
                  <a:srgbClr val="FFFFFF"/>
                </a:solidFill>
              </a:rPr>
              <a:t> </a:t>
            </a:r>
            <a:r>
              <a:rPr lang="en-US" sz="1600" b="1" dirty="0">
                <a:solidFill>
                  <a:srgbClr val="FFFFFF"/>
                </a:solidFill>
              </a:rPr>
              <a:t>VPS13B </a:t>
            </a:r>
            <a:r>
              <a:rPr lang="en-US" sz="1600" b="1" dirty="0" smtClean="0">
                <a:solidFill>
                  <a:srgbClr val="FFFFFF"/>
                </a:solidFill>
              </a:rPr>
              <a:t>(risk)</a:t>
            </a:r>
            <a:endParaRPr lang="en-US" sz="1600" b="1" dirty="0">
              <a:solidFill>
                <a:srgbClr val="FFFFFF"/>
              </a:solidFill>
            </a:endParaRPr>
          </a:p>
        </p:txBody>
      </p:sp>
    </p:spTree>
    <p:extLst>
      <p:ext uri="{BB962C8B-B14F-4D97-AF65-F5344CB8AC3E}">
        <p14:creationId xmlns:p14="http://schemas.microsoft.com/office/powerpoint/2010/main" val="9885166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CNV GWAS Association Studies</a:t>
            </a:r>
            <a:endParaRPr lang="en-US" sz="1600" b="1" dirty="0">
              <a:solidFill>
                <a:schemeClr val="bg1"/>
              </a:solidFill>
            </a:endParaRPr>
          </a:p>
        </p:txBody>
      </p:sp>
      <p:sp>
        <p:nvSpPr>
          <p:cNvPr id="2" name="Rectangle 1"/>
          <p:cNvSpPr/>
          <p:nvPr/>
        </p:nvSpPr>
        <p:spPr>
          <a:xfrm>
            <a:off x="361638" y="1238739"/>
            <a:ext cx="8445716" cy="5355313"/>
          </a:xfrm>
          <a:prstGeom prst="rect">
            <a:avLst/>
          </a:prstGeom>
        </p:spPr>
        <p:txBody>
          <a:bodyPr wrap="square">
            <a:spAutoFit/>
          </a:bodyPr>
          <a:lstStyle/>
          <a:p>
            <a:r>
              <a:rPr lang="en-US" b="1" dirty="0" err="1" smtClean="0"/>
              <a:t>Sebat</a:t>
            </a:r>
            <a:r>
              <a:rPr lang="en-US" b="1" dirty="0" smtClean="0"/>
              <a:t> Lab (Background):</a:t>
            </a:r>
          </a:p>
          <a:p>
            <a:endParaRPr lang="en-US" dirty="0" smtClean="0"/>
          </a:p>
          <a:p>
            <a:pPr marL="285750" indent="-285750">
              <a:buFont typeface="Arial"/>
              <a:buChar char="•"/>
            </a:pPr>
            <a:r>
              <a:rPr lang="en-US" dirty="0" smtClean="0"/>
              <a:t>Human Molecular Genomics, Investigating </a:t>
            </a:r>
            <a:r>
              <a:rPr lang="en-US" b="1" dirty="0" smtClean="0"/>
              <a:t>Neuropsychiatric Diseases</a:t>
            </a:r>
          </a:p>
          <a:p>
            <a:pPr marL="285750" indent="-285750">
              <a:buFont typeface="Arial"/>
              <a:buChar char="•"/>
            </a:pPr>
            <a:endParaRPr lang="en-US" b="1" dirty="0"/>
          </a:p>
          <a:p>
            <a:pPr marL="285750" indent="-285750">
              <a:buFont typeface="Arial"/>
              <a:buChar char="•"/>
            </a:pPr>
            <a:r>
              <a:rPr lang="en-US" b="1" dirty="0" smtClean="0"/>
              <a:t>Copy </a:t>
            </a:r>
            <a:r>
              <a:rPr lang="en-US" b="1" dirty="0"/>
              <a:t>number variants </a:t>
            </a:r>
            <a:r>
              <a:rPr lang="en-US" dirty="0"/>
              <a:t>(CNVs) are structural alterations of DNA created by the replication of a section of sequence many times (duplication) or when a section is removed (deletions.</a:t>
            </a:r>
            <a:r>
              <a:rPr lang="en-US" dirty="0" smtClean="0"/>
              <a:t>)</a:t>
            </a:r>
            <a:br>
              <a:rPr lang="en-US" dirty="0" smtClean="0"/>
            </a:br>
            <a:endParaRPr lang="en-US" dirty="0" smtClean="0"/>
          </a:p>
          <a:p>
            <a:pPr marL="285750" indent="-285750">
              <a:buFont typeface="Arial"/>
              <a:buChar char="•"/>
            </a:pPr>
            <a:r>
              <a:rPr lang="en-US" dirty="0" smtClean="0"/>
              <a:t>Duplicated </a:t>
            </a:r>
            <a:r>
              <a:rPr lang="en-US" dirty="0"/>
              <a:t>content in CNV regions tend to be </a:t>
            </a:r>
            <a:r>
              <a:rPr lang="en-US" b="1" dirty="0"/>
              <a:t>stable</a:t>
            </a:r>
            <a:r>
              <a:rPr lang="en-US" dirty="0"/>
              <a:t> and are inherently present in inherited genetic sequence. </a:t>
            </a:r>
            <a:r>
              <a:rPr lang="en-US" dirty="0" smtClean="0"/>
              <a:t/>
            </a:r>
            <a:br>
              <a:rPr lang="en-US" dirty="0" smtClean="0"/>
            </a:br>
            <a:endParaRPr lang="en-US" dirty="0" smtClean="0"/>
          </a:p>
          <a:p>
            <a:pPr marL="285750" indent="-285750">
              <a:buFont typeface="Arial"/>
              <a:buChar char="•"/>
            </a:pPr>
            <a:r>
              <a:rPr lang="en-US" dirty="0" smtClean="0"/>
              <a:t>It </a:t>
            </a:r>
            <a:r>
              <a:rPr lang="en-US" dirty="0"/>
              <a:t>is shown in prior literature </a:t>
            </a:r>
            <a:r>
              <a:rPr lang="en-US" dirty="0" smtClean="0"/>
              <a:t>(</a:t>
            </a:r>
            <a:r>
              <a:rPr lang="en-US" dirty="0" err="1" smtClean="0"/>
              <a:t>Sebat</a:t>
            </a:r>
            <a:r>
              <a:rPr lang="en-US" dirty="0" smtClean="0"/>
              <a:t> et. al) that </a:t>
            </a:r>
            <a:r>
              <a:rPr lang="en-US" b="1" dirty="0"/>
              <a:t>rare CNVs</a:t>
            </a:r>
            <a:r>
              <a:rPr lang="en-US" dirty="0"/>
              <a:t>, those not commonly observed as inherited, are often those with the most pronounced linkage to cases of neurological disease such as Autism and </a:t>
            </a:r>
            <a:r>
              <a:rPr lang="en-US" dirty="0" smtClean="0"/>
              <a:t>Schizophrenia.</a:t>
            </a:r>
          </a:p>
          <a:p>
            <a:pPr marL="285750" indent="-285750">
              <a:buFont typeface="Arial"/>
              <a:buChar char="•"/>
            </a:pPr>
            <a:endParaRPr lang="en-US" dirty="0"/>
          </a:p>
          <a:p>
            <a:pPr marL="285750" indent="-285750">
              <a:buFont typeface="Arial"/>
              <a:buChar char="•"/>
            </a:pPr>
            <a:r>
              <a:rPr lang="en-US" b="1" dirty="0" smtClean="0"/>
              <a:t>GWAS</a:t>
            </a:r>
            <a:r>
              <a:rPr lang="en-US" dirty="0" smtClean="0"/>
              <a:t> (genome-wide association studies) use deep sequencing to develop high confidence variation calls which are compared amongst many individuals to identify variations deemed statistically relevant to the development of the case phenotype.</a:t>
            </a:r>
          </a:p>
          <a:p>
            <a:endParaRPr lang="en-US" b="1" dirty="0"/>
          </a:p>
        </p:txBody>
      </p:sp>
    </p:spTree>
    <p:extLst>
      <p:ext uri="{BB962C8B-B14F-4D97-AF65-F5344CB8AC3E}">
        <p14:creationId xmlns:p14="http://schemas.microsoft.com/office/powerpoint/2010/main" val="23796667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accent4">
              <a:lumMod val="50000"/>
            </a:schemeClr>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Deletions</a:t>
            </a:r>
            <a:r>
              <a:rPr lang="en-US" sz="1600" dirty="0" smtClean="0">
                <a:solidFill>
                  <a:schemeClr val="bg1"/>
                </a:solidFill>
              </a:rPr>
              <a:t>: </a:t>
            </a:r>
            <a:r>
              <a:rPr lang="en-US" sz="1600" b="1" dirty="0">
                <a:solidFill>
                  <a:srgbClr val="FFFFFF"/>
                </a:solidFill>
              </a:rPr>
              <a:t>ZDHHC21 (risk) </a:t>
            </a:r>
            <a:r>
              <a:rPr lang="en-US" sz="1600" b="1" dirty="0" smtClean="0">
                <a:solidFill>
                  <a:srgbClr val="FFFFFF"/>
                </a:solidFill>
              </a:rPr>
              <a:t>(</a:t>
            </a:r>
            <a:r>
              <a:rPr lang="en-US" sz="1600" b="1" dirty="0">
                <a:solidFill>
                  <a:srgbClr val="FFFFFF"/>
                </a:solidFill>
              </a:rPr>
              <a:t>concentrated in clm2 batch 7)</a:t>
            </a:r>
          </a:p>
        </p:txBody>
      </p:sp>
      <p:pic>
        <p:nvPicPr>
          <p:cNvPr id="5" name="Content Placeholder 3"/>
          <p:cNvPicPr>
            <a:picLocks noChangeAspect="1"/>
          </p:cNvPicPr>
          <p:nvPr/>
        </p:nvPicPr>
        <p:blipFill>
          <a:blip r:embed="rId2"/>
          <a:stretch>
            <a:fillRect/>
          </a:stretch>
        </p:blipFill>
        <p:spPr>
          <a:xfrm>
            <a:off x="67611" y="1319639"/>
            <a:ext cx="8928655" cy="4802829"/>
          </a:xfrm>
          <a:prstGeom prst="rect">
            <a:avLst/>
          </a:prstGeom>
        </p:spPr>
      </p:pic>
    </p:spTree>
    <p:extLst>
      <p:ext uri="{BB962C8B-B14F-4D97-AF65-F5344CB8AC3E}">
        <p14:creationId xmlns:p14="http://schemas.microsoft.com/office/powerpoint/2010/main" val="101041463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accent4">
              <a:lumMod val="50000"/>
            </a:schemeClr>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Deletions</a:t>
            </a:r>
            <a:r>
              <a:rPr lang="en-US" sz="1600" dirty="0" smtClean="0">
                <a:solidFill>
                  <a:schemeClr val="bg1"/>
                </a:solidFill>
              </a:rPr>
              <a:t>: </a:t>
            </a:r>
            <a:r>
              <a:rPr lang="en-US" sz="1600" b="1" dirty="0">
                <a:solidFill>
                  <a:srgbClr val="FFFFFF"/>
                </a:solidFill>
              </a:rPr>
              <a:t>OR1N2 (risk</a:t>
            </a:r>
            <a:r>
              <a:rPr lang="en-US" sz="1600" b="1" dirty="0" smtClean="0">
                <a:solidFill>
                  <a:srgbClr val="FFFFFF"/>
                </a:solidFill>
              </a:rPr>
              <a:t>)  </a:t>
            </a:r>
            <a:r>
              <a:rPr lang="en-US" sz="1600" b="1" dirty="0">
                <a:solidFill>
                  <a:srgbClr val="FFFFFF"/>
                </a:solidFill>
              </a:rPr>
              <a:t>(artifact due to platform difference in probe coverage)</a:t>
            </a:r>
          </a:p>
        </p:txBody>
      </p:sp>
      <p:pic>
        <p:nvPicPr>
          <p:cNvPr id="6" name="Content Placeholder 3"/>
          <p:cNvPicPr>
            <a:picLocks noChangeAspect="1"/>
          </p:cNvPicPr>
          <p:nvPr/>
        </p:nvPicPr>
        <p:blipFill>
          <a:blip r:embed="rId2"/>
          <a:stretch>
            <a:fillRect/>
          </a:stretch>
        </p:blipFill>
        <p:spPr>
          <a:xfrm>
            <a:off x="481244" y="1253403"/>
            <a:ext cx="8288591" cy="5254240"/>
          </a:xfrm>
          <a:prstGeom prst="rect">
            <a:avLst/>
          </a:prstGeom>
        </p:spPr>
      </p:pic>
    </p:spTree>
    <p:extLst>
      <p:ext uri="{BB962C8B-B14F-4D97-AF65-F5344CB8AC3E}">
        <p14:creationId xmlns:p14="http://schemas.microsoft.com/office/powerpoint/2010/main" val="101041463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accent4">
              <a:lumMod val="50000"/>
            </a:schemeClr>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Deletions</a:t>
            </a:r>
            <a:r>
              <a:rPr lang="en-US" sz="1600" dirty="0" smtClean="0">
                <a:solidFill>
                  <a:schemeClr val="bg1"/>
                </a:solidFill>
              </a:rPr>
              <a:t>: </a:t>
            </a:r>
            <a:r>
              <a:rPr lang="en-US" sz="1600" b="1" dirty="0">
                <a:solidFill>
                  <a:srgbClr val="FFFFFF"/>
                </a:solidFill>
              </a:rPr>
              <a:t>ZNF600 (risk) </a:t>
            </a:r>
          </a:p>
        </p:txBody>
      </p:sp>
      <p:sp>
        <p:nvSpPr>
          <p:cNvPr id="5" name="Content Placeholder 2"/>
          <p:cNvSpPr txBox="1">
            <a:spLocks/>
          </p:cNvSpPr>
          <p:nvPr/>
        </p:nvSpPr>
        <p:spPr>
          <a:xfrm>
            <a:off x="162098" y="3138968"/>
            <a:ext cx="3260806" cy="282422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400" dirty="0" smtClean="0">
                <a:solidFill>
                  <a:schemeClr val="tx1"/>
                </a:solidFill>
              </a:rPr>
              <a:t>2 alleles w/ </a:t>
            </a:r>
            <a:r>
              <a:rPr lang="en-US" sz="2400" dirty="0" err="1" smtClean="0">
                <a:solidFill>
                  <a:schemeClr val="tx1"/>
                </a:solidFill>
              </a:rPr>
              <a:t>SegDup</a:t>
            </a:r>
            <a:r>
              <a:rPr lang="en-US" sz="2400" dirty="0" smtClean="0">
                <a:solidFill>
                  <a:schemeClr val="tx1"/>
                </a:solidFill>
              </a:rPr>
              <a:t> between them</a:t>
            </a:r>
          </a:p>
          <a:p>
            <a:pPr algn="l"/>
            <a:endParaRPr lang="en-US" sz="2400" dirty="0">
              <a:solidFill>
                <a:schemeClr val="tx1"/>
              </a:solidFill>
            </a:endParaRPr>
          </a:p>
          <a:p>
            <a:pPr marL="342900" indent="-342900" algn="l">
              <a:buFont typeface="Arial"/>
              <a:buChar char="•"/>
            </a:pPr>
            <a:r>
              <a:rPr lang="en-US" sz="2400" dirty="0" smtClean="0">
                <a:solidFill>
                  <a:schemeClr val="tx1"/>
                </a:solidFill>
              </a:rPr>
              <a:t>‘A’ allele on left</a:t>
            </a:r>
          </a:p>
          <a:p>
            <a:pPr marL="342900" indent="-342900" algn="l">
              <a:buFont typeface="Arial"/>
              <a:buChar char="•"/>
            </a:pPr>
            <a:endParaRPr lang="en-US" sz="2400" dirty="0" smtClean="0">
              <a:solidFill>
                <a:schemeClr val="tx1"/>
              </a:solidFill>
            </a:endParaRPr>
          </a:p>
          <a:p>
            <a:pPr marL="342900" indent="-342900" algn="l">
              <a:buFont typeface="Arial"/>
              <a:buChar char="•"/>
            </a:pPr>
            <a:r>
              <a:rPr lang="en-US" sz="2400" dirty="0" smtClean="0">
                <a:solidFill>
                  <a:schemeClr val="tx1"/>
                </a:solidFill>
              </a:rPr>
              <a:t>‘B’ allele on right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904" y="1189187"/>
            <a:ext cx="5273443" cy="5255864"/>
          </a:xfrm>
          <a:prstGeom prst="rect">
            <a:avLst/>
          </a:prstGeom>
        </p:spPr>
      </p:pic>
      <p:sp>
        <p:nvSpPr>
          <p:cNvPr id="2" name="Right Arrow 1"/>
          <p:cNvSpPr/>
          <p:nvPr/>
        </p:nvSpPr>
        <p:spPr>
          <a:xfrm>
            <a:off x="2870000" y="4437287"/>
            <a:ext cx="1072126" cy="395892"/>
          </a:xfrm>
          <a:prstGeom prst="rightArrow">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2886840" y="5315488"/>
            <a:ext cx="2325343" cy="395892"/>
          </a:xfrm>
          <a:prstGeom prst="rightArrow">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98392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chemeClr val="accent4">
              <a:lumMod val="50000"/>
            </a:schemeClr>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Deletions</a:t>
            </a:r>
            <a:r>
              <a:rPr lang="en-US" sz="1600" dirty="0" smtClean="0">
                <a:solidFill>
                  <a:schemeClr val="bg1"/>
                </a:solidFill>
              </a:rPr>
              <a:t>: </a:t>
            </a:r>
            <a:r>
              <a:rPr lang="en-US" sz="1600" b="1" dirty="0">
                <a:solidFill>
                  <a:srgbClr val="FFFFFF"/>
                </a:solidFill>
              </a:rPr>
              <a:t>RUFY2/DNA2 (</a:t>
            </a:r>
            <a:r>
              <a:rPr lang="en-US" sz="1600" b="1" dirty="0">
                <a:solidFill>
                  <a:srgbClr val="00F769"/>
                </a:solidFill>
              </a:rPr>
              <a:t>protective</a:t>
            </a:r>
            <a:r>
              <a:rPr lang="en-US" sz="1600" b="1" dirty="0">
                <a:solidFill>
                  <a:srgbClr val="FFFFFF"/>
                </a:solidFill>
              </a:rPr>
              <a:t>) </a:t>
            </a:r>
            <a:r>
              <a:rPr lang="en-US" sz="1600" b="1" dirty="0" smtClean="0">
                <a:solidFill>
                  <a:srgbClr val="FFFFFF"/>
                </a:solidFill>
              </a:rPr>
              <a:t>(</a:t>
            </a:r>
            <a:r>
              <a:rPr lang="en-US" sz="1600" b="1" dirty="0">
                <a:solidFill>
                  <a:srgbClr val="FFFFFF"/>
                </a:solidFill>
              </a:rPr>
              <a:t>all from clo3 sample)</a:t>
            </a:r>
          </a:p>
        </p:txBody>
      </p:sp>
      <p:pic>
        <p:nvPicPr>
          <p:cNvPr id="5" name="Content Placeholder 3"/>
          <p:cNvPicPr>
            <a:picLocks noChangeAspect="1"/>
          </p:cNvPicPr>
          <p:nvPr/>
        </p:nvPicPr>
        <p:blipFill>
          <a:blip r:embed="rId2"/>
          <a:stretch>
            <a:fillRect/>
          </a:stretch>
        </p:blipFill>
        <p:spPr>
          <a:xfrm>
            <a:off x="912055" y="1185578"/>
            <a:ext cx="7373803" cy="5416676"/>
          </a:xfrm>
          <a:prstGeom prst="rect">
            <a:avLst/>
          </a:prstGeom>
        </p:spPr>
      </p:pic>
    </p:spTree>
    <p:extLst>
      <p:ext uri="{BB962C8B-B14F-4D97-AF65-F5344CB8AC3E}">
        <p14:creationId xmlns:p14="http://schemas.microsoft.com/office/powerpoint/2010/main" val="376868166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0" name="TextBox 19"/>
          <p:cNvSpPr txBox="1"/>
          <p:nvPr/>
        </p:nvSpPr>
        <p:spPr>
          <a:xfrm>
            <a:off x="123477" y="715064"/>
            <a:ext cx="8872789" cy="338554"/>
          </a:xfrm>
          <a:prstGeom prst="rect">
            <a:avLst/>
          </a:prstGeom>
          <a:solidFill>
            <a:srgbClr val="003B08"/>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Duplications</a:t>
            </a:r>
          </a:p>
        </p:txBody>
      </p:sp>
      <p:grpSp>
        <p:nvGrpSpPr>
          <p:cNvPr id="38" name="Group 37"/>
          <p:cNvGrpSpPr/>
          <p:nvPr/>
        </p:nvGrpSpPr>
        <p:grpSpPr>
          <a:xfrm>
            <a:off x="-6601" y="2194380"/>
            <a:ext cx="9144000" cy="3283526"/>
            <a:chOff x="132855" y="4102938"/>
            <a:chExt cx="12192000" cy="2553816"/>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55" y="4218354"/>
              <a:ext cx="12192000" cy="2438400"/>
            </a:xfrm>
            <a:prstGeom prst="rect">
              <a:avLst/>
            </a:prstGeom>
          </p:spPr>
        </p:pic>
        <p:sp>
          <p:nvSpPr>
            <p:cNvPr id="40" name="TextBox 39"/>
            <p:cNvSpPr txBox="1"/>
            <p:nvPr/>
          </p:nvSpPr>
          <p:spPr>
            <a:xfrm>
              <a:off x="1379419" y="5245797"/>
              <a:ext cx="625228" cy="287254"/>
            </a:xfrm>
            <a:prstGeom prst="rect">
              <a:avLst/>
            </a:prstGeom>
            <a:noFill/>
          </p:spPr>
          <p:txBody>
            <a:bodyPr wrap="square" rtlCol="0">
              <a:spAutoFit/>
            </a:bodyPr>
            <a:lstStyle/>
            <a:p>
              <a:r>
                <a:rPr lang="en-US" sz="900" dirty="0" smtClean="0"/>
                <a:t>1q21.1</a:t>
              </a:r>
              <a:endParaRPr lang="en-US" sz="900" dirty="0"/>
            </a:p>
          </p:txBody>
        </p:sp>
        <p:sp>
          <p:nvSpPr>
            <p:cNvPr id="41" name="TextBox 40"/>
            <p:cNvSpPr txBox="1"/>
            <p:nvPr/>
          </p:nvSpPr>
          <p:spPr>
            <a:xfrm>
              <a:off x="1754555" y="5398336"/>
              <a:ext cx="722923" cy="287254"/>
            </a:xfrm>
            <a:prstGeom prst="rect">
              <a:avLst/>
            </a:prstGeom>
            <a:noFill/>
          </p:spPr>
          <p:txBody>
            <a:bodyPr wrap="square" rtlCol="0">
              <a:spAutoFit/>
            </a:bodyPr>
            <a:lstStyle/>
            <a:p>
              <a:r>
                <a:rPr lang="en-US" sz="900" dirty="0" smtClean="0">
                  <a:solidFill>
                    <a:srgbClr val="FF0000"/>
                  </a:solidFill>
                </a:rPr>
                <a:t>C1ORF229</a:t>
              </a:r>
              <a:endParaRPr lang="en-US" sz="900" dirty="0">
                <a:solidFill>
                  <a:srgbClr val="FF0000"/>
                </a:solidFill>
              </a:endParaRPr>
            </a:p>
          </p:txBody>
        </p:sp>
        <p:sp>
          <p:nvSpPr>
            <p:cNvPr id="42" name="TextBox 41"/>
            <p:cNvSpPr txBox="1"/>
            <p:nvPr/>
          </p:nvSpPr>
          <p:spPr>
            <a:xfrm>
              <a:off x="5087818" y="5435459"/>
              <a:ext cx="500183" cy="287254"/>
            </a:xfrm>
            <a:prstGeom prst="rect">
              <a:avLst/>
            </a:prstGeom>
            <a:noFill/>
          </p:spPr>
          <p:txBody>
            <a:bodyPr wrap="square" rtlCol="0">
              <a:spAutoFit/>
            </a:bodyPr>
            <a:lstStyle/>
            <a:p>
              <a:r>
                <a:rPr lang="en-US" sz="900" dirty="0" smtClean="0">
                  <a:solidFill>
                    <a:srgbClr val="FF0000"/>
                  </a:solidFill>
                </a:rPr>
                <a:t>MLLT4</a:t>
              </a:r>
              <a:endParaRPr lang="en-US" sz="900" dirty="0">
                <a:solidFill>
                  <a:srgbClr val="FF0000"/>
                </a:solidFill>
              </a:endParaRPr>
            </a:p>
          </p:txBody>
        </p:sp>
        <p:sp>
          <p:nvSpPr>
            <p:cNvPr id="43" name="TextBox 42"/>
            <p:cNvSpPr txBox="1"/>
            <p:nvPr/>
          </p:nvSpPr>
          <p:spPr>
            <a:xfrm>
              <a:off x="5279288" y="5256017"/>
              <a:ext cx="629140" cy="287254"/>
            </a:xfrm>
            <a:prstGeom prst="rect">
              <a:avLst/>
            </a:prstGeom>
            <a:noFill/>
          </p:spPr>
          <p:txBody>
            <a:bodyPr wrap="square" rtlCol="0">
              <a:spAutoFit/>
            </a:bodyPr>
            <a:lstStyle/>
            <a:p>
              <a:r>
                <a:rPr lang="en-US" sz="900" dirty="0" smtClean="0">
                  <a:solidFill>
                    <a:srgbClr val="3E0AFE"/>
                  </a:solidFill>
                </a:rPr>
                <a:t>C7ORF11</a:t>
              </a:r>
              <a:endParaRPr lang="en-US" sz="900" dirty="0">
                <a:solidFill>
                  <a:srgbClr val="3E0AFE"/>
                </a:solidFill>
              </a:endParaRPr>
            </a:p>
          </p:txBody>
        </p:sp>
        <p:sp>
          <p:nvSpPr>
            <p:cNvPr id="44" name="TextBox 43"/>
            <p:cNvSpPr txBox="1"/>
            <p:nvPr/>
          </p:nvSpPr>
          <p:spPr>
            <a:xfrm>
              <a:off x="5474674" y="5046955"/>
              <a:ext cx="722923" cy="287254"/>
            </a:xfrm>
            <a:prstGeom prst="rect">
              <a:avLst/>
            </a:prstGeom>
            <a:noFill/>
          </p:spPr>
          <p:txBody>
            <a:bodyPr wrap="square" rtlCol="0">
              <a:spAutoFit/>
            </a:bodyPr>
            <a:lstStyle/>
            <a:p>
              <a:r>
                <a:rPr lang="en-US" sz="900" dirty="0" smtClean="0"/>
                <a:t>WBS Dup</a:t>
              </a:r>
              <a:endParaRPr lang="en-US" sz="900" dirty="0"/>
            </a:p>
          </p:txBody>
        </p:sp>
        <p:sp>
          <p:nvSpPr>
            <p:cNvPr id="45" name="TextBox 44"/>
            <p:cNvSpPr txBox="1"/>
            <p:nvPr/>
          </p:nvSpPr>
          <p:spPr>
            <a:xfrm>
              <a:off x="7145223" y="5450944"/>
              <a:ext cx="668212" cy="179533"/>
            </a:xfrm>
            <a:prstGeom prst="rect">
              <a:avLst/>
            </a:prstGeom>
            <a:noFill/>
          </p:spPr>
          <p:txBody>
            <a:bodyPr wrap="square" rtlCol="0">
              <a:spAutoFit/>
            </a:bodyPr>
            <a:lstStyle/>
            <a:p>
              <a:r>
                <a:rPr lang="en-US" sz="900" dirty="0" smtClean="0">
                  <a:solidFill>
                    <a:srgbClr val="3E0AFE"/>
                  </a:solidFill>
                </a:rPr>
                <a:t>SYCE1</a:t>
              </a:r>
              <a:endParaRPr lang="en-US" sz="900" dirty="0">
                <a:solidFill>
                  <a:srgbClr val="3E0AFE"/>
                </a:solidFill>
              </a:endParaRPr>
            </a:p>
          </p:txBody>
        </p:sp>
        <p:sp>
          <p:nvSpPr>
            <p:cNvPr id="46" name="TextBox 45"/>
            <p:cNvSpPr txBox="1"/>
            <p:nvPr/>
          </p:nvSpPr>
          <p:spPr>
            <a:xfrm>
              <a:off x="8249136" y="5366880"/>
              <a:ext cx="668212" cy="287254"/>
            </a:xfrm>
            <a:prstGeom prst="rect">
              <a:avLst/>
            </a:prstGeom>
            <a:noFill/>
          </p:spPr>
          <p:txBody>
            <a:bodyPr wrap="square" rtlCol="0">
              <a:spAutoFit/>
            </a:bodyPr>
            <a:lstStyle/>
            <a:p>
              <a:r>
                <a:rPr lang="en-US" sz="900" dirty="0">
                  <a:solidFill>
                    <a:srgbClr val="3E0AFE"/>
                  </a:solidFill>
                </a:rPr>
                <a:t>Z</a:t>
              </a:r>
              <a:r>
                <a:rPr lang="en-US" sz="900" dirty="0" smtClean="0">
                  <a:solidFill>
                    <a:srgbClr val="3E0AFE"/>
                  </a:solidFill>
                </a:rPr>
                <a:t>MYM5</a:t>
              </a:r>
              <a:endParaRPr lang="en-US" sz="900" dirty="0">
                <a:solidFill>
                  <a:srgbClr val="3E0AFE"/>
                </a:solidFill>
              </a:endParaRPr>
            </a:p>
          </p:txBody>
        </p:sp>
        <p:sp>
          <p:nvSpPr>
            <p:cNvPr id="47" name="TextBox 46"/>
            <p:cNvSpPr txBox="1"/>
            <p:nvPr/>
          </p:nvSpPr>
          <p:spPr>
            <a:xfrm>
              <a:off x="9333523" y="4102938"/>
              <a:ext cx="722923" cy="287254"/>
            </a:xfrm>
            <a:prstGeom prst="rect">
              <a:avLst/>
            </a:prstGeom>
            <a:noFill/>
          </p:spPr>
          <p:txBody>
            <a:bodyPr wrap="square" rtlCol="0">
              <a:spAutoFit/>
            </a:bodyPr>
            <a:lstStyle/>
            <a:p>
              <a:r>
                <a:rPr lang="en-US" sz="900" dirty="0" smtClean="0"/>
                <a:t>16p11.2</a:t>
              </a:r>
              <a:endParaRPr lang="en-US" sz="900" dirty="0"/>
            </a:p>
          </p:txBody>
        </p:sp>
        <p:sp>
          <p:nvSpPr>
            <p:cNvPr id="48" name="TextBox 47"/>
            <p:cNvSpPr txBox="1"/>
            <p:nvPr/>
          </p:nvSpPr>
          <p:spPr>
            <a:xfrm>
              <a:off x="11573114" y="5398336"/>
              <a:ext cx="587129" cy="179533"/>
            </a:xfrm>
            <a:prstGeom prst="rect">
              <a:avLst/>
            </a:prstGeom>
            <a:noFill/>
          </p:spPr>
          <p:txBody>
            <a:bodyPr wrap="square" rtlCol="0">
              <a:spAutoFit/>
            </a:bodyPr>
            <a:lstStyle/>
            <a:p>
              <a:r>
                <a:rPr lang="en-US" sz="900" dirty="0" smtClean="0">
                  <a:solidFill>
                    <a:srgbClr val="FF0000"/>
                  </a:solidFill>
                </a:rPr>
                <a:t>CLIC2</a:t>
              </a:r>
              <a:endParaRPr lang="en-US" sz="900" dirty="0">
                <a:solidFill>
                  <a:srgbClr val="FF0000"/>
                </a:solidFill>
              </a:endParaRPr>
            </a:p>
          </p:txBody>
        </p:sp>
        <p:sp>
          <p:nvSpPr>
            <p:cNvPr id="49" name="TextBox 48"/>
            <p:cNvSpPr txBox="1"/>
            <p:nvPr/>
          </p:nvSpPr>
          <p:spPr>
            <a:xfrm>
              <a:off x="10893668" y="5353847"/>
              <a:ext cx="668212" cy="287254"/>
            </a:xfrm>
            <a:prstGeom prst="rect">
              <a:avLst/>
            </a:prstGeom>
            <a:noFill/>
          </p:spPr>
          <p:txBody>
            <a:bodyPr wrap="square" rtlCol="0">
              <a:spAutoFit/>
            </a:bodyPr>
            <a:lstStyle/>
            <a:p>
              <a:r>
                <a:rPr lang="en-US" sz="900" dirty="0" smtClean="0">
                  <a:solidFill>
                    <a:srgbClr val="3E0AFE"/>
                  </a:solidFill>
                </a:rPr>
                <a:t>22q11.2</a:t>
              </a:r>
              <a:endParaRPr lang="en-US" sz="900" dirty="0">
                <a:solidFill>
                  <a:srgbClr val="3E0AFE"/>
                </a:solidFill>
              </a:endParaRPr>
            </a:p>
          </p:txBody>
        </p:sp>
      </p:grpSp>
      <p:sp>
        <p:nvSpPr>
          <p:cNvPr id="51" name="TextBox 50"/>
          <p:cNvSpPr txBox="1"/>
          <p:nvPr/>
        </p:nvSpPr>
        <p:spPr>
          <a:xfrm>
            <a:off x="8408856" y="3729748"/>
            <a:ext cx="603903" cy="369332"/>
          </a:xfrm>
          <a:prstGeom prst="rect">
            <a:avLst/>
          </a:prstGeom>
          <a:noFill/>
        </p:spPr>
        <p:txBody>
          <a:bodyPr wrap="square" rtlCol="0">
            <a:spAutoFit/>
          </a:bodyPr>
          <a:lstStyle/>
          <a:p>
            <a:r>
              <a:rPr lang="en-US" sz="900" dirty="0" smtClean="0">
                <a:solidFill>
                  <a:srgbClr val="3E0AFE"/>
                </a:solidFill>
              </a:rPr>
              <a:t>MAGEA11</a:t>
            </a:r>
            <a:endParaRPr lang="en-US" sz="900" dirty="0">
              <a:solidFill>
                <a:srgbClr val="3E0AFE"/>
              </a:solidFill>
            </a:endParaRPr>
          </a:p>
        </p:txBody>
      </p:sp>
      <p:sp>
        <p:nvSpPr>
          <p:cNvPr id="52" name="TextBox 51"/>
          <p:cNvSpPr txBox="1"/>
          <p:nvPr/>
        </p:nvSpPr>
        <p:spPr>
          <a:xfrm>
            <a:off x="1073307" y="1391222"/>
            <a:ext cx="1166711" cy="1477328"/>
          </a:xfrm>
          <a:prstGeom prst="rect">
            <a:avLst/>
          </a:prstGeom>
          <a:noFill/>
          <a:ln>
            <a:solidFill>
              <a:schemeClr val="accent1"/>
            </a:solidFill>
          </a:ln>
        </p:spPr>
        <p:txBody>
          <a:bodyPr wrap="square" rtlCol="0">
            <a:spAutoFit/>
          </a:bodyPr>
          <a:lstStyle/>
          <a:p>
            <a:r>
              <a:rPr lang="en-US" dirty="0" smtClean="0">
                <a:solidFill>
                  <a:srgbClr val="FF0000"/>
                </a:solidFill>
              </a:rPr>
              <a:t>Risk loci</a:t>
            </a:r>
          </a:p>
          <a:p>
            <a:r>
              <a:rPr lang="en-US" dirty="0" smtClean="0">
                <a:solidFill>
                  <a:srgbClr val="008000"/>
                </a:solidFill>
              </a:rPr>
              <a:t>Protective loci</a:t>
            </a:r>
          </a:p>
          <a:p>
            <a:r>
              <a:rPr lang="en-US" dirty="0" smtClean="0"/>
              <a:t>Published loci</a:t>
            </a:r>
            <a:endParaRPr lang="en-US" dirty="0"/>
          </a:p>
        </p:txBody>
      </p:sp>
      <p:sp>
        <p:nvSpPr>
          <p:cNvPr id="53" name="TextBox 52"/>
          <p:cNvSpPr txBox="1"/>
          <p:nvPr/>
        </p:nvSpPr>
        <p:spPr>
          <a:xfrm>
            <a:off x="3648962" y="1971508"/>
            <a:ext cx="2304437" cy="584776"/>
          </a:xfrm>
          <a:prstGeom prst="rect">
            <a:avLst/>
          </a:prstGeom>
          <a:solidFill>
            <a:schemeClr val="bg2">
              <a:lumMod val="90000"/>
            </a:schemeClr>
          </a:solidFill>
        </p:spPr>
        <p:txBody>
          <a:bodyPr wrap="none" rtlCol="0">
            <a:spAutoFit/>
          </a:bodyPr>
          <a:lstStyle/>
          <a:p>
            <a:r>
              <a:rPr lang="en-US" sz="3200" b="1" dirty="0" smtClean="0"/>
              <a:t>Duplications</a:t>
            </a:r>
            <a:endParaRPr lang="en-US" sz="3200" b="1" dirty="0"/>
          </a:p>
        </p:txBody>
      </p:sp>
      <p:sp>
        <p:nvSpPr>
          <p:cNvPr id="56" name="Lightning Bolt 55"/>
          <p:cNvSpPr/>
          <p:nvPr/>
        </p:nvSpPr>
        <p:spPr>
          <a:xfrm flipV="1">
            <a:off x="1073307" y="5105443"/>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Lightning Bolt 57"/>
          <p:cNvSpPr/>
          <p:nvPr/>
        </p:nvSpPr>
        <p:spPr>
          <a:xfrm flipV="1">
            <a:off x="3535645" y="5105443"/>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Lightning Bolt 58"/>
          <p:cNvSpPr/>
          <p:nvPr/>
        </p:nvSpPr>
        <p:spPr>
          <a:xfrm flipV="1">
            <a:off x="8391192" y="5105443"/>
            <a:ext cx="347952" cy="417974"/>
          </a:xfrm>
          <a:prstGeom prst="lightningBol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Lightning Bolt 59"/>
          <p:cNvSpPr/>
          <p:nvPr/>
        </p:nvSpPr>
        <p:spPr>
          <a:xfrm flipV="1">
            <a:off x="3736806" y="5105443"/>
            <a:ext cx="347952" cy="417974"/>
          </a:xfrm>
          <a:prstGeom prst="lightningBol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Lightning Bolt 60"/>
          <p:cNvSpPr/>
          <p:nvPr/>
        </p:nvSpPr>
        <p:spPr>
          <a:xfrm flipV="1">
            <a:off x="5078699" y="5119366"/>
            <a:ext cx="347952" cy="417974"/>
          </a:xfrm>
          <a:prstGeom prst="lightningBol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Lightning Bolt 61"/>
          <p:cNvSpPr/>
          <p:nvPr/>
        </p:nvSpPr>
        <p:spPr>
          <a:xfrm flipV="1">
            <a:off x="5906634" y="5105443"/>
            <a:ext cx="347952" cy="417974"/>
          </a:xfrm>
          <a:prstGeom prst="lightningBol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Lightning Bolt 62"/>
          <p:cNvSpPr/>
          <p:nvPr/>
        </p:nvSpPr>
        <p:spPr>
          <a:xfrm flipV="1">
            <a:off x="7890033" y="5156333"/>
            <a:ext cx="347952" cy="417974"/>
          </a:xfrm>
          <a:prstGeom prst="lightningBol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Lightning Bolt 63"/>
          <p:cNvSpPr/>
          <p:nvPr/>
        </p:nvSpPr>
        <p:spPr>
          <a:xfrm flipV="1">
            <a:off x="8120846" y="5141241"/>
            <a:ext cx="347952" cy="417974"/>
          </a:xfrm>
          <a:prstGeom prst="lightningBol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64921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29523" y="-822529"/>
            <a:ext cx="7626170" cy="7405397"/>
          </a:xfrm>
          <a:prstGeom prst="rect">
            <a:avLst/>
          </a:prstGeom>
        </p:spPr>
      </p:pic>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6" name="TextBox 5"/>
          <p:cNvSpPr txBox="1"/>
          <p:nvPr/>
        </p:nvSpPr>
        <p:spPr>
          <a:xfrm>
            <a:off x="123477" y="715064"/>
            <a:ext cx="8872789" cy="338554"/>
          </a:xfrm>
          <a:prstGeom prst="rect">
            <a:avLst/>
          </a:prstGeom>
          <a:solidFill>
            <a:srgbClr val="003B08"/>
          </a:solidFill>
        </p:spPr>
        <p:txBody>
          <a:bodyPr wrap="square" rtlCol="0">
            <a:spAutoFit/>
          </a:bodyPr>
          <a:lstStyle/>
          <a:p>
            <a:r>
              <a:rPr lang="en-US" sz="1600" b="1" dirty="0" smtClean="0">
                <a:solidFill>
                  <a:schemeClr val="bg1"/>
                </a:solidFill>
              </a:rPr>
              <a:t>Results: </a:t>
            </a:r>
            <a:r>
              <a:rPr lang="en-US" sz="1600" b="1" dirty="0">
                <a:solidFill>
                  <a:srgbClr val="FFFF00"/>
                </a:solidFill>
              </a:rPr>
              <a:t>Duplications</a:t>
            </a:r>
            <a:r>
              <a:rPr lang="en-US" sz="1600" b="1" dirty="0" smtClean="0">
                <a:solidFill>
                  <a:schemeClr val="bg1"/>
                </a:solidFill>
              </a:rPr>
              <a:t>: C1orf229 </a:t>
            </a:r>
            <a:r>
              <a:rPr lang="en-US" sz="1600" b="1" dirty="0">
                <a:solidFill>
                  <a:schemeClr val="bg1"/>
                </a:solidFill>
              </a:rPr>
              <a:t>(risk)</a:t>
            </a:r>
            <a:endParaRPr lang="en-US" sz="1600" b="1" dirty="0" smtClean="0">
              <a:solidFill>
                <a:schemeClr val="bg1"/>
              </a:solidFill>
            </a:endParaRPr>
          </a:p>
        </p:txBody>
      </p:sp>
    </p:spTree>
    <p:extLst>
      <p:ext uri="{BB962C8B-B14F-4D97-AF65-F5344CB8AC3E}">
        <p14:creationId xmlns:p14="http://schemas.microsoft.com/office/powerpoint/2010/main" val="41497862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4742" r="3792" b="11214"/>
          <a:stretch/>
        </p:blipFill>
        <p:spPr>
          <a:xfrm>
            <a:off x="1731751" y="-755704"/>
            <a:ext cx="5865862" cy="7325098"/>
          </a:xfrm>
          <a:prstGeom prst="rect">
            <a:avLst/>
          </a:prstGeom>
        </p:spPr>
      </p:pic>
      <p:sp>
        <p:nvSpPr>
          <p:cNvPr id="5" name="TextBox 4"/>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6" name="TextBox 5"/>
          <p:cNvSpPr txBox="1"/>
          <p:nvPr/>
        </p:nvSpPr>
        <p:spPr>
          <a:xfrm>
            <a:off x="123477" y="715064"/>
            <a:ext cx="8872789" cy="338554"/>
          </a:xfrm>
          <a:prstGeom prst="rect">
            <a:avLst/>
          </a:prstGeom>
          <a:solidFill>
            <a:srgbClr val="003B08"/>
          </a:solidFill>
        </p:spPr>
        <p:txBody>
          <a:bodyPr wrap="square" rtlCol="0">
            <a:spAutoFit/>
          </a:bodyPr>
          <a:lstStyle/>
          <a:p>
            <a:r>
              <a:rPr lang="en-US" sz="1600" b="1" dirty="0" smtClean="0">
                <a:solidFill>
                  <a:schemeClr val="bg1"/>
                </a:solidFill>
              </a:rPr>
              <a:t>Results: </a:t>
            </a:r>
            <a:r>
              <a:rPr lang="en-US" sz="1600" b="1" dirty="0">
                <a:solidFill>
                  <a:srgbClr val="FFFF00"/>
                </a:solidFill>
              </a:rPr>
              <a:t>Duplications</a:t>
            </a:r>
            <a:r>
              <a:rPr lang="en-US" sz="1600" b="1" dirty="0" smtClean="0">
                <a:solidFill>
                  <a:schemeClr val="bg1"/>
                </a:solidFill>
              </a:rPr>
              <a:t>: MLLT4 (risk)</a:t>
            </a:r>
          </a:p>
        </p:txBody>
      </p:sp>
    </p:spTree>
    <p:extLst>
      <p:ext uri="{BB962C8B-B14F-4D97-AF65-F5344CB8AC3E}">
        <p14:creationId xmlns:p14="http://schemas.microsoft.com/office/powerpoint/2010/main" val="164950086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43126" y="-39557"/>
            <a:ext cx="5549879" cy="6897558"/>
          </a:xfrm>
          <a:prstGeom prst="rect">
            <a:avLst/>
          </a:prstGeom>
        </p:spPr>
      </p:pic>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6" name="TextBox 5"/>
          <p:cNvSpPr txBox="1"/>
          <p:nvPr/>
        </p:nvSpPr>
        <p:spPr>
          <a:xfrm>
            <a:off x="123477" y="715064"/>
            <a:ext cx="8872789" cy="338554"/>
          </a:xfrm>
          <a:prstGeom prst="rect">
            <a:avLst/>
          </a:prstGeom>
          <a:solidFill>
            <a:srgbClr val="003B08"/>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Duplications: </a:t>
            </a:r>
            <a:r>
              <a:rPr lang="en-US" sz="1600" b="1" dirty="0">
                <a:solidFill>
                  <a:srgbClr val="FFFFFF"/>
                </a:solidFill>
              </a:rPr>
              <a:t>CLIC2 (Xq28) </a:t>
            </a:r>
            <a:r>
              <a:rPr lang="en-US" sz="1600" b="1" dirty="0" smtClean="0">
                <a:solidFill>
                  <a:srgbClr val="FFFFFF"/>
                </a:solidFill>
              </a:rPr>
              <a:t>(</a:t>
            </a:r>
            <a:r>
              <a:rPr lang="en-US" sz="1600" b="1" dirty="0">
                <a:solidFill>
                  <a:srgbClr val="FFFFFF"/>
                </a:solidFill>
              </a:rPr>
              <a:t>risk)</a:t>
            </a:r>
            <a:endParaRPr lang="en-US" sz="1600" b="1" dirty="0" smtClean="0">
              <a:solidFill>
                <a:srgbClr val="FFFFFF"/>
              </a:solidFill>
            </a:endParaRPr>
          </a:p>
        </p:txBody>
      </p:sp>
    </p:spTree>
    <p:extLst>
      <p:ext uri="{BB962C8B-B14F-4D97-AF65-F5344CB8AC3E}">
        <p14:creationId xmlns:p14="http://schemas.microsoft.com/office/powerpoint/2010/main" val="122427053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7360" y="-380005"/>
            <a:ext cx="8839287" cy="6455161"/>
          </a:xfrm>
          <a:prstGeom prst="rect">
            <a:avLst/>
          </a:prstGeom>
        </p:spPr>
      </p:pic>
      <p:sp>
        <p:nvSpPr>
          <p:cNvPr id="5" name="TextBox 4"/>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6" name="TextBox 5"/>
          <p:cNvSpPr txBox="1"/>
          <p:nvPr/>
        </p:nvSpPr>
        <p:spPr>
          <a:xfrm>
            <a:off x="123477" y="715064"/>
            <a:ext cx="8872789" cy="338554"/>
          </a:xfrm>
          <a:prstGeom prst="rect">
            <a:avLst/>
          </a:prstGeom>
          <a:solidFill>
            <a:srgbClr val="003B08"/>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Duplications</a:t>
            </a:r>
            <a:r>
              <a:rPr lang="en-US" sz="1600" b="1" dirty="0" smtClean="0">
                <a:solidFill>
                  <a:schemeClr val="bg1"/>
                </a:solidFill>
              </a:rPr>
              <a:t>: C7ORF11 </a:t>
            </a:r>
            <a:r>
              <a:rPr lang="en-US" sz="1600" b="1" dirty="0">
                <a:solidFill>
                  <a:schemeClr val="bg1"/>
                </a:solidFill>
              </a:rPr>
              <a:t>(</a:t>
            </a:r>
            <a:r>
              <a:rPr lang="en-US" sz="1600" b="1" dirty="0">
                <a:solidFill>
                  <a:srgbClr val="00F769"/>
                </a:solidFill>
              </a:rPr>
              <a:t>protective</a:t>
            </a:r>
            <a:r>
              <a:rPr lang="en-US" sz="1600" b="1" dirty="0">
                <a:solidFill>
                  <a:schemeClr val="bg1"/>
                </a:solidFill>
              </a:rPr>
              <a:t>)</a:t>
            </a:r>
            <a:endParaRPr lang="en-US" sz="1600" b="1" dirty="0" smtClean="0">
              <a:solidFill>
                <a:schemeClr val="bg1"/>
              </a:solidFill>
            </a:endParaRPr>
          </a:p>
        </p:txBody>
      </p:sp>
    </p:spTree>
    <p:extLst>
      <p:ext uri="{BB962C8B-B14F-4D97-AF65-F5344CB8AC3E}">
        <p14:creationId xmlns:p14="http://schemas.microsoft.com/office/powerpoint/2010/main" val="4009840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3476" y="-865819"/>
            <a:ext cx="8809843" cy="6969835"/>
          </a:xfrm>
          <a:prstGeom prst="rect">
            <a:avLst/>
          </a:prstGeom>
        </p:spPr>
      </p:pic>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rgbClr val="003B08"/>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Duplications:</a:t>
            </a:r>
            <a:r>
              <a:rPr lang="en-US" sz="1600" b="1" dirty="0" smtClean="0">
                <a:solidFill>
                  <a:srgbClr val="FFFFFF"/>
                </a:solidFill>
              </a:rPr>
              <a:t> SYCE1 (</a:t>
            </a:r>
            <a:r>
              <a:rPr lang="en-US" sz="1600" b="1" dirty="0">
                <a:solidFill>
                  <a:srgbClr val="00F769"/>
                </a:solidFill>
              </a:rPr>
              <a:t>protective</a:t>
            </a:r>
            <a:r>
              <a:rPr lang="en-US" sz="1600" b="1" dirty="0">
                <a:solidFill>
                  <a:srgbClr val="FFFFFF"/>
                </a:solidFill>
              </a:rPr>
              <a:t>)</a:t>
            </a:r>
            <a:endParaRPr lang="en-US" sz="1600" b="1" dirty="0" smtClean="0">
              <a:solidFill>
                <a:srgbClr val="FFFFFF"/>
              </a:solidFill>
            </a:endParaRPr>
          </a:p>
        </p:txBody>
      </p:sp>
    </p:spTree>
    <p:extLst>
      <p:ext uri="{BB962C8B-B14F-4D97-AF65-F5344CB8AC3E}">
        <p14:creationId xmlns:p14="http://schemas.microsoft.com/office/powerpoint/2010/main" val="229370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2" name="Rectangle 1"/>
          <p:cNvSpPr/>
          <p:nvPr/>
        </p:nvSpPr>
        <p:spPr>
          <a:xfrm>
            <a:off x="123476" y="1159870"/>
            <a:ext cx="3443874" cy="5509201"/>
          </a:xfrm>
          <a:prstGeom prst="rect">
            <a:avLst/>
          </a:prstGeom>
        </p:spPr>
        <p:txBody>
          <a:bodyPr wrap="square">
            <a:spAutoFit/>
          </a:bodyPr>
          <a:lstStyle/>
          <a:p>
            <a:pPr marL="285750" indent="-285750">
              <a:buFontTx/>
              <a:buChar char="•"/>
            </a:pPr>
            <a:r>
              <a:rPr lang="en-US" b="1" dirty="0" smtClean="0"/>
              <a:t>5 significant loci </a:t>
            </a:r>
            <a:br>
              <a:rPr lang="en-US" b="1" dirty="0" smtClean="0"/>
            </a:br>
            <a:r>
              <a:rPr lang="en-US" b="1" dirty="0" smtClean="0"/>
              <a:t>previously identified </a:t>
            </a:r>
            <a:r>
              <a:rPr lang="en-US" dirty="0" smtClean="0"/>
              <a:t>as highly correlated with </a:t>
            </a:r>
            <a:br>
              <a:rPr lang="en-US" dirty="0" smtClean="0"/>
            </a:br>
            <a:r>
              <a:rPr lang="en-US" dirty="0" smtClean="0"/>
              <a:t>the schizophrenic phenotype</a:t>
            </a:r>
          </a:p>
          <a:p>
            <a:pPr marL="285750" indent="-285750">
              <a:buFontTx/>
              <a:buChar char="•"/>
            </a:pPr>
            <a:endParaRPr lang="en-US" dirty="0"/>
          </a:p>
          <a:p>
            <a:pPr marL="285750" indent="-285750">
              <a:buFontTx/>
              <a:buChar char="•"/>
            </a:pPr>
            <a:r>
              <a:rPr lang="en-US" b="1" dirty="0" smtClean="0"/>
              <a:t>One example:</a:t>
            </a:r>
          </a:p>
          <a:p>
            <a:pPr lvl="1"/>
            <a:r>
              <a:rPr lang="en-US" sz="1600" b="1" dirty="0">
                <a:solidFill>
                  <a:srgbClr val="800000"/>
                </a:solidFill>
              </a:rPr>
              <a:t>Implication of a rare deletion at distal 16p11.2 in schizophrenia</a:t>
            </a:r>
            <a:r>
              <a:rPr lang="en-US" sz="1600" b="1" dirty="0" smtClean="0">
                <a:solidFill>
                  <a:srgbClr val="800000"/>
                </a:solidFill>
              </a:rPr>
              <a:t>. (</a:t>
            </a:r>
            <a:r>
              <a:rPr lang="en-US" sz="1600" b="1" dirty="0" err="1" smtClean="0">
                <a:solidFill>
                  <a:srgbClr val="800000"/>
                </a:solidFill>
              </a:rPr>
              <a:t>Guja</a:t>
            </a:r>
            <a:r>
              <a:rPr lang="en-US" sz="1600" b="1" dirty="0" smtClean="0">
                <a:solidFill>
                  <a:srgbClr val="800000"/>
                </a:solidFill>
              </a:rPr>
              <a:t>, </a:t>
            </a:r>
            <a:r>
              <a:rPr lang="en-US" sz="1600" b="1" dirty="0" err="1" smtClean="0">
                <a:solidFill>
                  <a:srgbClr val="800000"/>
                </a:solidFill>
              </a:rPr>
              <a:t>Sebat</a:t>
            </a:r>
            <a:r>
              <a:rPr lang="en-US" sz="1600" b="1" dirty="0" smtClean="0">
                <a:solidFill>
                  <a:srgbClr val="800000"/>
                </a:solidFill>
              </a:rPr>
              <a:t> et. al, 2013)</a:t>
            </a:r>
            <a:br>
              <a:rPr lang="en-US" sz="1600" b="1" dirty="0" smtClean="0">
                <a:solidFill>
                  <a:srgbClr val="800000"/>
                </a:solidFill>
              </a:rPr>
            </a:br>
            <a:endParaRPr lang="en-US" sz="1600" b="1" dirty="0">
              <a:solidFill>
                <a:srgbClr val="800000"/>
              </a:solidFill>
            </a:endParaRPr>
          </a:p>
          <a:p>
            <a:pPr marL="285750" indent="-285750">
              <a:buFont typeface="Arial"/>
              <a:buChar char="•"/>
            </a:pPr>
            <a:r>
              <a:rPr lang="en-US" b="1" dirty="0" smtClean="0">
                <a:solidFill>
                  <a:srgbClr val="000000"/>
                </a:solidFill>
              </a:rPr>
              <a:t>Red </a:t>
            </a:r>
            <a:r>
              <a:rPr lang="en-US" dirty="0" smtClean="0">
                <a:solidFill>
                  <a:srgbClr val="000000"/>
                </a:solidFill>
              </a:rPr>
              <a:t>= cases</a:t>
            </a:r>
          </a:p>
          <a:p>
            <a:pPr marL="742950" lvl="1" indent="-285750">
              <a:buFont typeface="Arial"/>
              <a:buChar char="•"/>
            </a:pPr>
            <a:r>
              <a:rPr lang="en-US" dirty="0" smtClean="0">
                <a:solidFill>
                  <a:srgbClr val="000000"/>
                </a:solidFill>
              </a:rPr>
              <a:t>Each block of red indicates shared geographical source location</a:t>
            </a:r>
          </a:p>
          <a:p>
            <a:pPr marL="285750" indent="-285750">
              <a:buFont typeface="Arial"/>
              <a:buChar char="•"/>
            </a:pPr>
            <a:r>
              <a:rPr lang="en-US" b="1" dirty="0" smtClean="0">
                <a:solidFill>
                  <a:srgbClr val="000000"/>
                </a:solidFill>
              </a:rPr>
              <a:t>Blue </a:t>
            </a:r>
            <a:r>
              <a:rPr lang="en-US" dirty="0" smtClean="0">
                <a:solidFill>
                  <a:srgbClr val="000000"/>
                </a:solidFill>
              </a:rPr>
              <a:t>= controls</a:t>
            </a:r>
          </a:p>
          <a:p>
            <a:pPr marL="285750" indent="-285750">
              <a:buFont typeface="Arial"/>
              <a:buChar char="•"/>
            </a:pPr>
            <a:r>
              <a:rPr lang="en-US" b="1" dirty="0" smtClean="0">
                <a:solidFill>
                  <a:srgbClr val="000000"/>
                </a:solidFill>
              </a:rPr>
              <a:t>Bars (below) </a:t>
            </a:r>
            <a:r>
              <a:rPr lang="en-US" dirty="0" smtClean="0">
                <a:solidFill>
                  <a:srgbClr val="000000"/>
                </a:solidFill>
              </a:rPr>
              <a:t>= annotations</a:t>
            </a:r>
          </a:p>
          <a:p>
            <a:pPr marL="742950" lvl="1" indent="-285750">
              <a:buFont typeface="Arial"/>
              <a:buChar char="•"/>
            </a:pPr>
            <a:r>
              <a:rPr lang="en-US" dirty="0" smtClean="0">
                <a:solidFill>
                  <a:srgbClr val="000000"/>
                </a:solidFill>
              </a:rPr>
              <a:t>Statistically relevant deletion–type CNVs found Localized below known causal CNV loci </a:t>
            </a:r>
            <a:r>
              <a:rPr lang="en-US" b="1" dirty="0" smtClean="0">
                <a:solidFill>
                  <a:srgbClr val="000000"/>
                </a:solidFill>
              </a:rPr>
              <a:t>16p11.2</a:t>
            </a:r>
          </a:p>
        </p:txBody>
      </p:sp>
      <p:sp>
        <p:nvSpPr>
          <p:cNvPr id="9" name="TextBox 8"/>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CNV GWAS Association Studies</a:t>
            </a:r>
            <a:endParaRPr lang="en-US" sz="1600" b="1"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350" y="1159869"/>
            <a:ext cx="5695442" cy="4720097"/>
          </a:xfrm>
          <a:prstGeom prst="rect">
            <a:avLst/>
          </a:prstGeom>
        </p:spPr>
      </p:pic>
    </p:spTree>
    <p:extLst>
      <p:ext uri="{BB962C8B-B14F-4D97-AF65-F5344CB8AC3E}">
        <p14:creationId xmlns:p14="http://schemas.microsoft.com/office/powerpoint/2010/main" val="20656585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28525" y="522279"/>
            <a:ext cx="3370990" cy="6335722"/>
          </a:xfrm>
          <a:prstGeom prst="rect">
            <a:avLst/>
          </a:prstGeom>
        </p:spPr>
      </p:pic>
      <p:sp>
        <p:nvSpPr>
          <p:cNvPr id="5" name="TextBox 4"/>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6" name="TextBox 5"/>
          <p:cNvSpPr txBox="1"/>
          <p:nvPr/>
        </p:nvSpPr>
        <p:spPr>
          <a:xfrm>
            <a:off x="123477" y="715064"/>
            <a:ext cx="8872789" cy="338554"/>
          </a:xfrm>
          <a:prstGeom prst="rect">
            <a:avLst/>
          </a:prstGeom>
          <a:solidFill>
            <a:srgbClr val="003B08"/>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Duplications: </a:t>
            </a:r>
            <a:r>
              <a:rPr lang="en-US" sz="1600" b="1" dirty="0" smtClean="0">
                <a:solidFill>
                  <a:srgbClr val="FFFFFF"/>
                </a:solidFill>
              </a:rPr>
              <a:t>ZMYM5 (</a:t>
            </a:r>
            <a:r>
              <a:rPr lang="en-US" sz="1600" b="1" dirty="0">
                <a:solidFill>
                  <a:srgbClr val="00F769"/>
                </a:solidFill>
              </a:rPr>
              <a:t>protective</a:t>
            </a:r>
            <a:r>
              <a:rPr lang="en-US" sz="1600" b="1" dirty="0">
                <a:solidFill>
                  <a:srgbClr val="FFFFFF"/>
                </a:solidFill>
              </a:rPr>
              <a:t>)</a:t>
            </a:r>
            <a:endParaRPr lang="en-US" sz="1600" b="1" dirty="0" smtClean="0">
              <a:solidFill>
                <a:srgbClr val="FFFFFF"/>
              </a:solidFill>
            </a:endParaRPr>
          </a:p>
        </p:txBody>
      </p:sp>
    </p:spTree>
    <p:extLst>
      <p:ext uri="{BB962C8B-B14F-4D97-AF65-F5344CB8AC3E}">
        <p14:creationId xmlns:p14="http://schemas.microsoft.com/office/powerpoint/2010/main" val="2761711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26488" y="713772"/>
            <a:ext cx="3283744" cy="6144229"/>
          </a:xfrm>
          <a:prstGeom prst="rect">
            <a:avLst/>
          </a:prstGeom>
        </p:spPr>
      </p:pic>
      <p:sp>
        <p:nvSpPr>
          <p:cNvPr id="5" name="TextBox 4"/>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6" name="TextBox 5"/>
          <p:cNvSpPr txBox="1"/>
          <p:nvPr/>
        </p:nvSpPr>
        <p:spPr>
          <a:xfrm>
            <a:off x="123477" y="715064"/>
            <a:ext cx="8872789" cy="338554"/>
          </a:xfrm>
          <a:prstGeom prst="rect">
            <a:avLst/>
          </a:prstGeom>
          <a:solidFill>
            <a:srgbClr val="003B08"/>
          </a:solidFill>
        </p:spPr>
        <p:txBody>
          <a:bodyPr wrap="square" rtlCol="0">
            <a:spAutoFit/>
          </a:bodyPr>
          <a:lstStyle/>
          <a:p>
            <a:r>
              <a:rPr lang="en-US" sz="1600" b="1" dirty="0" smtClean="0">
                <a:solidFill>
                  <a:schemeClr val="bg1"/>
                </a:solidFill>
              </a:rPr>
              <a:t>Results: </a:t>
            </a:r>
            <a:r>
              <a:rPr lang="en-US" sz="1600" b="1" dirty="0" smtClean="0">
                <a:solidFill>
                  <a:srgbClr val="FFFF00"/>
                </a:solidFill>
              </a:rPr>
              <a:t>Duplications: </a:t>
            </a:r>
            <a:r>
              <a:rPr lang="en-US" sz="1600" b="1" dirty="0">
                <a:solidFill>
                  <a:srgbClr val="FFFFFF"/>
                </a:solidFill>
              </a:rPr>
              <a:t>MAGEA11 (Xq28) </a:t>
            </a:r>
            <a:r>
              <a:rPr lang="en-US" sz="1600" b="1" dirty="0" smtClean="0">
                <a:solidFill>
                  <a:srgbClr val="FFFFFF"/>
                </a:solidFill>
              </a:rPr>
              <a:t>(</a:t>
            </a:r>
            <a:r>
              <a:rPr lang="en-US" sz="1600" b="1" dirty="0">
                <a:solidFill>
                  <a:srgbClr val="00F769"/>
                </a:solidFill>
              </a:rPr>
              <a:t>protective</a:t>
            </a:r>
            <a:r>
              <a:rPr lang="en-US" sz="1600" b="1" dirty="0">
                <a:solidFill>
                  <a:srgbClr val="FFFFFF"/>
                </a:solidFill>
              </a:rPr>
              <a:t>)</a:t>
            </a:r>
            <a:endParaRPr lang="en-US" sz="1600" b="1" dirty="0" smtClean="0">
              <a:solidFill>
                <a:srgbClr val="FFFFFF"/>
              </a:solidFill>
            </a:endParaRPr>
          </a:p>
        </p:txBody>
      </p:sp>
    </p:spTree>
    <p:extLst>
      <p:ext uri="{BB962C8B-B14F-4D97-AF65-F5344CB8AC3E}">
        <p14:creationId xmlns:p14="http://schemas.microsoft.com/office/powerpoint/2010/main" val="3314243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What’s next?</a:t>
            </a:r>
            <a:endParaRPr lang="en-US" sz="1600" b="1" dirty="0">
              <a:solidFill>
                <a:schemeClr val="bg1"/>
              </a:solidFill>
            </a:endParaRPr>
          </a:p>
        </p:txBody>
      </p:sp>
      <p:grpSp>
        <p:nvGrpSpPr>
          <p:cNvPr id="22" name="Group 21"/>
          <p:cNvGrpSpPr/>
          <p:nvPr/>
        </p:nvGrpSpPr>
        <p:grpSpPr>
          <a:xfrm>
            <a:off x="33216" y="982346"/>
            <a:ext cx="9144000" cy="1688687"/>
            <a:chOff x="132862" y="795368"/>
            <a:chExt cx="12192000" cy="2509491"/>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62" y="866459"/>
              <a:ext cx="12192000" cy="2438400"/>
            </a:xfrm>
            <a:prstGeom prst="rect">
              <a:avLst/>
            </a:prstGeom>
          </p:spPr>
        </p:pic>
        <p:sp>
          <p:nvSpPr>
            <p:cNvPr id="24" name="TextBox 23"/>
            <p:cNvSpPr txBox="1"/>
            <p:nvPr/>
          </p:nvSpPr>
          <p:spPr>
            <a:xfrm>
              <a:off x="1461478" y="2037861"/>
              <a:ext cx="539261" cy="278209"/>
            </a:xfrm>
            <a:prstGeom prst="rect">
              <a:avLst/>
            </a:prstGeom>
            <a:noFill/>
          </p:spPr>
          <p:txBody>
            <a:bodyPr wrap="square" rtlCol="0">
              <a:spAutoFit/>
            </a:bodyPr>
            <a:lstStyle/>
            <a:p>
              <a:r>
                <a:rPr lang="en-US" sz="900" dirty="0" smtClean="0"/>
                <a:t>1q21.1</a:t>
              </a:r>
              <a:endParaRPr lang="en-US" sz="900" dirty="0"/>
            </a:p>
          </p:txBody>
        </p:sp>
        <p:sp>
          <p:nvSpPr>
            <p:cNvPr id="25" name="TextBox 24"/>
            <p:cNvSpPr txBox="1"/>
            <p:nvPr/>
          </p:nvSpPr>
          <p:spPr>
            <a:xfrm>
              <a:off x="988649" y="1883532"/>
              <a:ext cx="539261" cy="695522"/>
            </a:xfrm>
            <a:prstGeom prst="rect">
              <a:avLst/>
            </a:prstGeom>
            <a:noFill/>
          </p:spPr>
          <p:txBody>
            <a:bodyPr wrap="square" rtlCol="0">
              <a:spAutoFit/>
            </a:bodyPr>
            <a:lstStyle/>
            <a:p>
              <a:r>
                <a:rPr lang="en-US" sz="900" dirty="0" smtClean="0">
                  <a:solidFill>
                    <a:srgbClr val="FF0000"/>
                  </a:solidFill>
                </a:rPr>
                <a:t>ACAP3 PUSL1 CPSF3L</a:t>
              </a:r>
              <a:endParaRPr lang="en-US" sz="900" dirty="0">
                <a:solidFill>
                  <a:srgbClr val="FF0000"/>
                </a:solidFill>
              </a:endParaRPr>
            </a:p>
          </p:txBody>
        </p:sp>
        <p:sp>
          <p:nvSpPr>
            <p:cNvPr id="26" name="TextBox 25"/>
            <p:cNvSpPr txBox="1"/>
            <p:nvPr/>
          </p:nvSpPr>
          <p:spPr>
            <a:xfrm>
              <a:off x="2035910" y="1556278"/>
              <a:ext cx="539261" cy="278209"/>
            </a:xfrm>
            <a:prstGeom prst="rect">
              <a:avLst/>
            </a:prstGeom>
            <a:noFill/>
          </p:spPr>
          <p:txBody>
            <a:bodyPr wrap="square" rtlCol="0">
              <a:spAutoFit/>
            </a:bodyPr>
            <a:lstStyle/>
            <a:p>
              <a:r>
                <a:rPr lang="en-US" sz="900" dirty="0" smtClean="0"/>
                <a:t>NRXN1</a:t>
              </a:r>
              <a:endParaRPr lang="en-US" sz="900" dirty="0"/>
            </a:p>
          </p:txBody>
        </p:sp>
        <p:sp>
          <p:nvSpPr>
            <p:cNvPr id="27" name="TextBox 26"/>
            <p:cNvSpPr txBox="1"/>
            <p:nvPr/>
          </p:nvSpPr>
          <p:spPr>
            <a:xfrm>
              <a:off x="2203938" y="2178402"/>
              <a:ext cx="539261" cy="278209"/>
            </a:xfrm>
            <a:prstGeom prst="rect">
              <a:avLst/>
            </a:prstGeom>
            <a:noFill/>
          </p:spPr>
          <p:txBody>
            <a:bodyPr wrap="square" rtlCol="0">
              <a:spAutoFit/>
            </a:bodyPr>
            <a:lstStyle/>
            <a:p>
              <a:r>
                <a:rPr lang="en-US" sz="900" dirty="0" smtClean="0">
                  <a:solidFill>
                    <a:srgbClr val="FF0000"/>
                  </a:solidFill>
                </a:rPr>
                <a:t>2q11.2</a:t>
              </a:r>
              <a:endParaRPr lang="en-US" sz="900" dirty="0">
                <a:solidFill>
                  <a:srgbClr val="FF0000"/>
                </a:solidFill>
              </a:endParaRPr>
            </a:p>
          </p:txBody>
        </p:sp>
        <p:sp>
          <p:nvSpPr>
            <p:cNvPr id="28" name="TextBox 27"/>
            <p:cNvSpPr txBox="1"/>
            <p:nvPr/>
          </p:nvSpPr>
          <p:spPr>
            <a:xfrm>
              <a:off x="3387967" y="1929090"/>
              <a:ext cx="539261" cy="278209"/>
            </a:xfrm>
            <a:prstGeom prst="rect">
              <a:avLst/>
            </a:prstGeom>
            <a:noFill/>
          </p:spPr>
          <p:txBody>
            <a:bodyPr wrap="square" rtlCol="0">
              <a:spAutoFit/>
            </a:bodyPr>
            <a:lstStyle/>
            <a:p>
              <a:r>
                <a:rPr lang="en-US" sz="900" dirty="0" smtClean="0"/>
                <a:t>3q29</a:t>
              </a:r>
              <a:endParaRPr lang="en-US" sz="900" dirty="0"/>
            </a:p>
          </p:txBody>
        </p:sp>
        <p:sp>
          <p:nvSpPr>
            <p:cNvPr id="29" name="TextBox 28"/>
            <p:cNvSpPr txBox="1"/>
            <p:nvPr/>
          </p:nvSpPr>
          <p:spPr>
            <a:xfrm>
              <a:off x="6088189" y="2127219"/>
              <a:ext cx="539261" cy="278209"/>
            </a:xfrm>
            <a:prstGeom prst="rect">
              <a:avLst/>
            </a:prstGeom>
            <a:noFill/>
          </p:spPr>
          <p:txBody>
            <a:bodyPr wrap="square" rtlCol="0">
              <a:spAutoFit/>
            </a:bodyPr>
            <a:lstStyle/>
            <a:p>
              <a:r>
                <a:rPr lang="en-US" sz="900" dirty="0" smtClean="0">
                  <a:solidFill>
                    <a:srgbClr val="FF0000"/>
                  </a:solidFill>
                </a:rPr>
                <a:t>VPS13B</a:t>
              </a:r>
              <a:endParaRPr lang="en-US" sz="900" dirty="0">
                <a:solidFill>
                  <a:srgbClr val="FF0000"/>
                </a:solidFill>
              </a:endParaRPr>
            </a:p>
          </p:txBody>
        </p:sp>
        <p:sp>
          <p:nvSpPr>
            <p:cNvPr id="30" name="TextBox 29"/>
            <p:cNvSpPr txBox="1"/>
            <p:nvPr/>
          </p:nvSpPr>
          <p:spPr>
            <a:xfrm>
              <a:off x="6357819" y="2275947"/>
              <a:ext cx="668212" cy="278209"/>
            </a:xfrm>
            <a:prstGeom prst="rect">
              <a:avLst/>
            </a:prstGeom>
            <a:noFill/>
          </p:spPr>
          <p:txBody>
            <a:bodyPr wrap="square" rtlCol="0">
              <a:spAutoFit/>
            </a:bodyPr>
            <a:lstStyle/>
            <a:p>
              <a:r>
                <a:rPr lang="en-US" sz="900" dirty="0" smtClean="0">
                  <a:solidFill>
                    <a:srgbClr val="FF0000"/>
                  </a:solidFill>
                </a:rPr>
                <a:t>ZDHHC21</a:t>
              </a:r>
              <a:endParaRPr lang="en-US" sz="900" dirty="0">
                <a:solidFill>
                  <a:srgbClr val="FF0000"/>
                </a:solidFill>
              </a:endParaRPr>
            </a:p>
          </p:txBody>
        </p:sp>
        <p:sp>
          <p:nvSpPr>
            <p:cNvPr id="31" name="TextBox 30"/>
            <p:cNvSpPr txBox="1"/>
            <p:nvPr/>
          </p:nvSpPr>
          <p:spPr>
            <a:xfrm>
              <a:off x="6756401" y="2128471"/>
              <a:ext cx="539261" cy="278209"/>
            </a:xfrm>
            <a:prstGeom prst="rect">
              <a:avLst/>
            </a:prstGeom>
            <a:noFill/>
          </p:spPr>
          <p:txBody>
            <a:bodyPr wrap="square" rtlCol="0">
              <a:spAutoFit/>
            </a:bodyPr>
            <a:lstStyle/>
            <a:p>
              <a:r>
                <a:rPr lang="en-US" sz="900" dirty="0" smtClean="0">
                  <a:solidFill>
                    <a:srgbClr val="FF0000"/>
                  </a:solidFill>
                </a:rPr>
                <a:t>OR1N2</a:t>
              </a:r>
              <a:endParaRPr lang="en-US" sz="900" dirty="0">
                <a:solidFill>
                  <a:srgbClr val="FF0000"/>
                </a:solidFill>
              </a:endParaRPr>
            </a:p>
          </p:txBody>
        </p:sp>
        <p:sp>
          <p:nvSpPr>
            <p:cNvPr id="32" name="TextBox 31"/>
            <p:cNvSpPr txBox="1"/>
            <p:nvPr/>
          </p:nvSpPr>
          <p:spPr>
            <a:xfrm>
              <a:off x="7143267" y="1968480"/>
              <a:ext cx="668212" cy="382537"/>
            </a:xfrm>
            <a:prstGeom prst="rect">
              <a:avLst/>
            </a:prstGeom>
            <a:noFill/>
          </p:spPr>
          <p:txBody>
            <a:bodyPr wrap="square" rtlCol="0">
              <a:spAutoFit/>
            </a:bodyPr>
            <a:lstStyle/>
            <a:p>
              <a:endParaRPr lang="en-US" sz="900" dirty="0">
                <a:solidFill>
                  <a:srgbClr val="3E0AFE"/>
                </a:solidFill>
              </a:endParaRPr>
            </a:p>
            <a:p>
              <a:r>
                <a:rPr lang="en-US" sz="900" dirty="0" smtClean="0">
                  <a:solidFill>
                    <a:srgbClr val="3E0AFE"/>
                  </a:solidFill>
                </a:rPr>
                <a:t>DNA2 RUFY2</a:t>
              </a:r>
              <a:endParaRPr lang="en-US" sz="900" dirty="0">
                <a:solidFill>
                  <a:srgbClr val="3E0AFE"/>
                </a:solidFill>
              </a:endParaRPr>
            </a:p>
          </p:txBody>
        </p:sp>
        <p:sp>
          <p:nvSpPr>
            <p:cNvPr id="33" name="TextBox 32"/>
            <p:cNvSpPr txBox="1"/>
            <p:nvPr/>
          </p:nvSpPr>
          <p:spPr>
            <a:xfrm>
              <a:off x="9437077" y="1963101"/>
              <a:ext cx="750287" cy="278209"/>
            </a:xfrm>
            <a:prstGeom prst="rect">
              <a:avLst/>
            </a:prstGeom>
            <a:noFill/>
          </p:spPr>
          <p:txBody>
            <a:bodyPr wrap="square" rtlCol="0">
              <a:spAutoFit/>
            </a:bodyPr>
            <a:lstStyle/>
            <a:p>
              <a:r>
                <a:rPr lang="en-US" sz="900" dirty="0" smtClean="0"/>
                <a:t>16p11.2 (distal)</a:t>
              </a:r>
              <a:endParaRPr lang="en-US" sz="900" dirty="0"/>
            </a:p>
          </p:txBody>
        </p:sp>
        <p:sp>
          <p:nvSpPr>
            <p:cNvPr id="34" name="TextBox 33"/>
            <p:cNvSpPr txBox="1"/>
            <p:nvPr/>
          </p:nvSpPr>
          <p:spPr>
            <a:xfrm>
              <a:off x="9069757" y="1789206"/>
              <a:ext cx="625228" cy="278209"/>
            </a:xfrm>
            <a:prstGeom prst="rect">
              <a:avLst/>
            </a:prstGeom>
            <a:noFill/>
          </p:spPr>
          <p:txBody>
            <a:bodyPr wrap="square" rtlCol="0">
              <a:spAutoFit/>
            </a:bodyPr>
            <a:lstStyle/>
            <a:p>
              <a:r>
                <a:rPr lang="en-US" sz="900" dirty="0" smtClean="0"/>
                <a:t>15q13.3</a:t>
              </a:r>
              <a:endParaRPr lang="en-US" sz="900" dirty="0"/>
            </a:p>
          </p:txBody>
        </p:sp>
        <p:sp>
          <p:nvSpPr>
            <p:cNvPr id="35" name="TextBox 34"/>
            <p:cNvSpPr txBox="1"/>
            <p:nvPr/>
          </p:nvSpPr>
          <p:spPr>
            <a:xfrm>
              <a:off x="8823573" y="2268693"/>
              <a:ext cx="625228" cy="278209"/>
            </a:xfrm>
            <a:prstGeom prst="rect">
              <a:avLst/>
            </a:prstGeom>
            <a:noFill/>
          </p:spPr>
          <p:txBody>
            <a:bodyPr wrap="square" rtlCol="0">
              <a:spAutoFit/>
            </a:bodyPr>
            <a:lstStyle/>
            <a:p>
              <a:r>
                <a:rPr lang="en-US" sz="900" dirty="0" smtClean="0"/>
                <a:t>15q11.2</a:t>
              </a:r>
              <a:endParaRPr lang="en-US" sz="900" dirty="0"/>
            </a:p>
          </p:txBody>
        </p:sp>
        <p:sp>
          <p:nvSpPr>
            <p:cNvPr id="36" name="TextBox 35"/>
            <p:cNvSpPr txBox="1"/>
            <p:nvPr/>
          </p:nvSpPr>
          <p:spPr>
            <a:xfrm>
              <a:off x="10152185" y="2127219"/>
              <a:ext cx="711200" cy="278209"/>
            </a:xfrm>
            <a:prstGeom prst="rect">
              <a:avLst/>
            </a:prstGeom>
            <a:noFill/>
          </p:spPr>
          <p:txBody>
            <a:bodyPr wrap="square" rtlCol="0">
              <a:spAutoFit/>
            </a:bodyPr>
            <a:lstStyle/>
            <a:p>
              <a:r>
                <a:rPr lang="en-US" sz="900" dirty="0" smtClean="0">
                  <a:solidFill>
                    <a:srgbClr val="FF0000"/>
                  </a:solidFill>
                </a:rPr>
                <a:t>CCDC102B</a:t>
              </a:r>
              <a:endParaRPr lang="en-US" sz="900" dirty="0">
                <a:solidFill>
                  <a:srgbClr val="FF0000"/>
                </a:solidFill>
              </a:endParaRPr>
            </a:p>
          </p:txBody>
        </p:sp>
        <p:sp>
          <p:nvSpPr>
            <p:cNvPr id="37" name="TextBox 36"/>
            <p:cNvSpPr txBox="1"/>
            <p:nvPr/>
          </p:nvSpPr>
          <p:spPr>
            <a:xfrm>
              <a:off x="10507785" y="1961045"/>
              <a:ext cx="625228" cy="278209"/>
            </a:xfrm>
            <a:prstGeom prst="rect">
              <a:avLst/>
            </a:prstGeom>
            <a:noFill/>
          </p:spPr>
          <p:txBody>
            <a:bodyPr wrap="square" rtlCol="0">
              <a:spAutoFit/>
            </a:bodyPr>
            <a:lstStyle/>
            <a:p>
              <a:r>
                <a:rPr lang="en-US" sz="900" dirty="0" smtClean="0">
                  <a:solidFill>
                    <a:srgbClr val="FF0000"/>
                  </a:solidFill>
                </a:rPr>
                <a:t>ZNF600</a:t>
              </a:r>
              <a:endParaRPr lang="en-US" sz="900" dirty="0">
                <a:solidFill>
                  <a:srgbClr val="FF0000"/>
                </a:solidFill>
              </a:endParaRPr>
            </a:p>
          </p:txBody>
        </p:sp>
        <p:sp>
          <p:nvSpPr>
            <p:cNvPr id="38" name="TextBox 37"/>
            <p:cNvSpPr txBox="1"/>
            <p:nvPr/>
          </p:nvSpPr>
          <p:spPr>
            <a:xfrm>
              <a:off x="10901489" y="795368"/>
              <a:ext cx="625228" cy="278209"/>
            </a:xfrm>
            <a:prstGeom prst="rect">
              <a:avLst/>
            </a:prstGeom>
            <a:noFill/>
          </p:spPr>
          <p:txBody>
            <a:bodyPr wrap="square" rtlCol="0">
              <a:spAutoFit/>
            </a:bodyPr>
            <a:lstStyle/>
            <a:p>
              <a:r>
                <a:rPr lang="en-US" sz="900" dirty="0" smtClean="0"/>
                <a:t>22q11.2</a:t>
              </a:r>
              <a:endParaRPr lang="en-US" sz="900" dirty="0"/>
            </a:p>
          </p:txBody>
        </p:sp>
      </p:grpSp>
      <p:grpSp>
        <p:nvGrpSpPr>
          <p:cNvPr id="10" name="Group 9"/>
          <p:cNvGrpSpPr/>
          <p:nvPr/>
        </p:nvGrpSpPr>
        <p:grpSpPr>
          <a:xfrm>
            <a:off x="36692" y="2571113"/>
            <a:ext cx="9144000" cy="1838744"/>
            <a:chOff x="132855" y="4102938"/>
            <a:chExt cx="12192000" cy="2553816"/>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55" y="4218354"/>
              <a:ext cx="12192000" cy="2438400"/>
            </a:xfrm>
            <a:prstGeom prst="rect">
              <a:avLst/>
            </a:prstGeom>
          </p:spPr>
        </p:pic>
        <p:sp>
          <p:nvSpPr>
            <p:cNvPr id="12" name="TextBox 11"/>
            <p:cNvSpPr txBox="1"/>
            <p:nvPr/>
          </p:nvSpPr>
          <p:spPr>
            <a:xfrm>
              <a:off x="1379419" y="5245797"/>
              <a:ext cx="625228" cy="287254"/>
            </a:xfrm>
            <a:prstGeom prst="rect">
              <a:avLst/>
            </a:prstGeom>
            <a:noFill/>
          </p:spPr>
          <p:txBody>
            <a:bodyPr wrap="square" rtlCol="0">
              <a:spAutoFit/>
            </a:bodyPr>
            <a:lstStyle/>
            <a:p>
              <a:r>
                <a:rPr lang="en-US" sz="900" dirty="0" smtClean="0"/>
                <a:t>1q21.1</a:t>
              </a:r>
              <a:endParaRPr lang="en-US" sz="900" dirty="0"/>
            </a:p>
          </p:txBody>
        </p:sp>
        <p:sp>
          <p:nvSpPr>
            <p:cNvPr id="13" name="TextBox 12"/>
            <p:cNvSpPr txBox="1"/>
            <p:nvPr/>
          </p:nvSpPr>
          <p:spPr>
            <a:xfrm>
              <a:off x="1754555" y="5398336"/>
              <a:ext cx="722923" cy="287254"/>
            </a:xfrm>
            <a:prstGeom prst="rect">
              <a:avLst/>
            </a:prstGeom>
            <a:noFill/>
          </p:spPr>
          <p:txBody>
            <a:bodyPr wrap="square" rtlCol="0">
              <a:spAutoFit/>
            </a:bodyPr>
            <a:lstStyle/>
            <a:p>
              <a:r>
                <a:rPr lang="en-US" sz="900" dirty="0" smtClean="0">
                  <a:solidFill>
                    <a:srgbClr val="FF0000"/>
                  </a:solidFill>
                </a:rPr>
                <a:t>C1ORF229</a:t>
              </a:r>
              <a:endParaRPr lang="en-US" sz="900" dirty="0">
                <a:solidFill>
                  <a:srgbClr val="FF0000"/>
                </a:solidFill>
              </a:endParaRPr>
            </a:p>
          </p:txBody>
        </p:sp>
        <p:sp>
          <p:nvSpPr>
            <p:cNvPr id="14" name="TextBox 13"/>
            <p:cNvSpPr txBox="1"/>
            <p:nvPr/>
          </p:nvSpPr>
          <p:spPr>
            <a:xfrm>
              <a:off x="5087818" y="5435459"/>
              <a:ext cx="500183" cy="287254"/>
            </a:xfrm>
            <a:prstGeom prst="rect">
              <a:avLst/>
            </a:prstGeom>
            <a:noFill/>
          </p:spPr>
          <p:txBody>
            <a:bodyPr wrap="square" rtlCol="0">
              <a:spAutoFit/>
            </a:bodyPr>
            <a:lstStyle/>
            <a:p>
              <a:r>
                <a:rPr lang="en-US" sz="900" dirty="0" smtClean="0">
                  <a:solidFill>
                    <a:srgbClr val="FF0000"/>
                  </a:solidFill>
                </a:rPr>
                <a:t>MLLT4</a:t>
              </a:r>
              <a:endParaRPr lang="en-US" sz="900" dirty="0">
                <a:solidFill>
                  <a:srgbClr val="FF0000"/>
                </a:solidFill>
              </a:endParaRPr>
            </a:p>
          </p:txBody>
        </p:sp>
        <p:sp>
          <p:nvSpPr>
            <p:cNvPr id="15" name="TextBox 14"/>
            <p:cNvSpPr txBox="1"/>
            <p:nvPr/>
          </p:nvSpPr>
          <p:spPr>
            <a:xfrm>
              <a:off x="5279288" y="5256017"/>
              <a:ext cx="629140" cy="287254"/>
            </a:xfrm>
            <a:prstGeom prst="rect">
              <a:avLst/>
            </a:prstGeom>
            <a:noFill/>
          </p:spPr>
          <p:txBody>
            <a:bodyPr wrap="square" rtlCol="0">
              <a:spAutoFit/>
            </a:bodyPr>
            <a:lstStyle/>
            <a:p>
              <a:r>
                <a:rPr lang="en-US" sz="900" dirty="0" smtClean="0">
                  <a:solidFill>
                    <a:srgbClr val="3E0AFE"/>
                  </a:solidFill>
                </a:rPr>
                <a:t>C7ORF11</a:t>
              </a:r>
              <a:endParaRPr lang="en-US" sz="900" dirty="0">
                <a:solidFill>
                  <a:srgbClr val="3E0AFE"/>
                </a:solidFill>
              </a:endParaRPr>
            </a:p>
          </p:txBody>
        </p:sp>
        <p:sp>
          <p:nvSpPr>
            <p:cNvPr id="16" name="TextBox 15"/>
            <p:cNvSpPr txBox="1"/>
            <p:nvPr/>
          </p:nvSpPr>
          <p:spPr>
            <a:xfrm>
              <a:off x="5474674" y="5046955"/>
              <a:ext cx="722923" cy="287254"/>
            </a:xfrm>
            <a:prstGeom prst="rect">
              <a:avLst/>
            </a:prstGeom>
            <a:noFill/>
          </p:spPr>
          <p:txBody>
            <a:bodyPr wrap="square" rtlCol="0">
              <a:spAutoFit/>
            </a:bodyPr>
            <a:lstStyle/>
            <a:p>
              <a:r>
                <a:rPr lang="en-US" sz="900" dirty="0" smtClean="0"/>
                <a:t>WBS Dup</a:t>
              </a:r>
              <a:endParaRPr lang="en-US" sz="900" dirty="0"/>
            </a:p>
          </p:txBody>
        </p:sp>
        <p:sp>
          <p:nvSpPr>
            <p:cNvPr id="17" name="TextBox 16"/>
            <p:cNvSpPr txBox="1"/>
            <p:nvPr/>
          </p:nvSpPr>
          <p:spPr>
            <a:xfrm>
              <a:off x="7145223" y="5450944"/>
              <a:ext cx="668212" cy="179533"/>
            </a:xfrm>
            <a:prstGeom prst="rect">
              <a:avLst/>
            </a:prstGeom>
            <a:noFill/>
          </p:spPr>
          <p:txBody>
            <a:bodyPr wrap="square" rtlCol="0">
              <a:spAutoFit/>
            </a:bodyPr>
            <a:lstStyle/>
            <a:p>
              <a:r>
                <a:rPr lang="en-US" sz="900" dirty="0" smtClean="0">
                  <a:solidFill>
                    <a:srgbClr val="3E0AFE"/>
                  </a:solidFill>
                </a:rPr>
                <a:t>SYCE1</a:t>
              </a:r>
              <a:endParaRPr lang="en-US" sz="900" dirty="0">
                <a:solidFill>
                  <a:srgbClr val="3E0AFE"/>
                </a:solidFill>
              </a:endParaRPr>
            </a:p>
          </p:txBody>
        </p:sp>
        <p:sp>
          <p:nvSpPr>
            <p:cNvPr id="18" name="TextBox 17"/>
            <p:cNvSpPr txBox="1"/>
            <p:nvPr/>
          </p:nvSpPr>
          <p:spPr>
            <a:xfrm>
              <a:off x="8249136" y="5366880"/>
              <a:ext cx="668212" cy="287254"/>
            </a:xfrm>
            <a:prstGeom prst="rect">
              <a:avLst/>
            </a:prstGeom>
            <a:noFill/>
          </p:spPr>
          <p:txBody>
            <a:bodyPr wrap="square" rtlCol="0">
              <a:spAutoFit/>
            </a:bodyPr>
            <a:lstStyle/>
            <a:p>
              <a:r>
                <a:rPr lang="en-US" sz="900" dirty="0">
                  <a:solidFill>
                    <a:srgbClr val="3E0AFE"/>
                  </a:solidFill>
                </a:rPr>
                <a:t>Z</a:t>
              </a:r>
              <a:r>
                <a:rPr lang="en-US" sz="900" dirty="0" smtClean="0">
                  <a:solidFill>
                    <a:srgbClr val="3E0AFE"/>
                  </a:solidFill>
                </a:rPr>
                <a:t>MYM5</a:t>
              </a:r>
              <a:endParaRPr lang="en-US" sz="900" dirty="0">
                <a:solidFill>
                  <a:srgbClr val="3E0AFE"/>
                </a:solidFill>
              </a:endParaRPr>
            </a:p>
          </p:txBody>
        </p:sp>
        <p:sp>
          <p:nvSpPr>
            <p:cNvPr id="19" name="TextBox 18"/>
            <p:cNvSpPr txBox="1"/>
            <p:nvPr/>
          </p:nvSpPr>
          <p:spPr>
            <a:xfrm>
              <a:off x="9333523" y="4102938"/>
              <a:ext cx="722923" cy="287254"/>
            </a:xfrm>
            <a:prstGeom prst="rect">
              <a:avLst/>
            </a:prstGeom>
            <a:noFill/>
          </p:spPr>
          <p:txBody>
            <a:bodyPr wrap="square" rtlCol="0">
              <a:spAutoFit/>
            </a:bodyPr>
            <a:lstStyle/>
            <a:p>
              <a:r>
                <a:rPr lang="en-US" sz="900" dirty="0" smtClean="0"/>
                <a:t>16p11.2</a:t>
              </a:r>
              <a:endParaRPr lang="en-US" sz="900" dirty="0"/>
            </a:p>
          </p:txBody>
        </p:sp>
        <p:sp>
          <p:nvSpPr>
            <p:cNvPr id="20" name="TextBox 19"/>
            <p:cNvSpPr txBox="1"/>
            <p:nvPr/>
          </p:nvSpPr>
          <p:spPr>
            <a:xfrm>
              <a:off x="11573114" y="5398336"/>
              <a:ext cx="587129" cy="179533"/>
            </a:xfrm>
            <a:prstGeom prst="rect">
              <a:avLst/>
            </a:prstGeom>
            <a:noFill/>
          </p:spPr>
          <p:txBody>
            <a:bodyPr wrap="square" rtlCol="0">
              <a:spAutoFit/>
            </a:bodyPr>
            <a:lstStyle/>
            <a:p>
              <a:r>
                <a:rPr lang="en-US" sz="900" dirty="0" smtClean="0">
                  <a:solidFill>
                    <a:srgbClr val="FF0000"/>
                  </a:solidFill>
                </a:rPr>
                <a:t>CLIC2</a:t>
              </a:r>
              <a:endParaRPr lang="en-US" sz="900" dirty="0">
                <a:solidFill>
                  <a:srgbClr val="FF0000"/>
                </a:solidFill>
              </a:endParaRPr>
            </a:p>
          </p:txBody>
        </p:sp>
        <p:sp>
          <p:nvSpPr>
            <p:cNvPr id="21" name="TextBox 20"/>
            <p:cNvSpPr txBox="1"/>
            <p:nvPr/>
          </p:nvSpPr>
          <p:spPr>
            <a:xfrm>
              <a:off x="10893668" y="5353847"/>
              <a:ext cx="668212" cy="287254"/>
            </a:xfrm>
            <a:prstGeom prst="rect">
              <a:avLst/>
            </a:prstGeom>
            <a:noFill/>
          </p:spPr>
          <p:txBody>
            <a:bodyPr wrap="square" rtlCol="0">
              <a:spAutoFit/>
            </a:bodyPr>
            <a:lstStyle/>
            <a:p>
              <a:r>
                <a:rPr lang="en-US" sz="900" dirty="0" smtClean="0">
                  <a:solidFill>
                    <a:srgbClr val="3E0AFE"/>
                  </a:solidFill>
                </a:rPr>
                <a:t>22q11.2</a:t>
              </a:r>
              <a:endParaRPr lang="en-US" sz="900" dirty="0">
                <a:solidFill>
                  <a:srgbClr val="3E0AFE"/>
                </a:solidFill>
              </a:endParaRPr>
            </a:p>
          </p:txBody>
        </p:sp>
      </p:grpSp>
      <p:sp>
        <p:nvSpPr>
          <p:cNvPr id="40" name="Rectangle 39"/>
          <p:cNvSpPr/>
          <p:nvPr/>
        </p:nvSpPr>
        <p:spPr>
          <a:xfrm>
            <a:off x="207350" y="4425563"/>
            <a:ext cx="8445716" cy="2031325"/>
          </a:xfrm>
          <a:prstGeom prst="rect">
            <a:avLst/>
          </a:prstGeom>
        </p:spPr>
        <p:txBody>
          <a:bodyPr wrap="square">
            <a:spAutoFit/>
          </a:bodyPr>
          <a:lstStyle/>
          <a:p>
            <a:r>
              <a:rPr lang="en-US" b="1" dirty="0" smtClean="0"/>
              <a:t>Novel observed gene associations will contribute to ongoing investigation of observed loci of interest in ongoing research at the </a:t>
            </a:r>
            <a:r>
              <a:rPr lang="en-US" b="1" dirty="0" err="1" smtClean="0"/>
              <a:t>Sebat</a:t>
            </a:r>
            <a:r>
              <a:rPr lang="en-US" b="1" dirty="0" smtClean="0"/>
              <a:t> lab.</a:t>
            </a:r>
          </a:p>
          <a:p>
            <a:endParaRPr lang="en-US" b="1" dirty="0"/>
          </a:p>
          <a:p>
            <a:r>
              <a:rPr lang="en-US" b="1" smtClean="0"/>
              <a:t>Improvements and  </a:t>
            </a:r>
            <a:r>
              <a:rPr lang="en-US" b="1" dirty="0" smtClean="0"/>
              <a:t>to this analysis would include:</a:t>
            </a:r>
          </a:p>
          <a:p>
            <a:pPr marL="285750" indent="-285750">
              <a:buFont typeface="Arial"/>
              <a:buChar char="•"/>
            </a:pPr>
            <a:r>
              <a:rPr lang="en-US" dirty="0" smtClean="0"/>
              <a:t>Execution with a more complicated dataset (including global sample sourcing)</a:t>
            </a:r>
          </a:p>
          <a:p>
            <a:pPr marL="285750" indent="-285750">
              <a:buFont typeface="Arial"/>
              <a:buChar char="•"/>
            </a:pPr>
            <a:r>
              <a:rPr lang="en-US" dirty="0" smtClean="0"/>
              <a:t>Utilization of a greater number of covariates</a:t>
            </a:r>
          </a:p>
          <a:p>
            <a:pPr marL="285750" indent="-285750">
              <a:buFont typeface="Arial"/>
              <a:buChar char="•"/>
            </a:pPr>
            <a:r>
              <a:rPr lang="en-US" dirty="0" smtClean="0"/>
              <a:t>Re-execution with larger CNV data sets (constantly increasing)</a:t>
            </a:r>
            <a:endParaRPr lang="en-US" dirty="0"/>
          </a:p>
        </p:txBody>
      </p:sp>
    </p:spTree>
    <p:extLst>
      <p:ext uri="{BB962C8B-B14F-4D97-AF65-F5344CB8AC3E}">
        <p14:creationId xmlns:p14="http://schemas.microsoft.com/office/powerpoint/2010/main" val="253028402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Questions?</a:t>
            </a:r>
            <a:endParaRPr lang="en-US" sz="1600" b="1" dirty="0">
              <a:solidFill>
                <a:schemeClr val="bg1"/>
              </a:solidFill>
            </a:endParaRPr>
          </a:p>
        </p:txBody>
      </p:sp>
      <p:sp>
        <p:nvSpPr>
          <p:cNvPr id="3" name="TextBox 2"/>
          <p:cNvSpPr txBox="1"/>
          <p:nvPr/>
        </p:nvSpPr>
        <p:spPr>
          <a:xfrm>
            <a:off x="230900" y="4804175"/>
            <a:ext cx="4972193" cy="2031325"/>
          </a:xfrm>
          <a:prstGeom prst="rect">
            <a:avLst/>
          </a:prstGeom>
          <a:noFill/>
        </p:spPr>
        <p:txBody>
          <a:bodyPr wrap="square" rtlCol="0">
            <a:spAutoFit/>
          </a:bodyPr>
          <a:lstStyle/>
          <a:p>
            <a:r>
              <a:rPr lang="en-US" b="1" dirty="0" smtClean="0"/>
              <a:t>Prof. Jonathan </a:t>
            </a:r>
            <a:r>
              <a:rPr lang="en-US" b="1" dirty="0" err="1" smtClean="0"/>
              <a:t>Sebat</a:t>
            </a:r>
            <a:r>
              <a:rPr lang="en-US" b="1" dirty="0" smtClean="0"/>
              <a:t> and Team </a:t>
            </a:r>
            <a:r>
              <a:rPr lang="en-US" b="1" dirty="0" smtClean="0">
                <a:sym typeface="Wingdings"/>
              </a:rPr>
              <a:t></a:t>
            </a:r>
            <a:endParaRPr lang="en-US" b="1" dirty="0" smtClean="0"/>
          </a:p>
          <a:p>
            <a:r>
              <a:rPr lang="en-US" b="1" dirty="0" smtClean="0"/>
              <a:t>Special thanks to…</a:t>
            </a:r>
          </a:p>
          <a:p>
            <a:r>
              <a:rPr lang="en-US" b="1" dirty="0"/>
              <a:t>	</a:t>
            </a:r>
            <a:r>
              <a:rPr lang="en-US" b="1" dirty="0" smtClean="0"/>
              <a:t>Danny </a:t>
            </a:r>
            <a:r>
              <a:rPr lang="en-US" b="1" dirty="0" err="1" smtClean="0"/>
              <a:t>Antakli</a:t>
            </a:r>
            <a:r>
              <a:rPr lang="en-US" b="1" dirty="0" smtClean="0"/>
              <a:t> (R mentor)</a:t>
            </a:r>
            <a:endParaRPr lang="en-US" b="1" dirty="0"/>
          </a:p>
          <a:p>
            <a:r>
              <a:rPr lang="en-US" b="1" dirty="0" smtClean="0"/>
              <a:t>	William </a:t>
            </a:r>
            <a:r>
              <a:rPr lang="en-US" b="1" dirty="0" err="1" smtClean="0"/>
              <a:t>Brandler</a:t>
            </a:r>
            <a:r>
              <a:rPr lang="en-US" b="1" dirty="0" smtClean="0"/>
              <a:t> (R/visualization mentor)</a:t>
            </a:r>
            <a:endParaRPr lang="en-US" b="1" dirty="0"/>
          </a:p>
          <a:p>
            <a:r>
              <a:rPr lang="en-US" b="1" dirty="0" smtClean="0"/>
              <a:t>	</a:t>
            </a:r>
            <a:r>
              <a:rPr lang="en-US" b="1" dirty="0" err="1" smtClean="0"/>
              <a:t>Madhusudan</a:t>
            </a:r>
            <a:r>
              <a:rPr lang="en-US" b="1" dirty="0" smtClean="0"/>
              <a:t> </a:t>
            </a:r>
            <a:r>
              <a:rPr lang="en-US" b="1" dirty="0" err="1" smtClean="0"/>
              <a:t>Gujral</a:t>
            </a:r>
            <a:r>
              <a:rPr lang="en-US" b="1" dirty="0" smtClean="0"/>
              <a:t> (TSCC processing support)</a:t>
            </a:r>
          </a:p>
          <a:p>
            <a:r>
              <a:rPr lang="en-US" b="1" dirty="0" smtClean="0"/>
              <a:t>	Daniele </a:t>
            </a:r>
            <a:r>
              <a:rPr lang="en-US" b="1" dirty="0" err="1"/>
              <a:t>Merico</a:t>
            </a:r>
            <a:r>
              <a:rPr lang="en-US" b="1" dirty="0"/>
              <a:t> (TCAG)</a:t>
            </a:r>
          </a:p>
          <a:p>
            <a:endParaRPr lang="en-US" b="1" dirty="0" smtClean="0"/>
          </a:p>
        </p:txBody>
      </p:sp>
      <p:pic>
        <p:nvPicPr>
          <p:cNvPr id="9" name="Picture 8" descr="Screen Shot 2015-01-11 at 7.37.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281" y="4804175"/>
            <a:ext cx="3474794" cy="1939697"/>
          </a:xfrm>
          <a:prstGeom prst="rect">
            <a:avLst/>
          </a:prstGeom>
        </p:spPr>
      </p:pic>
      <p:grpSp>
        <p:nvGrpSpPr>
          <p:cNvPr id="22" name="Group 21"/>
          <p:cNvGrpSpPr/>
          <p:nvPr/>
        </p:nvGrpSpPr>
        <p:grpSpPr>
          <a:xfrm>
            <a:off x="33216" y="982346"/>
            <a:ext cx="9144000" cy="1688687"/>
            <a:chOff x="132862" y="795368"/>
            <a:chExt cx="12192000" cy="2509491"/>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62" y="866459"/>
              <a:ext cx="12192000" cy="2438400"/>
            </a:xfrm>
            <a:prstGeom prst="rect">
              <a:avLst/>
            </a:prstGeom>
          </p:spPr>
        </p:pic>
        <p:sp>
          <p:nvSpPr>
            <p:cNvPr id="24" name="TextBox 23"/>
            <p:cNvSpPr txBox="1"/>
            <p:nvPr/>
          </p:nvSpPr>
          <p:spPr>
            <a:xfrm>
              <a:off x="1461478" y="2037861"/>
              <a:ext cx="539261" cy="278209"/>
            </a:xfrm>
            <a:prstGeom prst="rect">
              <a:avLst/>
            </a:prstGeom>
            <a:noFill/>
          </p:spPr>
          <p:txBody>
            <a:bodyPr wrap="square" rtlCol="0">
              <a:spAutoFit/>
            </a:bodyPr>
            <a:lstStyle/>
            <a:p>
              <a:r>
                <a:rPr lang="en-US" sz="900" dirty="0" smtClean="0"/>
                <a:t>1q21.1</a:t>
              </a:r>
              <a:endParaRPr lang="en-US" sz="900" dirty="0"/>
            </a:p>
          </p:txBody>
        </p:sp>
        <p:sp>
          <p:nvSpPr>
            <p:cNvPr id="25" name="TextBox 24"/>
            <p:cNvSpPr txBox="1"/>
            <p:nvPr/>
          </p:nvSpPr>
          <p:spPr>
            <a:xfrm>
              <a:off x="988649" y="1883532"/>
              <a:ext cx="539261" cy="695522"/>
            </a:xfrm>
            <a:prstGeom prst="rect">
              <a:avLst/>
            </a:prstGeom>
            <a:noFill/>
          </p:spPr>
          <p:txBody>
            <a:bodyPr wrap="square" rtlCol="0">
              <a:spAutoFit/>
            </a:bodyPr>
            <a:lstStyle/>
            <a:p>
              <a:r>
                <a:rPr lang="en-US" sz="900" dirty="0" smtClean="0">
                  <a:solidFill>
                    <a:srgbClr val="FF0000"/>
                  </a:solidFill>
                </a:rPr>
                <a:t>ACAP3 PUSL1 CPSF3L</a:t>
              </a:r>
              <a:endParaRPr lang="en-US" sz="900" dirty="0">
                <a:solidFill>
                  <a:srgbClr val="FF0000"/>
                </a:solidFill>
              </a:endParaRPr>
            </a:p>
          </p:txBody>
        </p:sp>
        <p:sp>
          <p:nvSpPr>
            <p:cNvPr id="26" name="TextBox 25"/>
            <p:cNvSpPr txBox="1"/>
            <p:nvPr/>
          </p:nvSpPr>
          <p:spPr>
            <a:xfrm>
              <a:off x="2035910" y="1556278"/>
              <a:ext cx="539261" cy="278209"/>
            </a:xfrm>
            <a:prstGeom prst="rect">
              <a:avLst/>
            </a:prstGeom>
            <a:noFill/>
          </p:spPr>
          <p:txBody>
            <a:bodyPr wrap="square" rtlCol="0">
              <a:spAutoFit/>
            </a:bodyPr>
            <a:lstStyle/>
            <a:p>
              <a:r>
                <a:rPr lang="en-US" sz="900" dirty="0" smtClean="0"/>
                <a:t>NRXN1</a:t>
              </a:r>
              <a:endParaRPr lang="en-US" sz="900" dirty="0"/>
            </a:p>
          </p:txBody>
        </p:sp>
        <p:sp>
          <p:nvSpPr>
            <p:cNvPr id="27" name="TextBox 26"/>
            <p:cNvSpPr txBox="1"/>
            <p:nvPr/>
          </p:nvSpPr>
          <p:spPr>
            <a:xfrm>
              <a:off x="2203938" y="2178402"/>
              <a:ext cx="539261" cy="278209"/>
            </a:xfrm>
            <a:prstGeom prst="rect">
              <a:avLst/>
            </a:prstGeom>
            <a:noFill/>
          </p:spPr>
          <p:txBody>
            <a:bodyPr wrap="square" rtlCol="0">
              <a:spAutoFit/>
            </a:bodyPr>
            <a:lstStyle/>
            <a:p>
              <a:r>
                <a:rPr lang="en-US" sz="900" dirty="0" smtClean="0">
                  <a:solidFill>
                    <a:srgbClr val="FF0000"/>
                  </a:solidFill>
                </a:rPr>
                <a:t>2q11.2</a:t>
              </a:r>
              <a:endParaRPr lang="en-US" sz="900" dirty="0">
                <a:solidFill>
                  <a:srgbClr val="FF0000"/>
                </a:solidFill>
              </a:endParaRPr>
            </a:p>
          </p:txBody>
        </p:sp>
        <p:sp>
          <p:nvSpPr>
            <p:cNvPr id="28" name="TextBox 27"/>
            <p:cNvSpPr txBox="1"/>
            <p:nvPr/>
          </p:nvSpPr>
          <p:spPr>
            <a:xfrm>
              <a:off x="3387967" y="1929090"/>
              <a:ext cx="539261" cy="278209"/>
            </a:xfrm>
            <a:prstGeom prst="rect">
              <a:avLst/>
            </a:prstGeom>
            <a:noFill/>
          </p:spPr>
          <p:txBody>
            <a:bodyPr wrap="square" rtlCol="0">
              <a:spAutoFit/>
            </a:bodyPr>
            <a:lstStyle/>
            <a:p>
              <a:r>
                <a:rPr lang="en-US" sz="900" dirty="0" smtClean="0"/>
                <a:t>3q29</a:t>
              </a:r>
              <a:endParaRPr lang="en-US" sz="900" dirty="0"/>
            </a:p>
          </p:txBody>
        </p:sp>
        <p:sp>
          <p:nvSpPr>
            <p:cNvPr id="29" name="TextBox 28"/>
            <p:cNvSpPr txBox="1"/>
            <p:nvPr/>
          </p:nvSpPr>
          <p:spPr>
            <a:xfrm>
              <a:off x="6088189" y="2127219"/>
              <a:ext cx="539261" cy="278209"/>
            </a:xfrm>
            <a:prstGeom prst="rect">
              <a:avLst/>
            </a:prstGeom>
            <a:noFill/>
          </p:spPr>
          <p:txBody>
            <a:bodyPr wrap="square" rtlCol="0">
              <a:spAutoFit/>
            </a:bodyPr>
            <a:lstStyle/>
            <a:p>
              <a:r>
                <a:rPr lang="en-US" sz="900" dirty="0" smtClean="0">
                  <a:solidFill>
                    <a:srgbClr val="FF0000"/>
                  </a:solidFill>
                </a:rPr>
                <a:t>VPS13B</a:t>
              </a:r>
              <a:endParaRPr lang="en-US" sz="900" dirty="0">
                <a:solidFill>
                  <a:srgbClr val="FF0000"/>
                </a:solidFill>
              </a:endParaRPr>
            </a:p>
          </p:txBody>
        </p:sp>
        <p:sp>
          <p:nvSpPr>
            <p:cNvPr id="30" name="TextBox 29"/>
            <p:cNvSpPr txBox="1"/>
            <p:nvPr/>
          </p:nvSpPr>
          <p:spPr>
            <a:xfrm>
              <a:off x="6357819" y="2275947"/>
              <a:ext cx="668212" cy="278209"/>
            </a:xfrm>
            <a:prstGeom prst="rect">
              <a:avLst/>
            </a:prstGeom>
            <a:noFill/>
          </p:spPr>
          <p:txBody>
            <a:bodyPr wrap="square" rtlCol="0">
              <a:spAutoFit/>
            </a:bodyPr>
            <a:lstStyle/>
            <a:p>
              <a:r>
                <a:rPr lang="en-US" sz="900" dirty="0" smtClean="0">
                  <a:solidFill>
                    <a:srgbClr val="FF0000"/>
                  </a:solidFill>
                </a:rPr>
                <a:t>ZDHHC21</a:t>
              </a:r>
              <a:endParaRPr lang="en-US" sz="900" dirty="0">
                <a:solidFill>
                  <a:srgbClr val="FF0000"/>
                </a:solidFill>
              </a:endParaRPr>
            </a:p>
          </p:txBody>
        </p:sp>
        <p:sp>
          <p:nvSpPr>
            <p:cNvPr id="31" name="TextBox 30"/>
            <p:cNvSpPr txBox="1"/>
            <p:nvPr/>
          </p:nvSpPr>
          <p:spPr>
            <a:xfrm>
              <a:off x="6756401" y="2128471"/>
              <a:ext cx="539261" cy="278209"/>
            </a:xfrm>
            <a:prstGeom prst="rect">
              <a:avLst/>
            </a:prstGeom>
            <a:noFill/>
          </p:spPr>
          <p:txBody>
            <a:bodyPr wrap="square" rtlCol="0">
              <a:spAutoFit/>
            </a:bodyPr>
            <a:lstStyle/>
            <a:p>
              <a:r>
                <a:rPr lang="en-US" sz="900" dirty="0" smtClean="0">
                  <a:solidFill>
                    <a:srgbClr val="FF0000"/>
                  </a:solidFill>
                </a:rPr>
                <a:t>OR1N2</a:t>
              </a:r>
              <a:endParaRPr lang="en-US" sz="900" dirty="0">
                <a:solidFill>
                  <a:srgbClr val="FF0000"/>
                </a:solidFill>
              </a:endParaRPr>
            </a:p>
          </p:txBody>
        </p:sp>
        <p:sp>
          <p:nvSpPr>
            <p:cNvPr id="32" name="TextBox 31"/>
            <p:cNvSpPr txBox="1"/>
            <p:nvPr/>
          </p:nvSpPr>
          <p:spPr>
            <a:xfrm>
              <a:off x="7143267" y="1968480"/>
              <a:ext cx="668212" cy="382537"/>
            </a:xfrm>
            <a:prstGeom prst="rect">
              <a:avLst/>
            </a:prstGeom>
            <a:noFill/>
          </p:spPr>
          <p:txBody>
            <a:bodyPr wrap="square" rtlCol="0">
              <a:spAutoFit/>
            </a:bodyPr>
            <a:lstStyle/>
            <a:p>
              <a:endParaRPr lang="en-US" sz="900" dirty="0">
                <a:solidFill>
                  <a:srgbClr val="3E0AFE"/>
                </a:solidFill>
              </a:endParaRPr>
            </a:p>
            <a:p>
              <a:r>
                <a:rPr lang="en-US" sz="900" dirty="0" smtClean="0">
                  <a:solidFill>
                    <a:srgbClr val="3E0AFE"/>
                  </a:solidFill>
                </a:rPr>
                <a:t>DNA2 RUFY2</a:t>
              </a:r>
              <a:endParaRPr lang="en-US" sz="900" dirty="0">
                <a:solidFill>
                  <a:srgbClr val="3E0AFE"/>
                </a:solidFill>
              </a:endParaRPr>
            </a:p>
          </p:txBody>
        </p:sp>
        <p:sp>
          <p:nvSpPr>
            <p:cNvPr id="33" name="TextBox 32"/>
            <p:cNvSpPr txBox="1"/>
            <p:nvPr/>
          </p:nvSpPr>
          <p:spPr>
            <a:xfrm>
              <a:off x="9437077" y="1963101"/>
              <a:ext cx="750287" cy="278209"/>
            </a:xfrm>
            <a:prstGeom prst="rect">
              <a:avLst/>
            </a:prstGeom>
            <a:noFill/>
          </p:spPr>
          <p:txBody>
            <a:bodyPr wrap="square" rtlCol="0">
              <a:spAutoFit/>
            </a:bodyPr>
            <a:lstStyle/>
            <a:p>
              <a:r>
                <a:rPr lang="en-US" sz="900" dirty="0" smtClean="0"/>
                <a:t>16p11.2 (distal)</a:t>
              </a:r>
              <a:endParaRPr lang="en-US" sz="900" dirty="0"/>
            </a:p>
          </p:txBody>
        </p:sp>
        <p:sp>
          <p:nvSpPr>
            <p:cNvPr id="34" name="TextBox 33"/>
            <p:cNvSpPr txBox="1"/>
            <p:nvPr/>
          </p:nvSpPr>
          <p:spPr>
            <a:xfrm>
              <a:off x="9069757" y="1789206"/>
              <a:ext cx="625228" cy="278209"/>
            </a:xfrm>
            <a:prstGeom prst="rect">
              <a:avLst/>
            </a:prstGeom>
            <a:noFill/>
          </p:spPr>
          <p:txBody>
            <a:bodyPr wrap="square" rtlCol="0">
              <a:spAutoFit/>
            </a:bodyPr>
            <a:lstStyle/>
            <a:p>
              <a:r>
                <a:rPr lang="en-US" sz="900" dirty="0" smtClean="0"/>
                <a:t>15q13.3</a:t>
              </a:r>
              <a:endParaRPr lang="en-US" sz="900" dirty="0"/>
            </a:p>
          </p:txBody>
        </p:sp>
        <p:sp>
          <p:nvSpPr>
            <p:cNvPr id="35" name="TextBox 34"/>
            <p:cNvSpPr txBox="1"/>
            <p:nvPr/>
          </p:nvSpPr>
          <p:spPr>
            <a:xfrm>
              <a:off x="8823573" y="2268693"/>
              <a:ext cx="625228" cy="278209"/>
            </a:xfrm>
            <a:prstGeom prst="rect">
              <a:avLst/>
            </a:prstGeom>
            <a:noFill/>
          </p:spPr>
          <p:txBody>
            <a:bodyPr wrap="square" rtlCol="0">
              <a:spAutoFit/>
            </a:bodyPr>
            <a:lstStyle/>
            <a:p>
              <a:r>
                <a:rPr lang="en-US" sz="900" dirty="0" smtClean="0"/>
                <a:t>15q11.2</a:t>
              </a:r>
              <a:endParaRPr lang="en-US" sz="900" dirty="0"/>
            </a:p>
          </p:txBody>
        </p:sp>
        <p:sp>
          <p:nvSpPr>
            <p:cNvPr id="36" name="TextBox 35"/>
            <p:cNvSpPr txBox="1"/>
            <p:nvPr/>
          </p:nvSpPr>
          <p:spPr>
            <a:xfrm>
              <a:off x="10152185" y="2127219"/>
              <a:ext cx="711200" cy="278209"/>
            </a:xfrm>
            <a:prstGeom prst="rect">
              <a:avLst/>
            </a:prstGeom>
            <a:noFill/>
          </p:spPr>
          <p:txBody>
            <a:bodyPr wrap="square" rtlCol="0">
              <a:spAutoFit/>
            </a:bodyPr>
            <a:lstStyle/>
            <a:p>
              <a:r>
                <a:rPr lang="en-US" sz="900" dirty="0" smtClean="0">
                  <a:solidFill>
                    <a:srgbClr val="FF0000"/>
                  </a:solidFill>
                </a:rPr>
                <a:t>CCDC102B</a:t>
              </a:r>
              <a:endParaRPr lang="en-US" sz="900" dirty="0">
                <a:solidFill>
                  <a:srgbClr val="FF0000"/>
                </a:solidFill>
              </a:endParaRPr>
            </a:p>
          </p:txBody>
        </p:sp>
        <p:sp>
          <p:nvSpPr>
            <p:cNvPr id="37" name="TextBox 36"/>
            <p:cNvSpPr txBox="1"/>
            <p:nvPr/>
          </p:nvSpPr>
          <p:spPr>
            <a:xfrm>
              <a:off x="10507785" y="1961045"/>
              <a:ext cx="625228" cy="278209"/>
            </a:xfrm>
            <a:prstGeom prst="rect">
              <a:avLst/>
            </a:prstGeom>
            <a:noFill/>
          </p:spPr>
          <p:txBody>
            <a:bodyPr wrap="square" rtlCol="0">
              <a:spAutoFit/>
            </a:bodyPr>
            <a:lstStyle/>
            <a:p>
              <a:r>
                <a:rPr lang="en-US" sz="900" dirty="0" smtClean="0">
                  <a:solidFill>
                    <a:srgbClr val="FF0000"/>
                  </a:solidFill>
                </a:rPr>
                <a:t>ZNF600</a:t>
              </a:r>
              <a:endParaRPr lang="en-US" sz="900" dirty="0">
                <a:solidFill>
                  <a:srgbClr val="FF0000"/>
                </a:solidFill>
              </a:endParaRPr>
            </a:p>
          </p:txBody>
        </p:sp>
        <p:sp>
          <p:nvSpPr>
            <p:cNvPr id="38" name="TextBox 37"/>
            <p:cNvSpPr txBox="1"/>
            <p:nvPr/>
          </p:nvSpPr>
          <p:spPr>
            <a:xfrm>
              <a:off x="10901489" y="795368"/>
              <a:ext cx="625228" cy="278209"/>
            </a:xfrm>
            <a:prstGeom prst="rect">
              <a:avLst/>
            </a:prstGeom>
            <a:noFill/>
          </p:spPr>
          <p:txBody>
            <a:bodyPr wrap="square" rtlCol="0">
              <a:spAutoFit/>
            </a:bodyPr>
            <a:lstStyle/>
            <a:p>
              <a:r>
                <a:rPr lang="en-US" sz="900" dirty="0" smtClean="0"/>
                <a:t>22q11.2</a:t>
              </a:r>
              <a:endParaRPr lang="en-US" sz="900" dirty="0"/>
            </a:p>
          </p:txBody>
        </p:sp>
      </p:grpSp>
      <p:grpSp>
        <p:nvGrpSpPr>
          <p:cNvPr id="10" name="Group 9"/>
          <p:cNvGrpSpPr/>
          <p:nvPr/>
        </p:nvGrpSpPr>
        <p:grpSpPr>
          <a:xfrm>
            <a:off x="36692" y="2571113"/>
            <a:ext cx="9144000" cy="1838744"/>
            <a:chOff x="132855" y="4102938"/>
            <a:chExt cx="12192000" cy="2553816"/>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55" y="4218354"/>
              <a:ext cx="12192000" cy="2438400"/>
            </a:xfrm>
            <a:prstGeom prst="rect">
              <a:avLst/>
            </a:prstGeom>
          </p:spPr>
        </p:pic>
        <p:sp>
          <p:nvSpPr>
            <p:cNvPr id="12" name="TextBox 11"/>
            <p:cNvSpPr txBox="1"/>
            <p:nvPr/>
          </p:nvSpPr>
          <p:spPr>
            <a:xfrm>
              <a:off x="1379419" y="5245797"/>
              <a:ext cx="625228" cy="287254"/>
            </a:xfrm>
            <a:prstGeom prst="rect">
              <a:avLst/>
            </a:prstGeom>
            <a:noFill/>
          </p:spPr>
          <p:txBody>
            <a:bodyPr wrap="square" rtlCol="0">
              <a:spAutoFit/>
            </a:bodyPr>
            <a:lstStyle/>
            <a:p>
              <a:r>
                <a:rPr lang="en-US" sz="900" dirty="0" smtClean="0"/>
                <a:t>1q21.1</a:t>
              </a:r>
              <a:endParaRPr lang="en-US" sz="900" dirty="0"/>
            </a:p>
          </p:txBody>
        </p:sp>
        <p:sp>
          <p:nvSpPr>
            <p:cNvPr id="13" name="TextBox 12"/>
            <p:cNvSpPr txBox="1"/>
            <p:nvPr/>
          </p:nvSpPr>
          <p:spPr>
            <a:xfrm>
              <a:off x="1754555" y="5398336"/>
              <a:ext cx="722923" cy="287254"/>
            </a:xfrm>
            <a:prstGeom prst="rect">
              <a:avLst/>
            </a:prstGeom>
            <a:noFill/>
          </p:spPr>
          <p:txBody>
            <a:bodyPr wrap="square" rtlCol="0">
              <a:spAutoFit/>
            </a:bodyPr>
            <a:lstStyle/>
            <a:p>
              <a:r>
                <a:rPr lang="en-US" sz="900" dirty="0" smtClean="0">
                  <a:solidFill>
                    <a:srgbClr val="FF0000"/>
                  </a:solidFill>
                </a:rPr>
                <a:t>C1ORF229</a:t>
              </a:r>
              <a:endParaRPr lang="en-US" sz="900" dirty="0">
                <a:solidFill>
                  <a:srgbClr val="FF0000"/>
                </a:solidFill>
              </a:endParaRPr>
            </a:p>
          </p:txBody>
        </p:sp>
        <p:sp>
          <p:nvSpPr>
            <p:cNvPr id="14" name="TextBox 13"/>
            <p:cNvSpPr txBox="1"/>
            <p:nvPr/>
          </p:nvSpPr>
          <p:spPr>
            <a:xfrm>
              <a:off x="5087818" y="5435459"/>
              <a:ext cx="500183" cy="287254"/>
            </a:xfrm>
            <a:prstGeom prst="rect">
              <a:avLst/>
            </a:prstGeom>
            <a:noFill/>
          </p:spPr>
          <p:txBody>
            <a:bodyPr wrap="square" rtlCol="0">
              <a:spAutoFit/>
            </a:bodyPr>
            <a:lstStyle/>
            <a:p>
              <a:r>
                <a:rPr lang="en-US" sz="900" dirty="0" smtClean="0">
                  <a:solidFill>
                    <a:srgbClr val="FF0000"/>
                  </a:solidFill>
                </a:rPr>
                <a:t>MLLT4</a:t>
              </a:r>
              <a:endParaRPr lang="en-US" sz="900" dirty="0">
                <a:solidFill>
                  <a:srgbClr val="FF0000"/>
                </a:solidFill>
              </a:endParaRPr>
            </a:p>
          </p:txBody>
        </p:sp>
        <p:sp>
          <p:nvSpPr>
            <p:cNvPr id="15" name="TextBox 14"/>
            <p:cNvSpPr txBox="1"/>
            <p:nvPr/>
          </p:nvSpPr>
          <p:spPr>
            <a:xfrm>
              <a:off x="5279288" y="5256017"/>
              <a:ext cx="629140" cy="287254"/>
            </a:xfrm>
            <a:prstGeom prst="rect">
              <a:avLst/>
            </a:prstGeom>
            <a:noFill/>
          </p:spPr>
          <p:txBody>
            <a:bodyPr wrap="square" rtlCol="0">
              <a:spAutoFit/>
            </a:bodyPr>
            <a:lstStyle/>
            <a:p>
              <a:r>
                <a:rPr lang="en-US" sz="900" dirty="0" smtClean="0">
                  <a:solidFill>
                    <a:srgbClr val="3E0AFE"/>
                  </a:solidFill>
                </a:rPr>
                <a:t>C7ORF11</a:t>
              </a:r>
              <a:endParaRPr lang="en-US" sz="900" dirty="0">
                <a:solidFill>
                  <a:srgbClr val="3E0AFE"/>
                </a:solidFill>
              </a:endParaRPr>
            </a:p>
          </p:txBody>
        </p:sp>
        <p:sp>
          <p:nvSpPr>
            <p:cNvPr id="16" name="TextBox 15"/>
            <p:cNvSpPr txBox="1"/>
            <p:nvPr/>
          </p:nvSpPr>
          <p:spPr>
            <a:xfrm>
              <a:off x="5474674" y="5046955"/>
              <a:ext cx="722923" cy="287254"/>
            </a:xfrm>
            <a:prstGeom prst="rect">
              <a:avLst/>
            </a:prstGeom>
            <a:noFill/>
          </p:spPr>
          <p:txBody>
            <a:bodyPr wrap="square" rtlCol="0">
              <a:spAutoFit/>
            </a:bodyPr>
            <a:lstStyle/>
            <a:p>
              <a:r>
                <a:rPr lang="en-US" sz="900" dirty="0" smtClean="0"/>
                <a:t>WBS Dup</a:t>
              </a:r>
              <a:endParaRPr lang="en-US" sz="900" dirty="0"/>
            </a:p>
          </p:txBody>
        </p:sp>
        <p:sp>
          <p:nvSpPr>
            <p:cNvPr id="17" name="TextBox 16"/>
            <p:cNvSpPr txBox="1"/>
            <p:nvPr/>
          </p:nvSpPr>
          <p:spPr>
            <a:xfrm>
              <a:off x="7145223" y="5450944"/>
              <a:ext cx="668212" cy="179533"/>
            </a:xfrm>
            <a:prstGeom prst="rect">
              <a:avLst/>
            </a:prstGeom>
            <a:noFill/>
          </p:spPr>
          <p:txBody>
            <a:bodyPr wrap="square" rtlCol="0">
              <a:spAutoFit/>
            </a:bodyPr>
            <a:lstStyle/>
            <a:p>
              <a:r>
                <a:rPr lang="en-US" sz="900" dirty="0" smtClean="0">
                  <a:solidFill>
                    <a:srgbClr val="3E0AFE"/>
                  </a:solidFill>
                </a:rPr>
                <a:t>SYCE1</a:t>
              </a:r>
              <a:endParaRPr lang="en-US" sz="900" dirty="0">
                <a:solidFill>
                  <a:srgbClr val="3E0AFE"/>
                </a:solidFill>
              </a:endParaRPr>
            </a:p>
          </p:txBody>
        </p:sp>
        <p:sp>
          <p:nvSpPr>
            <p:cNvPr id="18" name="TextBox 17"/>
            <p:cNvSpPr txBox="1"/>
            <p:nvPr/>
          </p:nvSpPr>
          <p:spPr>
            <a:xfrm>
              <a:off x="8249136" y="5366880"/>
              <a:ext cx="668212" cy="287254"/>
            </a:xfrm>
            <a:prstGeom prst="rect">
              <a:avLst/>
            </a:prstGeom>
            <a:noFill/>
          </p:spPr>
          <p:txBody>
            <a:bodyPr wrap="square" rtlCol="0">
              <a:spAutoFit/>
            </a:bodyPr>
            <a:lstStyle/>
            <a:p>
              <a:r>
                <a:rPr lang="en-US" sz="900" dirty="0">
                  <a:solidFill>
                    <a:srgbClr val="3E0AFE"/>
                  </a:solidFill>
                </a:rPr>
                <a:t>Z</a:t>
              </a:r>
              <a:r>
                <a:rPr lang="en-US" sz="900" dirty="0" smtClean="0">
                  <a:solidFill>
                    <a:srgbClr val="3E0AFE"/>
                  </a:solidFill>
                </a:rPr>
                <a:t>MYM5</a:t>
              </a:r>
              <a:endParaRPr lang="en-US" sz="900" dirty="0">
                <a:solidFill>
                  <a:srgbClr val="3E0AFE"/>
                </a:solidFill>
              </a:endParaRPr>
            </a:p>
          </p:txBody>
        </p:sp>
        <p:sp>
          <p:nvSpPr>
            <p:cNvPr id="19" name="TextBox 18"/>
            <p:cNvSpPr txBox="1"/>
            <p:nvPr/>
          </p:nvSpPr>
          <p:spPr>
            <a:xfrm>
              <a:off x="9333523" y="4102938"/>
              <a:ext cx="722923" cy="287254"/>
            </a:xfrm>
            <a:prstGeom prst="rect">
              <a:avLst/>
            </a:prstGeom>
            <a:noFill/>
          </p:spPr>
          <p:txBody>
            <a:bodyPr wrap="square" rtlCol="0">
              <a:spAutoFit/>
            </a:bodyPr>
            <a:lstStyle/>
            <a:p>
              <a:r>
                <a:rPr lang="en-US" sz="900" dirty="0" smtClean="0"/>
                <a:t>16p11.2</a:t>
              </a:r>
              <a:endParaRPr lang="en-US" sz="900" dirty="0"/>
            </a:p>
          </p:txBody>
        </p:sp>
        <p:sp>
          <p:nvSpPr>
            <p:cNvPr id="20" name="TextBox 19"/>
            <p:cNvSpPr txBox="1"/>
            <p:nvPr/>
          </p:nvSpPr>
          <p:spPr>
            <a:xfrm>
              <a:off x="11573114" y="5398336"/>
              <a:ext cx="587129" cy="179533"/>
            </a:xfrm>
            <a:prstGeom prst="rect">
              <a:avLst/>
            </a:prstGeom>
            <a:noFill/>
          </p:spPr>
          <p:txBody>
            <a:bodyPr wrap="square" rtlCol="0">
              <a:spAutoFit/>
            </a:bodyPr>
            <a:lstStyle/>
            <a:p>
              <a:r>
                <a:rPr lang="en-US" sz="900" dirty="0" smtClean="0">
                  <a:solidFill>
                    <a:srgbClr val="FF0000"/>
                  </a:solidFill>
                </a:rPr>
                <a:t>CLIC2</a:t>
              </a:r>
              <a:endParaRPr lang="en-US" sz="900" dirty="0">
                <a:solidFill>
                  <a:srgbClr val="FF0000"/>
                </a:solidFill>
              </a:endParaRPr>
            </a:p>
          </p:txBody>
        </p:sp>
        <p:sp>
          <p:nvSpPr>
            <p:cNvPr id="21" name="TextBox 20"/>
            <p:cNvSpPr txBox="1"/>
            <p:nvPr/>
          </p:nvSpPr>
          <p:spPr>
            <a:xfrm>
              <a:off x="10893668" y="5353847"/>
              <a:ext cx="668212" cy="287254"/>
            </a:xfrm>
            <a:prstGeom prst="rect">
              <a:avLst/>
            </a:prstGeom>
            <a:noFill/>
          </p:spPr>
          <p:txBody>
            <a:bodyPr wrap="square" rtlCol="0">
              <a:spAutoFit/>
            </a:bodyPr>
            <a:lstStyle/>
            <a:p>
              <a:r>
                <a:rPr lang="en-US" sz="900" dirty="0" smtClean="0">
                  <a:solidFill>
                    <a:srgbClr val="3E0AFE"/>
                  </a:solidFill>
                </a:rPr>
                <a:t>22q11.2</a:t>
              </a:r>
              <a:endParaRPr lang="en-US" sz="900" dirty="0">
                <a:solidFill>
                  <a:srgbClr val="3E0AFE"/>
                </a:solidFill>
              </a:endParaRPr>
            </a:p>
          </p:txBody>
        </p:sp>
      </p:grpSp>
      <p:sp>
        <p:nvSpPr>
          <p:cNvPr id="6" name="TextBox 5"/>
          <p:cNvSpPr txBox="1"/>
          <p:nvPr/>
        </p:nvSpPr>
        <p:spPr>
          <a:xfrm>
            <a:off x="123477" y="4364611"/>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Thank You</a:t>
            </a:r>
            <a:endParaRPr lang="en-US" sz="1600" b="1" dirty="0">
              <a:solidFill>
                <a:schemeClr val="bg1"/>
              </a:solidFill>
            </a:endParaRPr>
          </a:p>
        </p:txBody>
      </p:sp>
    </p:spTree>
    <p:extLst>
      <p:ext uri="{BB962C8B-B14F-4D97-AF65-F5344CB8AC3E}">
        <p14:creationId xmlns:p14="http://schemas.microsoft.com/office/powerpoint/2010/main" val="40716205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a:solidFill>
                  <a:schemeClr val="bg1"/>
                </a:solidFill>
              </a:rPr>
              <a:t>CNV GWAS Association </a:t>
            </a:r>
            <a:r>
              <a:rPr lang="en-US" sz="1600" b="1" dirty="0" smtClean="0">
                <a:solidFill>
                  <a:schemeClr val="bg1"/>
                </a:solidFill>
              </a:rPr>
              <a:t>Studies (Example)</a:t>
            </a:r>
            <a:endParaRPr lang="en-US" sz="1600" b="1" dirty="0">
              <a:solidFill>
                <a:schemeClr val="bg1"/>
              </a:solidFill>
            </a:endParaRPr>
          </a:p>
        </p:txBody>
      </p:sp>
      <p:pic>
        <p:nvPicPr>
          <p:cNvPr id="9" name="Picture 8"/>
          <p:cNvPicPr>
            <a:picLocks noChangeAspect="1"/>
          </p:cNvPicPr>
          <p:nvPr/>
        </p:nvPicPr>
        <p:blipFill rotWithShape="1">
          <a:blip r:embed="rId2"/>
          <a:srcRect l="31318"/>
          <a:stretch/>
        </p:blipFill>
        <p:spPr>
          <a:xfrm>
            <a:off x="4390735" y="1177875"/>
            <a:ext cx="4605531" cy="2425700"/>
          </a:xfrm>
          <a:prstGeom prst="rect">
            <a:avLst/>
          </a:prstGeom>
        </p:spPr>
      </p:pic>
      <p:cxnSp>
        <p:nvCxnSpPr>
          <p:cNvPr id="10" name="Straight Arrow Connector 9"/>
          <p:cNvCxnSpPr/>
          <p:nvPr/>
        </p:nvCxnSpPr>
        <p:spPr>
          <a:xfrm>
            <a:off x="3686325" y="1355769"/>
            <a:ext cx="704410" cy="13545"/>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021357" y="1108872"/>
            <a:ext cx="1622278" cy="369332"/>
          </a:xfrm>
          <a:prstGeom prst="rect">
            <a:avLst/>
          </a:prstGeom>
          <a:noFill/>
        </p:spPr>
        <p:txBody>
          <a:bodyPr wrap="square" rtlCol="0" anchor="ctr">
            <a:spAutoFit/>
          </a:bodyPr>
          <a:lstStyle/>
          <a:p>
            <a:pPr algn="r"/>
            <a:r>
              <a:rPr lang="en-US" b="1" dirty="0" smtClean="0"/>
              <a:t>Genome</a:t>
            </a:r>
            <a:endParaRPr lang="en-US" b="1" dirty="0"/>
          </a:p>
        </p:txBody>
      </p:sp>
      <p:cxnSp>
        <p:nvCxnSpPr>
          <p:cNvPr id="12" name="Straight Arrow Connector 11"/>
          <p:cNvCxnSpPr/>
          <p:nvPr/>
        </p:nvCxnSpPr>
        <p:spPr>
          <a:xfrm>
            <a:off x="3686325" y="1649778"/>
            <a:ext cx="704410" cy="13545"/>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1383959" y="1441217"/>
            <a:ext cx="2265632" cy="923330"/>
          </a:xfrm>
          <a:prstGeom prst="rect">
            <a:avLst/>
          </a:prstGeom>
          <a:noFill/>
        </p:spPr>
        <p:txBody>
          <a:bodyPr wrap="square" rtlCol="0" anchor="ctr">
            <a:spAutoFit/>
          </a:bodyPr>
          <a:lstStyle/>
          <a:p>
            <a:pPr algn="r"/>
            <a:r>
              <a:rPr lang="en-US" b="1" dirty="0" smtClean="0">
                <a:effectLst>
                  <a:glow rad="228600">
                    <a:schemeClr val="accent5">
                      <a:satMod val="175000"/>
                      <a:alpha val="40000"/>
                    </a:schemeClr>
                  </a:glow>
                </a:effectLst>
              </a:rPr>
              <a:t>*</a:t>
            </a:r>
            <a:r>
              <a:rPr lang="en-US" b="1" dirty="0" smtClean="0"/>
              <a:t> </a:t>
            </a:r>
            <a:r>
              <a:rPr lang="en-US" b="1" dirty="0" smtClean="0"/>
              <a:t>M</a:t>
            </a:r>
            <a:r>
              <a:rPr lang="en-US" b="1" dirty="0" smtClean="0"/>
              <a:t>utations</a:t>
            </a:r>
          </a:p>
          <a:p>
            <a:pPr algn="r"/>
            <a:r>
              <a:rPr lang="en-US" dirty="0" smtClean="0"/>
              <a:t>(</a:t>
            </a:r>
            <a:r>
              <a:rPr lang="en-US" dirty="0" smtClean="0"/>
              <a:t>CNVs: Deletions, Insertions)</a:t>
            </a:r>
            <a:endParaRPr lang="en-US" dirty="0"/>
          </a:p>
        </p:txBody>
      </p:sp>
      <p:cxnSp>
        <p:nvCxnSpPr>
          <p:cNvPr id="20" name="Straight Arrow Connector 19"/>
          <p:cNvCxnSpPr/>
          <p:nvPr/>
        </p:nvCxnSpPr>
        <p:spPr>
          <a:xfrm>
            <a:off x="3686325" y="3240006"/>
            <a:ext cx="704410" cy="13545"/>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943391" y="3030096"/>
            <a:ext cx="2700244" cy="369332"/>
          </a:xfrm>
          <a:prstGeom prst="rect">
            <a:avLst/>
          </a:prstGeom>
          <a:noFill/>
        </p:spPr>
        <p:txBody>
          <a:bodyPr wrap="square" rtlCol="0" anchor="ctr">
            <a:spAutoFit/>
          </a:bodyPr>
          <a:lstStyle/>
          <a:p>
            <a:pPr algn="r"/>
            <a:r>
              <a:rPr lang="en-US" b="1" dirty="0" smtClean="0">
                <a:effectLst>
                  <a:glow rad="228600">
                    <a:schemeClr val="accent5">
                      <a:satMod val="175000"/>
                      <a:alpha val="40000"/>
                    </a:schemeClr>
                  </a:glow>
                </a:effectLst>
              </a:rPr>
              <a:t>*</a:t>
            </a:r>
            <a:r>
              <a:rPr lang="en-US" b="1" dirty="0" smtClean="0"/>
              <a:t> Annotations </a:t>
            </a:r>
            <a:r>
              <a:rPr lang="en-US" dirty="0" smtClean="0"/>
              <a:t>(Exons)</a:t>
            </a:r>
            <a:endParaRPr lang="en-US" dirty="0"/>
          </a:p>
        </p:txBody>
      </p:sp>
      <p:pic>
        <p:nvPicPr>
          <p:cNvPr id="29" name="Picture 28" descr="Screen Shot 2014-12-04 at 2.57.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2281" y="4104259"/>
            <a:ext cx="5303985" cy="2148329"/>
          </a:xfrm>
          <a:prstGeom prst="rect">
            <a:avLst/>
          </a:prstGeom>
        </p:spPr>
      </p:pic>
      <p:sp>
        <p:nvSpPr>
          <p:cNvPr id="30" name="TextBox 29"/>
          <p:cNvSpPr txBox="1"/>
          <p:nvPr/>
        </p:nvSpPr>
        <p:spPr>
          <a:xfrm>
            <a:off x="123478" y="1177875"/>
            <a:ext cx="819914" cy="2246769"/>
          </a:xfrm>
          <a:prstGeom prst="rect">
            <a:avLst/>
          </a:prstGeom>
          <a:solidFill>
            <a:schemeClr val="tx2">
              <a:lumMod val="75000"/>
            </a:schemeClr>
          </a:solidFill>
        </p:spPr>
        <p:txBody>
          <a:bodyPr wrap="square" rtlCol="0">
            <a:spAutoFit/>
          </a:bodyPr>
          <a:lstStyle/>
          <a:p>
            <a:pPr algn="ctr"/>
            <a:endParaRPr lang="en-US" sz="1400" b="1" dirty="0" smtClean="0">
              <a:solidFill>
                <a:schemeClr val="bg1"/>
              </a:solidFill>
            </a:endParaRPr>
          </a:p>
          <a:p>
            <a:pPr algn="ctr"/>
            <a:r>
              <a:rPr lang="en-US" sz="1400" b="1" i="1" dirty="0" smtClean="0">
                <a:solidFill>
                  <a:schemeClr val="bg1"/>
                </a:solidFill>
              </a:rPr>
              <a:t>INPUT</a:t>
            </a:r>
            <a:r>
              <a:rPr lang="en-US" sz="1400" b="1" dirty="0" smtClean="0">
                <a:solidFill>
                  <a:schemeClr val="bg1"/>
                </a:solidFill>
              </a:rPr>
              <a:t> *</a:t>
            </a: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p:txBody>
      </p:sp>
      <p:sp>
        <p:nvSpPr>
          <p:cNvPr id="31" name="TextBox 30"/>
          <p:cNvSpPr txBox="1"/>
          <p:nvPr/>
        </p:nvSpPr>
        <p:spPr>
          <a:xfrm>
            <a:off x="123477" y="3790375"/>
            <a:ext cx="819914" cy="2677656"/>
          </a:xfrm>
          <a:prstGeom prst="rect">
            <a:avLst/>
          </a:prstGeom>
          <a:solidFill>
            <a:schemeClr val="tx2">
              <a:lumMod val="75000"/>
            </a:schemeClr>
          </a:solidFill>
        </p:spPr>
        <p:txBody>
          <a:bodyPr wrap="square" rtlCol="0">
            <a:spAutoFit/>
          </a:bodyPr>
          <a:lstStyle/>
          <a:p>
            <a:pPr algn="ctr"/>
            <a:endParaRPr lang="en-US" sz="1400" b="1" dirty="0" smtClean="0">
              <a:solidFill>
                <a:schemeClr val="bg1"/>
              </a:solidFill>
            </a:endParaRPr>
          </a:p>
          <a:p>
            <a:pPr algn="ctr"/>
            <a:r>
              <a:rPr lang="en-US" sz="1400" b="1" i="1" dirty="0" smtClean="0">
                <a:solidFill>
                  <a:schemeClr val="bg1"/>
                </a:solidFill>
              </a:rPr>
              <a:t>OUTPUT</a:t>
            </a: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p:txBody>
      </p:sp>
      <p:sp>
        <p:nvSpPr>
          <p:cNvPr id="32" name="TextBox 31"/>
          <p:cNvSpPr txBox="1"/>
          <p:nvPr/>
        </p:nvSpPr>
        <p:spPr>
          <a:xfrm>
            <a:off x="1146660" y="3771139"/>
            <a:ext cx="2496975" cy="2593018"/>
          </a:xfrm>
          <a:prstGeom prst="rect">
            <a:avLst/>
          </a:prstGeom>
          <a:noFill/>
        </p:spPr>
        <p:txBody>
          <a:bodyPr wrap="square" rtlCol="0" anchor="ctr">
            <a:spAutoFit/>
          </a:bodyPr>
          <a:lstStyle/>
          <a:p>
            <a:r>
              <a:rPr lang="en-US" b="1" dirty="0" err="1" smtClean="0"/>
              <a:t>Pseudomanhattan</a:t>
            </a:r>
            <a:r>
              <a:rPr lang="en-US" b="1" dirty="0" smtClean="0"/>
              <a:t> plot of positive association </a:t>
            </a:r>
            <a:br>
              <a:rPr lang="en-US" b="1" dirty="0" smtClean="0"/>
            </a:br>
            <a:r>
              <a:rPr lang="en-US" b="1" dirty="0" smtClean="0"/>
              <a:t>–Log10 p-values.</a:t>
            </a:r>
            <a:r>
              <a:rPr lang="en-US" sz="1050" b="1" dirty="0" smtClean="0"/>
              <a:t/>
            </a:r>
            <a:br>
              <a:rPr lang="en-US" sz="1050" b="1" dirty="0" smtClean="0"/>
            </a:br>
            <a:r>
              <a:rPr lang="en-US" sz="1050" b="1" dirty="0" smtClean="0"/>
              <a:t> </a:t>
            </a:r>
            <a:endParaRPr lang="en-US" b="1" dirty="0" smtClean="0"/>
          </a:p>
          <a:p>
            <a:pPr marL="285750" indent="-285750">
              <a:buFont typeface="Arial"/>
              <a:buChar char="•"/>
            </a:pPr>
            <a:r>
              <a:rPr lang="en-US" sz="1400" dirty="0" smtClean="0"/>
              <a:t>And identify major </a:t>
            </a:r>
            <a:r>
              <a:rPr lang="en-US" sz="1400" dirty="0" smtClean="0"/>
              <a:t>discrepancies </a:t>
            </a:r>
            <a:r>
              <a:rPr lang="en-US" sz="1400" dirty="0" smtClean="0"/>
              <a:t>between empirical and null results.)</a:t>
            </a:r>
            <a:r>
              <a:rPr lang="en-US" sz="1400" b="1" dirty="0"/>
              <a:t> </a:t>
            </a:r>
            <a:r>
              <a:rPr lang="en-US" sz="900" b="1" dirty="0"/>
              <a:t/>
            </a:r>
            <a:br>
              <a:rPr lang="en-US" sz="900" b="1" dirty="0"/>
            </a:br>
            <a:r>
              <a:rPr lang="en-US" sz="900" b="1" dirty="0"/>
              <a:t> </a:t>
            </a:r>
            <a:r>
              <a:rPr lang="en-US" sz="900" b="1" dirty="0" smtClean="0"/>
              <a:t> </a:t>
            </a:r>
            <a:endParaRPr lang="en-US" sz="1400" dirty="0" smtClean="0"/>
          </a:p>
          <a:p>
            <a:pPr marL="285750" indent="-285750">
              <a:buFont typeface="Arial"/>
              <a:buChar char="•"/>
            </a:pPr>
            <a:r>
              <a:rPr lang="en-US" sz="1400" dirty="0" smtClean="0"/>
              <a:t>And update from gene set based analysis to single-gene-based analysis.</a:t>
            </a:r>
          </a:p>
        </p:txBody>
      </p:sp>
      <p:sp>
        <p:nvSpPr>
          <p:cNvPr id="33" name="Down Arrow 32"/>
          <p:cNvSpPr/>
          <p:nvPr/>
        </p:nvSpPr>
        <p:spPr>
          <a:xfrm>
            <a:off x="408861" y="1795655"/>
            <a:ext cx="299877" cy="1457896"/>
          </a:xfrm>
          <a:prstGeom prst="downArrow">
            <a:avLst/>
          </a:prstGeom>
          <a:solidFill>
            <a:schemeClr val="bg1"/>
          </a:solidFill>
          <a:ln>
            <a:solidFill>
              <a:srgbClr val="0B34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6408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i="1" dirty="0" smtClean="0">
                <a:solidFill>
                  <a:srgbClr val="FFFF00"/>
                </a:solidFill>
              </a:rPr>
              <a:t>Previous analysis: Inspiration for this Project</a:t>
            </a:r>
            <a:endParaRPr lang="en-US" sz="1600" b="1" i="1" dirty="0">
              <a:solidFill>
                <a:srgbClr val="FFFF00"/>
              </a:solidFill>
            </a:endParaRPr>
          </a:p>
        </p:txBody>
      </p:sp>
      <p:sp>
        <p:nvSpPr>
          <p:cNvPr id="30" name="TextBox 29"/>
          <p:cNvSpPr txBox="1"/>
          <p:nvPr/>
        </p:nvSpPr>
        <p:spPr>
          <a:xfrm>
            <a:off x="123478" y="1177875"/>
            <a:ext cx="819914" cy="2246769"/>
          </a:xfrm>
          <a:prstGeom prst="rect">
            <a:avLst/>
          </a:prstGeom>
          <a:solidFill>
            <a:schemeClr val="tx2">
              <a:lumMod val="75000"/>
            </a:schemeClr>
          </a:solidFill>
        </p:spPr>
        <p:txBody>
          <a:bodyPr wrap="square" rtlCol="0">
            <a:spAutoFit/>
          </a:bodyPr>
          <a:lstStyle/>
          <a:p>
            <a:pPr algn="ctr"/>
            <a:endParaRPr lang="en-US" sz="1400" b="1" dirty="0" smtClean="0">
              <a:solidFill>
                <a:schemeClr val="bg1"/>
              </a:solidFill>
            </a:endParaRPr>
          </a:p>
          <a:p>
            <a:pPr algn="ctr"/>
            <a:r>
              <a:rPr lang="en-US" sz="1400" b="1" i="1" dirty="0" smtClean="0">
                <a:solidFill>
                  <a:schemeClr val="bg1"/>
                </a:solidFill>
              </a:rPr>
              <a:t>INPUT</a:t>
            </a:r>
            <a:r>
              <a:rPr lang="en-US" sz="1400" b="1" dirty="0" smtClean="0">
                <a:solidFill>
                  <a:schemeClr val="bg1"/>
                </a:solidFill>
              </a:rPr>
              <a:t> *</a:t>
            </a: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p:txBody>
      </p:sp>
      <p:sp>
        <p:nvSpPr>
          <p:cNvPr id="31" name="TextBox 30"/>
          <p:cNvSpPr txBox="1"/>
          <p:nvPr/>
        </p:nvSpPr>
        <p:spPr>
          <a:xfrm>
            <a:off x="123477" y="3790375"/>
            <a:ext cx="819914" cy="2677656"/>
          </a:xfrm>
          <a:prstGeom prst="rect">
            <a:avLst/>
          </a:prstGeom>
          <a:solidFill>
            <a:schemeClr val="tx2">
              <a:lumMod val="75000"/>
            </a:schemeClr>
          </a:solidFill>
        </p:spPr>
        <p:txBody>
          <a:bodyPr wrap="square" rtlCol="0">
            <a:spAutoFit/>
          </a:bodyPr>
          <a:lstStyle/>
          <a:p>
            <a:pPr algn="ctr"/>
            <a:endParaRPr lang="en-US" sz="1400" b="1" dirty="0" smtClean="0">
              <a:solidFill>
                <a:schemeClr val="bg1"/>
              </a:solidFill>
            </a:endParaRPr>
          </a:p>
          <a:p>
            <a:pPr algn="ctr"/>
            <a:r>
              <a:rPr lang="en-US" sz="1400" b="1" i="1" dirty="0" smtClean="0">
                <a:solidFill>
                  <a:schemeClr val="bg1"/>
                </a:solidFill>
              </a:rPr>
              <a:t>OUTPUT</a:t>
            </a: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p:txBody>
      </p:sp>
      <p:sp>
        <p:nvSpPr>
          <p:cNvPr id="33" name="Down Arrow 32"/>
          <p:cNvSpPr/>
          <p:nvPr/>
        </p:nvSpPr>
        <p:spPr>
          <a:xfrm>
            <a:off x="408861" y="1795655"/>
            <a:ext cx="299877" cy="1457896"/>
          </a:xfrm>
          <a:prstGeom prst="downArrow">
            <a:avLst/>
          </a:prstGeom>
          <a:solidFill>
            <a:schemeClr val="bg1"/>
          </a:solidFill>
          <a:ln>
            <a:solidFill>
              <a:srgbClr val="0B34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635124" y="1206369"/>
            <a:ext cx="6934069" cy="2308324"/>
          </a:xfrm>
          <a:prstGeom prst="rect">
            <a:avLst/>
          </a:prstGeom>
        </p:spPr>
        <p:txBody>
          <a:bodyPr wrap="square">
            <a:spAutoFit/>
          </a:bodyPr>
          <a:lstStyle/>
          <a:p>
            <a:pPr marL="285750" indent="-285750">
              <a:buFont typeface="Arial"/>
              <a:buChar char="•"/>
            </a:pPr>
            <a:r>
              <a:rPr lang="en-US" b="1" dirty="0"/>
              <a:t>D</a:t>
            </a:r>
            <a:r>
              <a:rPr lang="en-US" b="1" dirty="0" smtClean="0"/>
              <a:t>ataset </a:t>
            </a:r>
            <a:r>
              <a:rPr lang="en-US" b="1" dirty="0"/>
              <a:t>of </a:t>
            </a:r>
            <a:r>
              <a:rPr lang="en-US" b="1" dirty="0" smtClean="0"/>
              <a:t>43,765 individuals</a:t>
            </a:r>
            <a:r>
              <a:rPr lang="en-US" b="1" dirty="0"/>
              <a:t>, </a:t>
            </a:r>
            <a:r>
              <a:rPr lang="en-US" b="1" dirty="0" smtClean="0"/>
              <a:t>approximately half of which exhibit </a:t>
            </a:r>
            <a:r>
              <a:rPr lang="en-US" b="1" dirty="0"/>
              <a:t>phonological traits of </a:t>
            </a:r>
            <a:r>
              <a:rPr lang="en-US" b="1" dirty="0" smtClean="0"/>
              <a:t>schizophrenia</a:t>
            </a:r>
            <a:br>
              <a:rPr lang="en-US" b="1" dirty="0" smtClean="0"/>
            </a:br>
            <a:endParaRPr lang="en-US" b="1" dirty="0" smtClean="0"/>
          </a:p>
          <a:p>
            <a:pPr marL="285750" indent="-285750">
              <a:buFont typeface="Arial"/>
              <a:buChar char="•"/>
            </a:pPr>
            <a:r>
              <a:rPr lang="en-US" b="1" dirty="0" smtClean="0"/>
              <a:t>Groups of genes (“</a:t>
            </a:r>
            <a:r>
              <a:rPr lang="en-US" b="1" dirty="0" smtClean="0">
                <a:solidFill>
                  <a:srgbClr val="800000"/>
                </a:solidFill>
              </a:rPr>
              <a:t>gene sets</a:t>
            </a:r>
            <a:r>
              <a:rPr lang="en-US" b="1" dirty="0" smtClean="0"/>
              <a:t>”) with shared function in a transmission network</a:t>
            </a:r>
          </a:p>
          <a:p>
            <a:pPr marL="285750" indent="-285750">
              <a:buFont typeface="Arial"/>
              <a:buChar char="•"/>
            </a:pPr>
            <a:endParaRPr lang="en-US" b="1" dirty="0"/>
          </a:p>
          <a:p>
            <a:pPr marL="285750" indent="-285750">
              <a:buFont typeface="Arial"/>
              <a:buChar char="•"/>
            </a:pPr>
            <a:r>
              <a:rPr lang="en-US" b="1" dirty="0" smtClean="0"/>
              <a:t>Sequence metadata (covariates) for use in regression tests to remove experimental sample bias.</a:t>
            </a:r>
            <a:endParaRPr lang="en-US" b="1" dirty="0"/>
          </a:p>
        </p:txBody>
      </p:sp>
      <p:sp>
        <p:nvSpPr>
          <p:cNvPr id="3" name="Rectangle 2"/>
          <p:cNvSpPr/>
          <p:nvPr/>
        </p:nvSpPr>
        <p:spPr>
          <a:xfrm>
            <a:off x="1635124" y="4204417"/>
            <a:ext cx="6934070" cy="1754327"/>
          </a:xfrm>
          <a:prstGeom prst="rect">
            <a:avLst/>
          </a:prstGeom>
        </p:spPr>
        <p:txBody>
          <a:bodyPr wrap="square">
            <a:spAutoFit/>
          </a:bodyPr>
          <a:lstStyle/>
          <a:p>
            <a:pPr marL="285750" indent="-285750">
              <a:buFont typeface="Arial"/>
              <a:buChar char="•"/>
            </a:pPr>
            <a:r>
              <a:rPr lang="en-US" b="1" dirty="0" smtClean="0"/>
              <a:t>Statistically relevant </a:t>
            </a:r>
            <a:r>
              <a:rPr lang="en-US" b="1" dirty="0" smtClean="0">
                <a:solidFill>
                  <a:srgbClr val="800000"/>
                </a:solidFill>
              </a:rPr>
              <a:t>gene sets </a:t>
            </a:r>
            <a:r>
              <a:rPr lang="en-US" b="1" dirty="0" smtClean="0"/>
              <a:t>for which additive (duplications) or reductive (deletions) modifications in the sequence promote the observation of the schizophrenic phenotype.</a:t>
            </a:r>
          </a:p>
          <a:p>
            <a:pPr marL="285750" indent="-285750">
              <a:buFont typeface="Arial"/>
              <a:buChar char="•"/>
            </a:pPr>
            <a:endParaRPr lang="en-US" b="1" dirty="0"/>
          </a:p>
          <a:p>
            <a:pPr marL="285750" indent="-285750">
              <a:buFont typeface="Arial"/>
              <a:buChar char="•"/>
            </a:pPr>
            <a:r>
              <a:rPr lang="en-US" b="1" dirty="0" smtClean="0">
                <a:solidFill>
                  <a:srgbClr val="800000"/>
                </a:solidFill>
              </a:rPr>
              <a:t>RESULTS : No novel loci found for gene set-associated causal CNVs</a:t>
            </a:r>
          </a:p>
          <a:p>
            <a:pPr marL="742950" lvl="1" indent="-285750">
              <a:buFont typeface="Arial"/>
              <a:buChar char="•"/>
            </a:pPr>
            <a:r>
              <a:rPr lang="en-US" b="1" dirty="0" smtClean="0">
                <a:solidFill>
                  <a:srgbClr val="800000"/>
                </a:solidFill>
              </a:rPr>
              <a:t>All results validate 5 gene sets already identified in literature.</a:t>
            </a:r>
            <a:endParaRPr lang="en-US" b="1" dirty="0">
              <a:solidFill>
                <a:srgbClr val="800000"/>
              </a:solidFill>
            </a:endParaRPr>
          </a:p>
        </p:txBody>
      </p:sp>
    </p:spTree>
    <p:extLst>
      <p:ext uri="{BB962C8B-B14F-4D97-AF65-F5344CB8AC3E}">
        <p14:creationId xmlns:p14="http://schemas.microsoft.com/office/powerpoint/2010/main" val="19567309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New Experiment</a:t>
            </a:r>
            <a:endParaRPr lang="en-US" sz="1600" b="1" dirty="0">
              <a:solidFill>
                <a:schemeClr val="bg1"/>
              </a:solidFill>
            </a:endParaRPr>
          </a:p>
        </p:txBody>
      </p:sp>
      <p:sp>
        <p:nvSpPr>
          <p:cNvPr id="30" name="TextBox 29"/>
          <p:cNvSpPr txBox="1"/>
          <p:nvPr/>
        </p:nvSpPr>
        <p:spPr>
          <a:xfrm>
            <a:off x="123478" y="1177875"/>
            <a:ext cx="819914" cy="2246769"/>
          </a:xfrm>
          <a:prstGeom prst="rect">
            <a:avLst/>
          </a:prstGeom>
          <a:solidFill>
            <a:schemeClr val="tx2">
              <a:lumMod val="75000"/>
            </a:schemeClr>
          </a:solidFill>
        </p:spPr>
        <p:txBody>
          <a:bodyPr wrap="square" rtlCol="0">
            <a:spAutoFit/>
          </a:bodyPr>
          <a:lstStyle/>
          <a:p>
            <a:pPr algn="ctr"/>
            <a:endParaRPr lang="en-US" sz="1400" b="1" dirty="0" smtClean="0">
              <a:solidFill>
                <a:schemeClr val="bg1"/>
              </a:solidFill>
            </a:endParaRPr>
          </a:p>
          <a:p>
            <a:pPr algn="ctr"/>
            <a:r>
              <a:rPr lang="en-US" sz="1400" b="1" i="1" dirty="0" smtClean="0">
                <a:solidFill>
                  <a:schemeClr val="bg1"/>
                </a:solidFill>
              </a:rPr>
              <a:t>INPUT</a:t>
            </a:r>
            <a:r>
              <a:rPr lang="en-US" sz="1400" b="1" dirty="0" smtClean="0">
                <a:solidFill>
                  <a:schemeClr val="bg1"/>
                </a:solidFill>
              </a:rPr>
              <a:t> *</a:t>
            </a: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p:txBody>
      </p:sp>
      <p:sp>
        <p:nvSpPr>
          <p:cNvPr id="31" name="TextBox 30"/>
          <p:cNvSpPr txBox="1"/>
          <p:nvPr/>
        </p:nvSpPr>
        <p:spPr>
          <a:xfrm>
            <a:off x="123477" y="3790375"/>
            <a:ext cx="819914" cy="2677656"/>
          </a:xfrm>
          <a:prstGeom prst="rect">
            <a:avLst/>
          </a:prstGeom>
          <a:solidFill>
            <a:schemeClr val="tx2">
              <a:lumMod val="75000"/>
            </a:schemeClr>
          </a:solidFill>
        </p:spPr>
        <p:txBody>
          <a:bodyPr wrap="square" rtlCol="0">
            <a:spAutoFit/>
          </a:bodyPr>
          <a:lstStyle/>
          <a:p>
            <a:pPr algn="ctr"/>
            <a:endParaRPr lang="en-US" sz="1400" b="1" dirty="0" smtClean="0">
              <a:solidFill>
                <a:schemeClr val="bg1"/>
              </a:solidFill>
            </a:endParaRPr>
          </a:p>
          <a:p>
            <a:pPr algn="ctr"/>
            <a:r>
              <a:rPr lang="en-US" sz="1400" b="1" i="1" dirty="0" smtClean="0">
                <a:solidFill>
                  <a:schemeClr val="bg1"/>
                </a:solidFill>
              </a:rPr>
              <a:t>OUTPUT</a:t>
            </a: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a:p>
            <a:pPr algn="ctr"/>
            <a:endParaRPr lang="en-US" sz="1400" b="1" dirty="0" smtClean="0">
              <a:solidFill>
                <a:schemeClr val="bg1"/>
              </a:solidFill>
            </a:endParaRPr>
          </a:p>
          <a:p>
            <a:pPr algn="ctr"/>
            <a:endParaRPr lang="en-US" sz="1400" b="1" dirty="0" smtClean="0">
              <a:solidFill>
                <a:schemeClr val="bg1"/>
              </a:solidFill>
            </a:endParaRPr>
          </a:p>
          <a:p>
            <a:pPr algn="ctr"/>
            <a:endParaRPr lang="en-US" sz="1400" b="1" dirty="0">
              <a:solidFill>
                <a:schemeClr val="bg1"/>
              </a:solidFill>
            </a:endParaRPr>
          </a:p>
        </p:txBody>
      </p:sp>
      <p:sp>
        <p:nvSpPr>
          <p:cNvPr id="33" name="Down Arrow 32"/>
          <p:cNvSpPr/>
          <p:nvPr/>
        </p:nvSpPr>
        <p:spPr>
          <a:xfrm>
            <a:off x="408861" y="1795655"/>
            <a:ext cx="299877" cy="1457896"/>
          </a:xfrm>
          <a:prstGeom prst="downArrow">
            <a:avLst/>
          </a:prstGeom>
          <a:solidFill>
            <a:schemeClr val="bg1"/>
          </a:solidFill>
          <a:ln>
            <a:solidFill>
              <a:srgbClr val="0B34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635125" y="1203712"/>
            <a:ext cx="6934069" cy="1754327"/>
          </a:xfrm>
          <a:prstGeom prst="rect">
            <a:avLst/>
          </a:prstGeom>
        </p:spPr>
        <p:txBody>
          <a:bodyPr wrap="square">
            <a:spAutoFit/>
          </a:bodyPr>
          <a:lstStyle/>
          <a:p>
            <a:pPr marL="285750" indent="-285750">
              <a:buFont typeface="Arial"/>
              <a:buChar char="•"/>
            </a:pPr>
            <a:r>
              <a:rPr lang="en-US" b="1" dirty="0"/>
              <a:t>D</a:t>
            </a:r>
            <a:r>
              <a:rPr lang="en-US" b="1" dirty="0" smtClean="0"/>
              <a:t>ataset </a:t>
            </a:r>
            <a:r>
              <a:rPr lang="en-US" b="1" dirty="0"/>
              <a:t>of 43,000 individuals, approximately half of which exhibit phonological traits of schizophrenia</a:t>
            </a:r>
            <a:r>
              <a:rPr lang="en-US" b="1" dirty="0"/>
              <a:t> </a:t>
            </a:r>
            <a:r>
              <a:rPr lang="en-US" b="1" dirty="0" smtClean="0"/>
              <a:t/>
            </a:r>
            <a:br>
              <a:rPr lang="en-US" b="1" dirty="0" smtClean="0"/>
            </a:br>
            <a:endParaRPr lang="en-US" b="1" dirty="0" smtClean="0"/>
          </a:p>
          <a:p>
            <a:pPr marL="285750" indent="-285750">
              <a:buFont typeface="Arial"/>
              <a:buChar char="•"/>
            </a:pPr>
            <a:r>
              <a:rPr lang="en-US" b="1" dirty="0" smtClean="0">
                <a:solidFill>
                  <a:srgbClr val="008000"/>
                </a:solidFill>
              </a:rPr>
              <a:t>Individual gene IDs </a:t>
            </a:r>
            <a:r>
              <a:rPr lang="en-US" b="1" dirty="0" smtClean="0"/>
              <a:t>and coordinates</a:t>
            </a:r>
          </a:p>
          <a:p>
            <a:pPr marL="285750" indent="-285750">
              <a:buFont typeface="Arial"/>
              <a:buChar char="•"/>
            </a:pPr>
            <a:endParaRPr lang="en-US" b="1" dirty="0"/>
          </a:p>
          <a:p>
            <a:pPr marL="285750" indent="-285750">
              <a:buFont typeface="Arial"/>
              <a:buChar char="•"/>
            </a:pPr>
            <a:r>
              <a:rPr lang="en-US" b="1" dirty="0" smtClean="0"/>
              <a:t>Covariate metadata removed (to comply with memory restraints)</a:t>
            </a:r>
            <a:endParaRPr lang="en-US" b="1" dirty="0"/>
          </a:p>
        </p:txBody>
      </p:sp>
      <p:sp>
        <p:nvSpPr>
          <p:cNvPr id="3" name="Rectangle 2"/>
          <p:cNvSpPr/>
          <p:nvPr/>
        </p:nvSpPr>
        <p:spPr>
          <a:xfrm>
            <a:off x="1635124" y="3790375"/>
            <a:ext cx="6934070" cy="1754327"/>
          </a:xfrm>
          <a:prstGeom prst="rect">
            <a:avLst/>
          </a:prstGeom>
        </p:spPr>
        <p:txBody>
          <a:bodyPr wrap="square">
            <a:spAutoFit/>
          </a:bodyPr>
          <a:lstStyle/>
          <a:p>
            <a:pPr marL="285750" indent="-285750">
              <a:buFont typeface="Arial"/>
              <a:buChar char="•"/>
            </a:pPr>
            <a:r>
              <a:rPr lang="en-US" b="1" dirty="0"/>
              <a:t>Statistically relevant </a:t>
            </a:r>
            <a:r>
              <a:rPr lang="en-US" b="1" dirty="0">
                <a:solidFill>
                  <a:srgbClr val="008000"/>
                </a:solidFill>
              </a:rPr>
              <a:t>individual genes </a:t>
            </a:r>
            <a:r>
              <a:rPr lang="en-US" b="1" dirty="0"/>
              <a:t>for which additive (duplications) or reductive (deletions) modifications in the sequence promote the observation of the schizophrenic phenotype.</a:t>
            </a:r>
          </a:p>
          <a:p>
            <a:pPr marL="285750" indent="-285750">
              <a:buFont typeface="Arial"/>
              <a:buChar char="•"/>
            </a:pPr>
            <a:endParaRPr lang="en-US" b="1" dirty="0"/>
          </a:p>
          <a:p>
            <a:pPr marL="285750" indent="-285750">
              <a:buFont typeface="Arial"/>
              <a:buChar char="•"/>
            </a:pPr>
            <a:r>
              <a:rPr lang="en-US" b="1" i="1" dirty="0" smtClean="0">
                <a:solidFill>
                  <a:schemeClr val="tx1">
                    <a:lumMod val="95000"/>
                    <a:lumOff val="5000"/>
                  </a:schemeClr>
                </a:solidFill>
              </a:rPr>
              <a:t>IDEAL RESULTS: </a:t>
            </a:r>
            <a:br>
              <a:rPr lang="en-US" b="1" i="1" dirty="0" smtClean="0">
                <a:solidFill>
                  <a:schemeClr val="tx1">
                    <a:lumMod val="95000"/>
                    <a:lumOff val="5000"/>
                  </a:schemeClr>
                </a:solidFill>
              </a:rPr>
            </a:br>
            <a:r>
              <a:rPr lang="en-US" b="1" i="1" dirty="0" smtClean="0">
                <a:solidFill>
                  <a:schemeClr val="tx1">
                    <a:lumMod val="95000"/>
                    <a:lumOff val="5000"/>
                  </a:schemeClr>
                </a:solidFill>
              </a:rPr>
              <a:t>Identify new causal, rare CNV relationships with individual genes</a:t>
            </a:r>
            <a:endParaRPr lang="en-US" b="1" i="1" dirty="0">
              <a:solidFill>
                <a:schemeClr val="tx1">
                  <a:lumMod val="95000"/>
                  <a:lumOff val="5000"/>
                </a:schemeClr>
              </a:solidFill>
            </a:endParaRPr>
          </a:p>
        </p:txBody>
      </p:sp>
    </p:spTree>
    <p:extLst>
      <p:ext uri="{BB962C8B-B14F-4D97-AF65-F5344CB8AC3E}">
        <p14:creationId xmlns:p14="http://schemas.microsoft.com/office/powerpoint/2010/main" val="7231340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Data Accumulation</a:t>
            </a:r>
            <a:endParaRPr lang="en-US" sz="1600" b="1" dirty="0">
              <a:solidFill>
                <a:schemeClr val="bg1"/>
              </a:solidFill>
            </a:endParaRPr>
          </a:p>
        </p:txBody>
      </p:sp>
      <p:sp>
        <p:nvSpPr>
          <p:cNvPr id="17" name="TextBox 16"/>
          <p:cNvSpPr txBox="1"/>
          <p:nvPr/>
        </p:nvSpPr>
        <p:spPr>
          <a:xfrm>
            <a:off x="123476" y="1162977"/>
            <a:ext cx="8872789" cy="4939815"/>
          </a:xfrm>
          <a:prstGeom prst="rect">
            <a:avLst/>
          </a:prstGeom>
          <a:noFill/>
        </p:spPr>
        <p:txBody>
          <a:bodyPr wrap="square" rtlCol="0">
            <a:spAutoFit/>
          </a:bodyPr>
          <a:lstStyle/>
          <a:p>
            <a:r>
              <a:rPr lang="en-US" b="1" dirty="0" smtClean="0"/>
              <a:t>Required Input Methods</a:t>
            </a:r>
            <a:r>
              <a:rPr lang="en-US" b="1" dirty="0" smtClean="0"/>
              <a:t>:</a:t>
            </a:r>
            <a:endParaRPr lang="en-US" sz="900" b="1" dirty="0" smtClean="0"/>
          </a:p>
          <a:p>
            <a:r>
              <a:rPr lang="en-US" sz="900" b="1" dirty="0"/>
              <a:t> </a:t>
            </a:r>
            <a:endParaRPr lang="en-US" sz="900" dirty="0" smtClean="0"/>
          </a:p>
          <a:p>
            <a:pPr marL="742950" lvl="1" indent="-285750">
              <a:buFont typeface="Arial"/>
              <a:buChar char="•"/>
            </a:pPr>
            <a:r>
              <a:rPr lang="en-US" b="1" dirty="0" smtClean="0"/>
              <a:t>CNV Metadata</a:t>
            </a:r>
          </a:p>
          <a:p>
            <a:pPr marL="1200150" lvl="2" indent="-285750">
              <a:buFont typeface="Arial"/>
              <a:buChar char="•"/>
            </a:pPr>
            <a:r>
              <a:rPr lang="en-US" dirty="0"/>
              <a:t>Reflect coordinates of observed duplications or </a:t>
            </a:r>
            <a:r>
              <a:rPr lang="en-US" dirty="0" smtClean="0"/>
              <a:t>deletions</a:t>
            </a:r>
            <a:endParaRPr lang="en-US" dirty="0"/>
          </a:p>
          <a:p>
            <a:pPr marL="1200150" lvl="2" indent="-285750">
              <a:buFont typeface="Arial"/>
              <a:buChar char="•"/>
            </a:pPr>
            <a:r>
              <a:rPr lang="en-US" dirty="0" smtClean="0"/>
              <a:t>Accumulate from files built over many years, students, collaborators</a:t>
            </a:r>
          </a:p>
          <a:p>
            <a:pPr marL="1657350" lvl="3" indent="-285750">
              <a:buFont typeface="Arial"/>
              <a:buChar char="•"/>
            </a:pPr>
            <a:r>
              <a:rPr lang="en-US" dirty="0" smtClean="0"/>
              <a:t>Update formatting for merge and cross-comparison</a:t>
            </a:r>
            <a:br>
              <a:rPr lang="en-US" dirty="0" smtClean="0"/>
            </a:br>
            <a:endParaRPr lang="en-US" dirty="0" smtClean="0"/>
          </a:p>
          <a:p>
            <a:pPr marL="1200150" lvl="2" indent="-285750">
              <a:buFont typeface="Arial"/>
              <a:buChar char="•"/>
            </a:pPr>
            <a:r>
              <a:rPr lang="en-US" dirty="0" smtClean="0"/>
              <a:t>CNV Sample </a:t>
            </a:r>
            <a:r>
              <a:rPr lang="en-US" dirty="0"/>
              <a:t>S</a:t>
            </a:r>
            <a:r>
              <a:rPr lang="en-US" dirty="0" smtClean="0"/>
              <a:t>et Reduced in Complexity by by Removing</a:t>
            </a:r>
          </a:p>
          <a:p>
            <a:pPr marL="1657350" lvl="3" indent="-285750">
              <a:buFont typeface="Arial"/>
              <a:buChar char="•"/>
            </a:pPr>
            <a:r>
              <a:rPr lang="en-US" dirty="0"/>
              <a:t>Non-European ancestry (2715 samples)</a:t>
            </a:r>
          </a:p>
          <a:p>
            <a:pPr marL="1657350" lvl="3" indent="-285750">
              <a:buFont typeface="Arial"/>
              <a:buChar char="•"/>
            </a:pPr>
            <a:r>
              <a:rPr lang="en-US" dirty="0" smtClean="0"/>
              <a:t>Residual </a:t>
            </a:r>
            <a:r>
              <a:rPr lang="en-US" dirty="0"/>
              <a:t>phenotype &gt; 3 or &lt; -3 (13 samples)</a:t>
            </a:r>
          </a:p>
          <a:p>
            <a:pPr marL="2114550" lvl="4" indent="-285750">
              <a:buFont typeface="Arial"/>
              <a:buChar char="•"/>
            </a:pPr>
            <a:r>
              <a:rPr lang="en-US" dirty="0"/>
              <a:t>The residual phenotype is calculated by subtracting off an baseline term and estimates of any specified covariates.</a:t>
            </a:r>
          </a:p>
          <a:p>
            <a:pPr marL="1657350" lvl="3" indent="-285750">
              <a:buFont typeface="Arial"/>
              <a:buChar char="•"/>
            </a:pPr>
            <a:r>
              <a:rPr lang="en-US" dirty="0" smtClean="0"/>
              <a:t>Resulting sample size: approx. 43765 </a:t>
            </a:r>
            <a:r>
              <a:rPr lang="en-US" dirty="0"/>
              <a:t>(22065 cases, 21700 controls</a:t>
            </a:r>
            <a:r>
              <a:rPr lang="en-US" dirty="0" smtClean="0"/>
              <a:t>)</a:t>
            </a:r>
          </a:p>
          <a:p>
            <a:pPr marL="1657350" lvl="3" indent="-285750">
              <a:buFont typeface="Arial"/>
              <a:buChar char="•"/>
            </a:pPr>
            <a:endParaRPr lang="en-US" b="1" dirty="0"/>
          </a:p>
          <a:p>
            <a:pPr marL="742950" lvl="1" indent="-285750">
              <a:buFont typeface="Arial"/>
              <a:buChar char="•"/>
            </a:pPr>
            <a:r>
              <a:rPr lang="en-US" b="1" dirty="0" smtClean="0"/>
              <a:t>Gene/Exon Coordinates</a:t>
            </a:r>
          </a:p>
          <a:p>
            <a:pPr marL="1200150" lvl="2" indent="-285750">
              <a:buFont typeface="Arial"/>
              <a:buChar char="•"/>
            </a:pPr>
            <a:r>
              <a:rPr lang="en-US" dirty="0" smtClean="0"/>
              <a:t>Built from existing subset of UCSC HG18 Gene IDs</a:t>
            </a:r>
          </a:p>
          <a:p>
            <a:pPr marL="1657350" lvl="3" indent="-285750">
              <a:buFont typeface="Arial"/>
              <a:buChar char="•"/>
            </a:pPr>
            <a:r>
              <a:rPr lang="en-US" dirty="0"/>
              <a:t>O</a:t>
            </a:r>
            <a:r>
              <a:rPr lang="en-US" dirty="0" smtClean="0"/>
              <a:t>nly use exons related to neurological development</a:t>
            </a:r>
          </a:p>
          <a:p>
            <a:pPr marL="1657350" lvl="3" indent="-285750">
              <a:buFont typeface="Arial"/>
              <a:buChar char="•"/>
            </a:pPr>
            <a:r>
              <a:rPr lang="en-US" dirty="0" smtClean="0"/>
              <a:t>Only use exons which contain underlying CNVs</a:t>
            </a:r>
          </a:p>
        </p:txBody>
      </p:sp>
    </p:spTree>
    <p:extLst>
      <p:ext uri="{BB962C8B-B14F-4D97-AF65-F5344CB8AC3E}">
        <p14:creationId xmlns:p14="http://schemas.microsoft.com/office/powerpoint/2010/main" val="26088144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CNV/Gene Association </a:t>
            </a:r>
            <a:r>
              <a:rPr lang="en-US" sz="1600" b="1" dirty="0" err="1" smtClean="0">
                <a:solidFill>
                  <a:schemeClr val="bg1"/>
                </a:solidFill>
              </a:rPr>
              <a:t>Pseudocode</a:t>
            </a:r>
            <a:endParaRPr lang="en-US" sz="1600" b="1" dirty="0">
              <a:solidFill>
                <a:schemeClr val="bg1"/>
              </a:solidFill>
            </a:endParaRPr>
          </a:p>
        </p:txBody>
      </p:sp>
      <p:sp>
        <p:nvSpPr>
          <p:cNvPr id="17" name="TextBox 16"/>
          <p:cNvSpPr txBox="1"/>
          <p:nvPr/>
        </p:nvSpPr>
        <p:spPr>
          <a:xfrm>
            <a:off x="123476" y="1162977"/>
            <a:ext cx="8872789" cy="7232750"/>
          </a:xfrm>
          <a:prstGeom prst="rect">
            <a:avLst/>
          </a:prstGeom>
          <a:noFill/>
        </p:spPr>
        <p:txBody>
          <a:bodyPr wrap="square" rtlCol="0">
            <a:spAutoFit/>
          </a:bodyPr>
          <a:lstStyle/>
          <a:p>
            <a:r>
              <a:rPr lang="en-US" b="1" dirty="0" smtClean="0"/>
              <a:t>Logistic Regression Test: (no correction, x1 GAIN + x1 LOSS)</a:t>
            </a:r>
            <a:r>
              <a:rPr lang="en-US" sz="800" b="1" dirty="0" smtClean="0"/>
              <a:t/>
            </a:r>
            <a:br>
              <a:rPr lang="en-US" sz="800" b="1" dirty="0" smtClean="0"/>
            </a:br>
            <a:endParaRPr lang="en-US" sz="800" b="1" dirty="0" smtClean="0"/>
          </a:p>
          <a:p>
            <a:endParaRPr lang="en-US" sz="800" b="1" dirty="0" smtClean="0"/>
          </a:p>
          <a:p>
            <a:pPr marL="742950" lvl="1" indent="-285750">
              <a:buFont typeface="Arial"/>
              <a:buChar char="•"/>
            </a:pPr>
            <a:r>
              <a:rPr lang="en-US" b="1" dirty="0"/>
              <a:t>Unit:</a:t>
            </a:r>
            <a:r>
              <a:rPr lang="en-US" dirty="0"/>
              <a:t> Subject</a:t>
            </a:r>
          </a:p>
          <a:p>
            <a:pPr marL="742950" lvl="1" indent="-285750">
              <a:buFont typeface="Arial"/>
              <a:buChar char="•"/>
            </a:pPr>
            <a:r>
              <a:rPr lang="en-US" b="1" dirty="0"/>
              <a:t>Tested variable: </a:t>
            </a:r>
            <a:r>
              <a:rPr lang="en-US" dirty="0"/>
              <a:t>Count of aligned within gene coordinates</a:t>
            </a:r>
          </a:p>
          <a:p>
            <a:pPr marL="742950" lvl="1" indent="-285750">
              <a:buFont typeface="Arial"/>
              <a:buChar char="•"/>
            </a:pPr>
            <a:r>
              <a:rPr lang="en-US" b="1" dirty="0"/>
              <a:t>Test type: </a:t>
            </a:r>
            <a:r>
              <a:rPr lang="en-US" dirty="0"/>
              <a:t>Deviance test (generalized linear model)</a:t>
            </a:r>
            <a:br>
              <a:rPr lang="en-US" dirty="0"/>
            </a:br>
            <a:endParaRPr lang="en-US" sz="800" b="1" dirty="0" smtClean="0"/>
          </a:p>
          <a:p>
            <a:r>
              <a:rPr lang="en-US" sz="800" b="1" dirty="0" smtClean="0"/>
              <a:t> </a:t>
            </a:r>
            <a:endParaRPr lang="en-US" b="1" dirty="0" smtClean="0"/>
          </a:p>
          <a:p>
            <a:pPr marL="742950" lvl="1" indent="-285750">
              <a:buFont typeface="Arial"/>
              <a:buChar char="•"/>
            </a:pPr>
            <a:r>
              <a:rPr lang="en-US" b="1" dirty="0" smtClean="0"/>
              <a:t>Goals:</a:t>
            </a:r>
          </a:p>
          <a:p>
            <a:pPr marL="1200150" lvl="2" indent="-285750">
              <a:buFont typeface="Arial"/>
              <a:buChar char="•"/>
            </a:pPr>
            <a:r>
              <a:rPr lang="en-US" dirty="0" smtClean="0"/>
              <a:t>Predict </a:t>
            </a:r>
            <a:r>
              <a:rPr lang="en-US" dirty="0"/>
              <a:t>the </a:t>
            </a:r>
            <a:r>
              <a:rPr lang="en-US" dirty="0" smtClean="0"/>
              <a:t>expected probability </a:t>
            </a:r>
            <a:r>
              <a:rPr lang="en-US" dirty="0"/>
              <a:t>of a dependent variable taking the value 1 or </a:t>
            </a:r>
            <a:r>
              <a:rPr lang="en-US" dirty="0" smtClean="0"/>
              <a:t>0, given experimental caveats.</a:t>
            </a:r>
          </a:p>
          <a:p>
            <a:pPr marL="1200150" lvl="2" indent="-285750">
              <a:buFont typeface="Arial"/>
              <a:buChar char="•"/>
            </a:pPr>
            <a:r>
              <a:rPr lang="en-US" dirty="0" smtClean="0"/>
              <a:t>Does a significant </a:t>
            </a:r>
            <a:r>
              <a:rPr lang="en-US" dirty="0"/>
              <a:t>relationship </a:t>
            </a:r>
            <a:r>
              <a:rPr lang="en-US" dirty="0" smtClean="0"/>
              <a:t>exist between </a:t>
            </a:r>
            <a:r>
              <a:rPr lang="en-US" dirty="0"/>
              <a:t>the dependent variable </a:t>
            </a:r>
            <a:r>
              <a:rPr lang="en-US" dirty="0" smtClean="0"/>
              <a:t>(differential expressions) </a:t>
            </a:r>
            <a:r>
              <a:rPr lang="en-US" dirty="0"/>
              <a:t>and the independent variables </a:t>
            </a:r>
            <a:r>
              <a:rPr lang="en-US" dirty="0" smtClean="0"/>
              <a:t>(covariates?)</a:t>
            </a:r>
            <a:endParaRPr lang="en-US" dirty="0"/>
          </a:p>
          <a:p>
            <a:pPr lvl="2"/>
            <a:r>
              <a:rPr lang="en-US" dirty="0" smtClean="0"/>
              <a:t> </a:t>
            </a:r>
            <a:endParaRPr lang="en-US" b="1" dirty="0" smtClean="0"/>
          </a:p>
          <a:p>
            <a:pPr marL="742950" lvl="1" indent="-285750">
              <a:buFont typeface="Arial"/>
              <a:buChar char="•"/>
            </a:pPr>
            <a:r>
              <a:rPr lang="en-US" b="1" dirty="0" smtClean="0"/>
              <a:t>Covariates:</a:t>
            </a:r>
          </a:p>
          <a:p>
            <a:pPr marL="1200150" lvl="2" indent="-285750">
              <a:buFont typeface="Arial"/>
              <a:buChar char="•"/>
            </a:pPr>
            <a:r>
              <a:rPr lang="en-US" dirty="0" smtClean="0"/>
              <a:t>Log R Ratio of Aligned Sequence</a:t>
            </a:r>
          </a:p>
          <a:p>
            <a:pPr marL="1200150" lvl="2" indent="-285750">
              <a:buFont typeface="Arial"/>
              <a:buChar char="•"/>
            </a:pPr>
            <a:r>
              <a:rPr lang="en-US" dirty="0" smtClean="0"/>
              <a:t>Gender </a:t>
            </a:r>
          </a:p>
          <a:p>
            <a:pPr marL="1200150" lvl="2" indent="-285750">
              <a:buFont typeface="Arial"/>
              <a:buChar char="•"/>
            </a:pPr>
            <a:r>
              <a:rPr lang="en-US" dirty="0" smtClean="0"/>
              <a:t>Multiple </a:t>
            </a:r>
            <a:r>
              <a:rPr lang="en-US" dirty="0" err="1" smtClean="0"/>
              <a:t>Affy</a:t>
            </a:r>
            <a:r>
              <a:rPr lang="en-US" dirty="0" smtClean="0"/>
              <a:t> Array Platforms</a:t>
            </a:r>
          </a:p>
          <a:p>
            <a:pPr marL="1200150" lvl="2" indent="-285750">
              <a:buFont typeface="Arial"/>
              <a:buChar char="•"/>
            </a:pPr>
            <a:r>
              <a:rPr lang="en-US" dirty="0" smtClean="0"/>
              <a:t>Test Profiles {1..5}</a:t>
            </a:r>
            <a:endParaRPr lang="en-US" b="1" dirty="0"/>
          </a:p>
          <a:p>
            <a:pPr marL="285750" indent="-285750">
              <a:buFont typeface="Arial"/>
              <a:buChar char="•"/>
            </a:pPr>
            <a:endParaRPr lang="en-US" b="1" dirty="0" smtClean="0"/>
          </a:p>
          <a:p>
            <a:pPr marL="285750" indent="-285750">
              <a:buFont typeface="Arial"/>
              <a:buChar char="•"/>
            </a:pPr>
            <a:endParaRPr lang="en-US" b="1" dirty="0"/>
          </a:p>
          <a:p>
            <a:pPr marL="285750" indent="-285750">
              <a:buFont typeface="Arial"/>
              <a:buChar char="•"/>
            </a:pPr>
            <a:endParaRPr lang="en-US" b="1" dirty="0" smtClean="0"/>
          </a:p>
          <a:p>
            <a:pPr marL="285750" indent="-285750">
              <a:buFont typeface="Arial"/>
              <a:buChar char="•"/>
            </a:pPr>
            <a:endParaRPr lang="en-US" b="1" dirty="0"/>
          </a:p>
          <a:p>
            <a:pPr marL="285750" indent="-285750">
              <a:buFont typeface="Arial"/>
              <a:buChar char="•"/>
            </a:pPr>
            <a:endParaRPr lang="en-US" b="1" dirty="0" smtClean="0"/>
          </a:p>
          <a:p>
            <a:pPr marL="285750" indent="-285750">
              <a:buFont typeface="Arial"/>
              <a:buChar char="•"/>
            </a:pPr>
            <a:endParaRPr lang="en-US" b="1" dirty="0"/>
          </a:p>
          <a:p>
            <a:pPr marL="285750" indent="-285750">
              <a:buFont typeface="Arial"/>
              <a:buChar char="•"/>
            </a:pPr>
            <a:endParaRPr lang="en-US" b="1" dirty="0" smtClean="0"/>
          </a:p>
          <a:p>
            <a:pPr marL="285750" indent="-285750">
              <a:buFont typeface="Arial"/>
              <a:buChar char="•"/>
            </a:pPr>
            <a:endParaRPr lang="en-US" b="1" dirty="0"/>
          </a:p>
          <a:p>
            <a:pPr marL="285750" indent="-285750">
              <a:buFont typeface="Arial"/>
              <a:buChar char="•"/>
            </a:pPr>
            <a:endParaRPr lang="en-US" dirty="0" smtClean="0"/>
          </a:p>
        </p:txBody>
      </p:sp>
    </p:spTree>
    <p:extLst>
      <p:ext uri="{BB962C8B-B14F-4D97-AF65-F5344CB8AC3E}">
        <p14:creationId xmlns:p14="http://schemas.microsoft.com/office/powerpoint/2010/main" val="34104584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477" y="131424"/>
            <a:ext cx="8872789" cy="553998"/>
          </a:xfrm>
          <a:prstGeom prst="rect">
            <a:avLst/>
          </a:prstGeom>
          <a:solidFill>
            <a:schemeClr val="tx2">
              <a:lumMod val="50000"/>
            </a:schemeClr>
          </a:solidFill>
        </p:spPr>
        <p:txBody>
          <a:bodyPr wrap="square" rtlCol="0">
            <a:spAutoFit/>
          </a:bodyPr>
          <a:lstStyle/>
          <a:p>
            <a:r>
              <a:rPr lang="en-US" sz="1600" b="1" dirty="0" smtClean="0">
                <a:solidFill>
                  <a:schemeClr val="bg1"/>
                </a:solidFill>
              </a:rPr>
              <a:t>FALL 2014 ROTATION : SEBAT </a:t>
            </a:r>
            <a:r>
              <a:rPr lang="en-US" sz="1600" b="1" dirty="0" smtClean="0">
                <a:solidFill>
                  <a:schemeClr val="bg1"/>
                </a:solidFill>
              </a:rPr>
              <a:t>LAB</a:t>
            </a:r>
            <a:br>
              <a:rPr lang="en-US" sz="1600" b="1" dirty="0" smtClean="0">
                <a:solidFill>
                  <a:schemeClr val="bg1"/>
                </a:solidFill>
              </a:rPr>
            </a:br>
            <a:r>
              <a:rPr lang="en-US" sz="1400" b="1" dirty="0" smtClean="0">
                <a:solidFill>
                  <a:schemeClr val="bg1"/>
                </a:solidFill>
              </a:rPr>
              <a:t>Investigation </a:t>
            </a:r>
            <a:r>
              <a:rPr lang="en-US" sz="1400" b="1" dirty="0">
                <a:solidFill>
                  <a:schemeClr val="bg1"/>
                </a:solidFill>
              </a:rPr>
              <a:t>of Novel CNV-Gene Associations Amongst 43k Individuals, Some Exhibiting Traits of Schizophrenia</a:t>
            </a:r>
            <a:endParaRPr lang="en-US" sz="1400" b="1" dirty="0">
              <a:solidFill>
                <a:schemeClr val="bg1"/>
              </a:solidFill>
            </a:endParaRPr>
          </a:p>
        </p:txBody>
      </p:sp>
      <p:sp>
        <p:nvSpPr>
          <p:cNvPr id="5" name="TextBox 4"/>
          <p:cNvSpPr txBox="1"/>
          <p:nvPr/>
        </p:nvSpPr>
        <p:spPr>
          <a:xfrm>
            <a:off x="123477" y="715064"/>
            <a:ext cx="8872789" cy="338554"/>
          </a:xfrm>
          <a:prstGeom prst="rect">
            <a:avLst/>
          </a:prstGeom>
          <a:solidFill>
            <a:schemeClr val="tx2">
              <a:lumMod val="75000"/>
            </a:schemeClr>
          </a:solidFill>
        </p:spPr>
        <p:txBody>
          <a:bodyPr wrap="square" rtlCol="0">
            <a:spAutoFit/>
          </a:bodyPr>
          <a:lstStyle/>
          <a:p>
            <a:r>
              <a:rPr lang="en-US" sz="1600" b="1" dirty="0" smtClean="0">
                <a:solidFill>
                  <a:schemeClr val="bg1"/>
                </a:solidFill>
              </a:rPr>
              <a:t>CNV/Gene Association </a:t>
            </a:r>
            <a:r>
              <a:rPr lang="en-US" sz="1600" b="1" dirty="0" err="1" smtClean="0">
                <a:solidFill>
                  <a:schemeClr val="bg1"/>
                </a:solidFill>
              </a:rPr>
              <a:t>Pseudocode</a:t>
            </a:r>
            <a:endParaRPr lang="en-US" sz="1600" b="1" dirty="0">
              <a:solidFill>
                <a:schemeClr val="bg1"/>
              </a:solidFill>
            </a:endParaRPr>
          </a:p>
        </p:txBody>
      </p:sp>
      <p:sp>
        <p:nvSpPr>
          <p:cNvPr id="17" name="TextBox 16"/>
          <p:cNvSpPr txBox="1"/>
          <p:nvPr/>
        </p:nvSpPr>
        <p:spPr>
          <a:xfrm>
            <a:off x="123476" y="1162977"/>
            <a:ext cx="8872789" cy="5078314"/>
          </a:xfrm>
          <a:prstGeom prst="rect">
            <a:avLst/>
          </a:prstGeom>
          <a:noFill/>
        </p:spPr>
        <p:txBody>
          <a:bodyPr wrap="square" rtlCol="0">
            <a:spAutoFit/>
          </a:bodyPr>
          <a:lstStyle/>
          <a:p>
            <a:pPr marL="285750" indent="-285750">
              <a:buFont typeface="Arial"/>
              <a:buChar char="•"/>
            </a:pPr>
            <a:r>
              <a:rPr lang="en-US" b="1" dirty="0" smtClean="0"/>
              <a:t># IMPORT</a:t>
            </a:r>
          </a:p>
          <a:p>
            <a:pPr marL="742950" lvl="1" indent="-285750">
              <a:buFont typeface="Arial"/>
              <a:buChar char="•"/>
            </a:pPr>
            <a:r>
              <a:rPr lang="en-US" dirty="0" smtClean="0"/>
              <a:t>Parse </a:t>
            </a:r>
            <a:r>
              <a:rPr lang="en-US" dirty="0"/>
              <a:t>input CNV metadata/covariate (phenotype) </a:t>
            </a:r>
            <a:r>
              <a:rPr lang="en-US" dirty="0" smtClean="0"/>
              <a:t>table</a:t>
            </a:r>
          </a:p>
          <a:p>
            <a:pPr marL="742950" lvl="1" indent="-285750">
              <a:buFont typeface="Arial"/>
              <a:buChar char="•"/>
            </a:pPr>
            <a:r>
              <a:rPr lang="en-US" dirty="0" smtClean="0"/>
              <a:t>Parse </a:t>
            </a:r>
            <a:r>
              <a:rPr lang="en-US" dirty="0"/>
              <a:t>input gene </a:t>
            </a:r>
            <a:r>
              <a:rPr lang="en-US" dirty="0" smtClean="0"/>
              <a:t>sets</a:t>
            </a:r>
            <a:endParaRPr lang="en-US" dirty="0">
              <a:latin typeface="Synchro LET"/>
              <a:cs typeface="Synchro LET"/>
            </a:endParaRPr>
          </a:p>
          <a:p>
            <a:pPr marL="742950" lvl="1" indent="-285750">
              <a:buFont typeface="Arial"/>
              <a:buChar char="•"/>
            </a:pPr>
            <a:r>
              <a:rPr lang="en-US" dirty="0"/>
              <a:t>Parse raw CNV del/dup tables and mark known </a:t>
            </a:r>
            <a:r>
              <a:rPr lang="en-US" dirty="0" smtClean="0"/>
              <a:t>loci</a:t>
            </a:r>
            <a:br>
              <a:rPr lang="en-US" dirty="0" smtClean="0"/>
            </a:br>
            <a:endParaRPr lang="en-US" dirty="0"/>
          </a:p>
          <a:p>
            <a:pPr marL="285750" indent="-285750">
              <a:buFont typeface="Arial"/>
              <a:buChar char="•"/>
            </a:pPr>
            <a:r>
              <a:rPr lang="en-US" b="1" dirty="0" smtClean="0"/>
              <a:t># COMPARE</a:t>
            </a:r>
            <a:endParaRPr lang="en-US" b="1" dirty="0"/>
          </a:p>
          <a:p>
            <a:pPr marL="742950" lvl="1" indent="-285750">
              <a:buFont typeface="Arial"/>
              <a:buChar char="•"/>
            </a:pPr>
            <a:r>
              <a:rPr lang="en-US" dirty="0"/>
              <a:t>Test for genes with overlapping CNV and Known Loci coordinates in the </a:t>
            </a:r>
            <a:r>
              <a:rPr lang="en-US" dirty="0" smtClean="0"/>
              <a:t>duplication,, deletion, and </a:t>
            </a:r>
            <a:r>
              <a:rPr lang="en-US" dirty="0" err="1" smtClean="0"/>
              <a:t>dup+del</a:t>
            </a:r>
            <a:r>
              <a:rPr lang="en-US" dirty="0" smtClean="0"/>
              <a:t> tables</a:t>
            </a:r>
          </a:p>
          <a:p>
            <a:pPr marL="742950" lvl="1" indent="-285750">
              <a:buFont typeface="Arial"/>
              <a:buChar char="•"/>
            </a:pPr>
            <a:r>
              <a:rPr lang="en-US" dirty="0" smtClean="0"/>
              <a:t>Remove all mention to check of ALL loci, replace with only the loci with underlying genes with CNV overlaps</a:t>
            </a:r>
            <a:br>
              <a:rPr lang="en-US" dirty="0" smtClean="0"/>
            </a:br>
            <a:endParaRPr lang="en-US" dirty="0"/>
          </a:p>
          <a:p>
            <a:pPr marL="285750" indent="-285750">
              <a:buFont typeface="Arial"/>
              <a:buChar char="•"/>
            </a:pPr>
            <a:r>
              <a:rPr lang="en-US" b="1" dirty="0"/>
              <a:t># </a:t>
            </a:r>
            <a:r>
              <a:rPr lang="en-US" b="1" dirty="0" smtClean="0"/>
              <a:t>EVALUATE SIGNIFICANCE</a:t>
            </a:r>
            <a:endParaRPr lang="en-US" dirty="0" smtClean="0"/>
          </a:p>
          <a:p>
            <a:pPr marL="742950" lvl="1" indent="-285750">
              <a:buFont typeface="Arial"/>
              <a:buChar char="•"/>
            </a:pPr>
            <a:r>
              <a:rPr lang="en-US" dirty="0"/>
              <a:t>Count the number of CNVs present within each gene</a:t>
            </a:r>
          </a:p>
          <a:p>
            <a:pPr marL="1200150" lvl="2" indent="-285750">
              <a:buFont typeface="Arial"/>
              <a:buChar char="•"/>
            </a:pPr>
            <a:r>
              <a:rPr lang="en-US" dirty="0"/>
              <a:t>Remove use of genes with 0 CNV counts (in case there’s no controls?)</a:t>
            </a:r>
          </a:p>
          <a:p>
            <a:pPr marL="742950" lvl="1" indent="-285750">
              <a:buFont typeface="Arial"/>
              <a:buChar char="•"/>
            </a:pPr>
            <a:r>
              <a:rPr lang="en-US" dirty="0" smtClean="0"/>
              <a:t>Define covariates and run permutation tests to determine the relative significance of CNVs underlying all provided genes</a:t>
            </a:r>
          </a:p>
          <a:p>
            <a:pPr marL="1200150" lvl="2" indent="-285750">
              <a:buFont typeface="Arial"/>
              <a:buChar char="•"/>
            </a:pPr>
            <a:r>
              <a:rPr lang="en-US" dirty="0" smtClean="0"/>
              <a:t>Report the –log10 p-association values for both 1) duplications and 2) deletions underlying each gene (and plot)</a:t>
            </a:r>
          </a:p>
        </p:txBody>
      </p:sp>
    </p:spTree>
    <p:extLst>
      <p:ext uri="{BB962C8B-B14F-4D97-AF65-F5344CB8AC3E}">
        <p14:creationId xmlns:p14="http://schemas.microsoft.com/office/powerpoint/2010/main" val="16690700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80063</TotalTime>
  <Words>1239</Words>
  <Application>Microsoft Macintosh PowerPoint</Application>
  <PresentationFormat>On-screen Show (4:3)</PresentationFormat>
  <Paragraphs>407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Apple</dc:creator>
  <cp:lastModifiedBy>Apple</cp:lastModifiedBy>
  <cp:revision>2555</cp:revision>
  <dcterms:created xsi:type="dcterms:W3CDTF">2014-10-10T17:07:26Z</dcterms:created>
  <dcterms:modified xsi:type="dcterms:W3CDTF">2015-01-16T16:38:46Z</dcterms:modified>
</cp:coreProperties>
</file>