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5" r:id="rId3"/>
    <p:sldId id="296" r:id="rId4"/>
    <p:sldId id="384" r:id="rId5"/>
    <p:sldId id="385" r:id="rId6"/>
    <p:sldId id="386" r:id="rId7"/>
    <p:sldId id="392" r:id="rId8"/>
    <p:sldId id="393" r:id="rId9"/>
    <p:sldId id="400" r:id="rId10"/>
    <p:sldId id="395" r:id="rId11"/>
    <p:sldId id="396" r:id="rId12"/>
    <p:sldId id="397" r:id="rId13"/>
    <p:sldId id="398" r:id="rId14"/>
    <p:sldId id="399" r:id="rId15"/>
    <p:sldId id="401" r:id="rId16"/>
    <p:sldId id="402" r:id="rId17"/>
    <p:sldId id="328" r:id="rId18"/>
    <p:sldId id="329" r:id="rId19"/>
    <p:sldId id="330" r:id="rId20"/>
  </p:sldIdLst>
  <p:sldSz cx="12192000" cy="6858000"/>
  <p:notesSz cx="6877050" cy="100028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F98F60D-24CA-4506-8622-3AC274BA3F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265124-2295-4ADC-89F4-91981AAF3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3493C94B-512F-45D2-835F-549EE06EDD55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056462-E010-48F8-AE14-88E6160332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54F945-686B-4EE6-8364-BC067E33CA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5404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61AA019D-D0C1-45FB-901D-550BD3A1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00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84520-0869-4049-8C36-A73B3718AAA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09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388" y="4813300"/>
            <a:ext cx="5502275" cy="3938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01188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725" y="9501188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DD8A-1C8F-489C-985C-B930F0393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6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F62975A-87C2-4EFB-9DCE-72A4D7AE3D6B}"/>
              </a:ext>
            </a:extLst>
          </p:cNvPr>
          <p:cNvSpPr/>
          <p:nvPr userDrawn="1"/>
        </p:nvSpPr>
        <p:spPr>
          <a:xfrm>
            <a:off x="0" y="0"/>
            <a:ext cx="12192000" cy="5056632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440" y="1122953"/>
            <a:ext cx="10485120" cy="3820689"/>
          </a:xfrm>
        </p:spPr>
        <p:txBody>
          <a:bodyPr anchor="ctr" anchorCtr="0"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160817"/>
            <a:ext cx="9144000" cy="105247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296400" y="6395229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96AF99-9BFF-43E6-81CD-3C4B2696FD1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4C9724A-595B-4A5F-AC9A-555D0B5F68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9647" y="-21928"/>
            <a:ext cx="3627293" cy="7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AF99-9BFF-43E6-81CD-3C4B2696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54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AF99-9BFF-43E6-81CD-3C4B2696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2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968" y="1159378"/>
            <a:ext cx="11899392" cy="557975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560DFF-8AE1-470F-8F58-9E9E15A88B53}"/>
              </a:ext>
            </a:extLst>
          </p:cNvPr>
          <p:cNvSpPr/>
          <p:nvPr userDrawn="1"/>
        </p:nvSpPr>
        <p:spPr>
          <a:xfrm>
            <a:off x="0" y="0"/>
            <a:ext cx="12192000" cy="1042416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968" y="-54547"/>
            <a:ext cx="10515600" cy="10969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FD2EC-E973-4E00-9862-CAB9149137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3365" y="-73119"/>
            <a:ext cx="2823327" cy="5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0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92224"/>
            <a:ext cx="12192000" cy="4535423"/>
          </a:xfrm>
        </p:spPr>
        <p:txBody>
          <a:bodyPr anchor="ctr" anchorCtr="0"/>
          <a:lstStyle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325019-5580-4914-AB2B-2AA6E867E426}"/>
              </a:ext>
            </a:extLst>
          </p:cNvPr>
          <p:cNvSpPr/>
          <p:nvPr userDrawn="1"/>
        </p:nvSpPr>
        <p:spPr>
          <a:xfrm>
            <a:off x="6350" y="0"/>
            <a:ext cx="12185650" cy="1792224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CEB396-D509-4514-BBD8-A7A7CD992620}"/>
              </a:ext>
            </a:extLst>
          </p:cNvPr>
          <p:cNvSpPr/>
          <p:nvPr userDrawn="1"/>
        </p:nvSpPr>
        <p:spPr>
          <a:xfrm>
            <a:off x="6350" y="6327648"/>
            <a:ext cx="12185650" cy="530352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AEEAB9-5117-4F83-8C03-27BAEF94E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2081" y="0"/>
            <a:ext cx="2942136" cy="5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AF99-9BFF-43E6-81CD-3C4B2696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AF99-9BFF-43E6-81CD-3C4B2696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5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AF99-9BFF-43E6-81CD-3C4B2696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07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AF99-9BFF-43E6-81CD-3C4B2696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09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AF99-9BFF-43E6-81CD-3C4B2696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AF99-9BFF-43E6-81CD-3C4B2696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8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73B2D-986F-483C-8D52-0BD4F870A65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AF99-9BFF-43E6-81CD-3C4B2696FD1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3175"/>
            <a:ext cx="12192000" cy="5341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-18143"/>
            <a:ext cx="12192000" cy="1007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1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6581" y="5357948"/>
            <a:ext cx="82388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Prof. Ms. Fernando Marco Perez Campos</a:t>
            </a:r>
          </a:p>
          <a:p>
            <a:pPr algn="ctr"/>
            <a:r>
              <a:rPr lang="pt-BR" sz="2400" dirty="0"/>
              <a:t>fmpcampos@gmail.com</a:t>
            </a:r>
          </a:p>
          <a:p>
            <a:pPr algn="ctr"/>
            <a:endParaRPr lang="pt-BR" sz="2200" dirty="0"/>
          </a:p>
          <a:p>
            <a:pPr algn="ctr"/>
            <a:r>
              <a:rPr lang="pt-BR" dirty="0"/>
              <a:t>Fevereiro/2024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A285D0-68F7-4446-8ED7-34FC8A87D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40" y="323274"/>
            <a:ext cx="10485120" cy="4590472"/>
          </a:xfrm>
        </p:spPr>
        <p:txBody>
          <a:bodyPr>
            <a:normAutofit/>
          </a:bodyPr>
          <a:lstStyle/>
          <a:p>
            <a:r>
              <a:rPr lang="pt-BR" sz="8800" b="1" dirty="0"/>
              <a:t>Laboratório de Programação</a:t>
            </a:r>
            <a:br>
              <a:rPr lang="pt-BR" sz="7200" b="1" dirty="0"/>
            </a:br>
            <a:r>
              <a:rPr lang="pt-BR" sz="3200" i="1" dirty="0"/>
              <a:t>Aula zero</a:t>
            </a:r>
            <a:endParaRPr lang="pt-BR" sz="7200" b="1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0BB476-9D47-4533-8AC4-F831AB7C6B59}"/>
              </a:ext>
            </a:extLst>
          </p:cNvPr>
          <p:cNvSpPr txBox="1"/>
          <p:nvPr/>
        </p:nvSpPr>
        <p:spPr>
          <a:xfrm>
            <a:off x="7195127" y="4655737"/>
            <a:ext cx="49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Linguagem C</a:t>
            </a:r>
          </a:p>
        </p:txBody>
      </p:sp>
    </p:spTree>
    <p:extLst>
      <p:ext uri="{BB962C8B-B14F-4D97-AF65-F5344CB8AC3E}">
        <p14:creationId xmlns:p14="http://schemas.microsoft.com/office/powerpoint/2010/main" val="374922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84F0C-190F-406D-B453-711B2335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b="1" dirty="0"/>
              <a:t>Metodologia: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Aulas Teóricas;</a:t>
            </a:r>
          </a:p>
          <a:p>
            <a:pPr marL="800100" lvl="1" indent="-342900" algn="just">
              <a:buFont typeface="Calibri" panose="020F0502020204030204" pitchFamily="34" charset="0"/>
              <a:buChar char="–"/>
            </a:pPr>
            <a:endParaRPr lang="pt-BR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Laboratório de Informática (Prática);</a:t>
            </a:r>
          </a:p>
          <a:p>
            <a:pPr marL="800100" lvl="1" indent="-342900" algn="just">
              <a:buFont typeface="Calibri" panose="020F0502020204030204" pitchFamily="34" charset="0"/>
              <a:buChar char="–"/>
            </a:pPr>
            <a:endParaRPr lang="pt-BR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Recursos audiovisual (Datashow);</a:t>
            </a:r>
          </a:p>
        </p:txBody>
      </p:sp>
      <p:pic>
        <p:nvPicPr>
          <p:cNvPr id="6" name="Picture 2" descr="C:\Users\Fabricio\Desktop\401-511aba20.jpg">
            <a:extLst>
              <a:ext uri="{FF2B5EF4-FFF2-40B4-BE49-F238E27FC236}">
                <a16:creationId xmlns:a16="http://schemas.microsoft.com/office/drawing/2014/main" id="{141EDE84-92FB-4D5A-B53A-02FA7A26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22" y="1860010"/>
            <a:ext cx="1124668" cy="112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7EF0C9-DE45-4F0A-AB40-B7C92F28B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60" y="3685309"/>
            <a:ext cx="3149793" cy="13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7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6C3B5E8-699C-449A-8D2A-4C7FFEE2060C}"/>
              </a:ext>
            </a:extLst>
          </p:cNvPr>
          <p:cNvSpPr txBox="1">
            <a:spLocks/>
          </p:cNvSpPr>
          <p:nvPr/>
        </p:nvSpPr>
        <p:spPr>
          <a:xfrm>
            <a:off x="335023" y="1384040"/>
            <a:ext cx="8424936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/>
            <a:r>
              <a:rPr lang="pt-BR" sz="2400" b="1" dirty="0"/>
              <a:t>Critérios de Avaliação:</a:t>
            </a:r>
          </a:p>
          <a:p>
            <a:pPr marL="457200" indent="-457200" algn="just"/>
            <a:endParaRPr lang="pt-BR" sz="2400" b="1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b="1" dirty="0"/>
              <a:t>Média Final</a:t>
            </a:r>
            <a:r>
              <a:rPr lang="pt-BR" dirty="0"/>
              <a:t> (</a:t>
            </a:r>
            <a:r>
              <a:rPr lang="pt-BR" b="1" dirty="0"/>
              <a:t>MF</a:t>
            </a:r>
            <a:r>
              <a:rPr lang="pt-BR"/>
              <a:t>): (</a:t>
            </a:r>
            <a:r>
              <a:rPr lang="pt-BR" b="1"/>
              <a:t>B1</a:t>
            </a:r>
            <a:r>
              <a:rPr lang="pt-BR"/>
              <a:t> + </a:t>
            </a:r>
            <a:r>
              <a:rPr lang="pt-BR" b="1"/>
              <a:t>B2)/2 </a:t>
            </a:r>
            <a:endParaRPr lang="pt-BR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endParaRPr lang="pt-BR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b="1" dirty="0"/>
              <a:t>Trabalhos</a:t>
            </a:r>
            <a:r>
              <a:rPr lang="pt-BR" dirty="0"/>
              <a:t> + </a:t>
            </a:r>
            <a:r>
              <a:rPr lang="pt-BR" b="1" dirty="0"/>
              <a:t>Exercícios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10%</a:t>
            </a:r>
            <a:r>
              <a:rPr lang="pt-BR" dirty="0"/>
              <a:t>)</a:t>
            </a:r>
          </a:p>
          <a:p>
            <a:pPr marL="800100" lvl="1" indent="-342900" algn="just">
              <a:buFont typeface="Calibri" panose="020F0502020204030204" pitchFamily="34" charset="0"/>
              <a:buChar char="–"/>
            </a:pPr>
            <a:endParaRPr lang="pt-BR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b="1" dirty="0"/>
              <a:t>Aprovação</a:t>
            </a:r>
            <a:r>
              <a:rPr lang="pt-BR" dirty="0"/>
              <a:t>: </a:t>
            </a:r>
            <a:r>
              <a:rPr lang="pt-BR" b="1" dirty="0"/>
              <a:t>MF</a:t>
            </a:r>
            <a:r>
              <a:rPr lang="pt-BR" dirty="0"/>
              <a:t> &gt;= </a:t>
            </a:r>
            <a:r>
              <a:rPr lang="pt-BR" b="1" dirty="0">
                <a:solidFill>
                  <a:srgbClr val="00B050"/>
                </a:solidFill>
              </a:rPr>
              <a:t>6,0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(</a:t>
            </a:r>
            <a:r>
              <a:rPr lang="pt-BR" b="1" dirty="0"/>
              <a:t>seis</a:t>
            </a:r>
            <a:r>
              <a:rPr lang="pt-BR" dirty="0"/>
              <a:t>)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endParaRPr lang="pt-BR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b="1" dirty="0"/>
              <a:t>Frequência Mínima</a:t>
            </a:r>
            <a:r>
              <a:rPr lang="pt-BR" dirty="0"/>
              <a:t>: </a:t>
            </a:r>
            <a:r>
              <a:rPr lang="pt-BR" b="1" dirty="0">
                <a:solidFill>
                  <a:srgbClr val="FF0000"/>
                </a:solidFill>
              </a:rPr>
              <a:t>75%</a:t>
            </a:r>
          </a:p>
          <a:p>
            <a:pPr marL="914400" lvl="1" indent="-457200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69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Praticas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F1AD660-79A9-4503-910F-76A614216FA1}"/>
              </a:ext>
            </a:extLst>
          </p:cNvPr>
          <p:cNvSpPr txBox="1">
            <a:spLocks/>
          </p:cNvSpPr>
          <p:nvPr/>
        </p:nvSpPr>
        <p:spPr>
          <a:xfrm>
            <a:off x="613317" y="1476806"/>
            <a:ext cx="8424936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/>
            <a:r>
              <a:rPr lang="pt-BR" sz="2400" b="1" dirty="0"/>
              <a:t>Forma de entrega: e-mail:</a:t>
            </a:r>
          </a:p>
          <a:p>
            <a:pPr marL="457200" indent="-457200" algn="just"/>
            <a:endParaRPr lang="pt-BR" sz="2400" b="1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b="1" dirty="0"/>
              <a:t>Teams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endParaRPr lang="pt-BR" dirty="0"/>
          </a:p>
          <a:p>
            <a:pPr marL="914400" lvl="1" indent="-457200" algn="just"/>
            <a:endParaRPr lang="pt-BR" dirty="0"/>
          </a:p>
        </p:txBody>
      </p:sp>
      <p:pic>
        <p:nvPicPr>
          <p:cNvPr id="10" name="Picture 2" descr="http://www.bardoadao.com.br/imgs/email.png">
            <a:extLst>
              <a:ext uri="{FF2B5EF4-FFF2-40B4-BE49-F238E27FC236}">
                <a16:creationId xmlns:a16="http://schemas.microsoft.com/office/drawing/2014/main" id="{3EAB9BDC-5F9D-45FE-B9E1-6535E5DDD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738" y="1733810"/>
            <a:ext cx="166565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1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B301C19-758A-4EDE-876A-46814A72DEB9}"/>
              </a:ext>
            </a:extLst>
          </p:cNvPr>
          <p:cNvSpPr txBox="1">
            <a:spLocks/>
          </p:cNvSpPr>
          <p:nvPr/>
        </p:nvSpPr>
        <p:spPr>
          <a:xfrm>
            <a:off x="321771" y="1423796"/>
            <a:ext cx="1172445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</a:pPr>
            <a:r>
              <a:rPr lang="pt-BR" sz="2400" dirty="0"/>
              <a:t>ASCENCIO, A, F. G.; DE CAMPOS, E. A. V. </a:t>
            </a:r>
            <a:r>
              <a:rPr lang="pt-BR" sz="2400" b="1" dirty="0"/>
              <a:t>Fundamentos da programação de computadores</a:t>
            </a:r>
            <a:r>
              <a:rPr lang="pt-BR" sz="2400" dirty="0"/>
              <a:t>. Pearson, 2008.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/>
              <a:t>VICTORINE VIVIANE MIZRAHI, </a:t>
            </a:r>
            <a:r>
              <a:rPr lang="pt-BR" sz="2400" b="1" dirty="0"/>
              <a:t>Treinamento em Linguagem C</a:t>
            </a:r>
            <a:r>
              <a:rPr lang="pt-BR" sz="2400" dirty="0"/>
              <a:t>, 2ª Ed., Makron Books, 2008.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/>
              <a:t>DAMAS, L. M. D. </a:t>
            </a:r>
            <a:r>
              <a:rPr lang="pt-BR" sz="2400" b="1" dirty="0"/>
              <a:t>Linguagem C</a:t>
            </a:r>
            <a:r>
              <a:rPr lang="pt-BR" sz="2400" dirty="0"/>
              <a:t>. LTC, 2007.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/>
              <a:t>LOPES, A; GARCIA, G. </a:t>
            </a:r>
            <a:r>
              <a:rPr lang="pt-BR" sz="2400" b="1" dirty="0"/>
              <a:t>Introdução à Programação - 500 Algoritmos.</a:t>
            </a:r>
            <a:r>
              <a:rPr lang="pt-BR" sz="2400" dirty="0"/>
              <a:t> Campus, 2002.</a:t>
            </a:r>
          </a:p>
        </p:txBody>
      </p:sp>
    </p:spTree>
    <p:extLst>
      <p:ext uri="{BB962C8B-B14F-4D97-AF65-F5344CB8AC3E}">
        <p14:creationId xmlns:p14="http://schemas.microsoft.com/office/powerpoint/2010/main" val="339366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A8F45B-4B9F-43F9-9EBE-7191F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700" y="738125"/>
            <a:ext cx="12192000" cy="1052575"/>
          </a:xfrm>
        </p:spPr>
        <p:txBody>
          <a:bodyPr>
            <a:normAutofit fontScale="90000"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Justificativa e Motivação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14300" y="2057400"/>
            <a:ext cx="1193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4000" dirty="0"/>
              <a:t>Importância da disciplina para o curso.</a:t>
            </a:r>
          </a:p>
          <a:p>
            <a:pPr marL="285750" indent="-285750">
              <a:buFontTx/>
              <a:buChar char="-"/>
            </a:pPr>
            <a:r>
              <a:rPr lang="pt-BR" sz="4000" dirty="0"/>
              <a:t>Importância da disciplina para a carreira.</a:t>
            </a:r>
          </a:p>
          <a:p>
            <a:pPr marL="285750" indent="-285750">
              <a:buFontTx/>
              <a:buChar char="-"/>
            </a:pPr>
            <a:r>
              <a:rPr lang="pt-BR" sz="4000" dirty="0"/>
              <a:t>Desafios!</a:t>
            </a:r>
          </a:p>
          <a:p>
            <a:pPr marL="285750" indent="-285750">
              <a:buFontTx/>
              <a:buChar char="-"/>
            </a:pPr>
            <a:r>
              <a:rPr lang="pt-BR" sz="4000" dirty="0"/>
              <a:t>Um pouco de história....</a:t>
            </a:r>
          </a:p>
          <a:p>
            <a:pPr marL="285750" indent="-285750">
              <a:buFontTx/>
              <a:buChar char="-"/>
            </a:pPr>
            <a:r>
              <a:rPr lang="pt-BR" sz="4000" dirty="0"/>
              <a:t>Olhando o futuro....</a:t>
            </a:r>
          </a:p>
          <a:p>
            <a:pPr marL="285750" indent="-285750">
              <a:buFontTx/>
              <a:buChar char="-"/>
            </a:pPr>
            <a:r>
              <a:rPr lang="pt-BR" sz="4000" dirty="0"/>
              <a:t>Projetos.</a:t>
            </a:r>
          </a:p>
        </p:txBody>
      </p:sp>
    </p:spTree>
    <p:extLst>
      <p:ext uri="{BB962C8B-B14F-4D97-AF65-F5344CB8AC3E}">
        <p14:creationId xmlns:p14="http://schemas.microsoft.com/office/powerpoint/2010/main" val="46836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A8F45B-4B9F-43F9-9EBE-7191F95F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407642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A8F45B-4B9F-43F9-9EBE-7191F95F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Desenvolva um programa ou algoritmo utilizando o máximo de recursos que você já aprendeu.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11200" y="457200"/>
            <a:ext cx="7785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2"/>
                </a:solidFill>
              </a:rPr>
              <a:t>Conhecendo vocês...</a:t>
            </a:r>
          </a:p>
        </p:txBody>
      </p:sp>
    </p:spTree>
    <p:extLst>
      <p:ext uri="{BB962C8B-B14F-4D97-AF65-F5344CB8AC3E}">
        <p14:creationId xmlns:p14="http://schemas.microsoft.com/office/powerpoint/2010/main" val="15720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A8F45B-4B9F-43F9-9EBE-7191F95F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dirty="0"/>
              <a:t>Para próxima aula...</a:t>
            </a:r>
          </a:p>
        </p:txBody>
      </p:sp>
    </p:spTree>
    <p:extLst>
      <p:ext uri="{BB962C8B-B14F-4D97-AF65-F5344CB8AC3E}">
        <p14:creationId xmlns:p14="http://schemas.microsoft.com/office/powerpoint/2010/main" val="212753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09A548-67C8-4AF9-9E25-0E139FAA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081E48F-E71F-437B-86CD-E9EAD054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Próxima aula...</a:t>
            </a:r>
          </a:p>
        </p:txBody>
      </p:sp>
    </p:spTree>
    <p:extLst>
      <p:ext uri="{BB962C8B-B14F-4D97-AF65-F5344CB8AC3E}">
        <p14:creationId xmlns:p14="http://schemas.microsoft.com/office/powerpoint/2010/main" val="160178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D4A56CD-A1E3-4F43-B7A2-63AE21E0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99572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8541413-98AA-4432-B4D5-A1F96098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da Disciplina</a:t>
            </a:r>
          </a:p>
          <a:p>
            <a:pPr lvl="1"/>
            <a:r>
              <a:rPr lang="pt-BR" dirty="0"/>
              <a:t>Ementa</a:t>
            </a:r>
          </a:p>
          <a:p>
            <a:pPr lvl="1"/>
            <a:r>
              <a:rPr lang="pt-BR" dirty="0"/>
              <a:t>Objetivos</a:t>
            </a:r>
          </a:p>
          <a:p>
            <a:pPr lvl="1"/>
            <a:r>
              <a:rPr lang="pt-BR" dirty="0"/>
              <a:t>Conteúdos</a:t>
            </a:r>
          </a:p>
          <a:p>
            <a:pPr lvl="1"/>
            <a:r>
              <a:rPr lang="pt-BR" dirty="0"/>
              <a:t>Critérios de Avaliação</a:t>
            </a:r>
          </a:p>
          <a:p>
            <a:pPr lvl="1"/>
            <a:r>
              <a:rPr lang="pt-BR" dirty="0"/>
              <a:t>Bibliografia</a:t>
            </a:r>
          </a:p>
          <a:p>
            <a:endParaRPr lang="pt-BR" dirty="0"/>
          </a:p>
          <a:p>
            <a:r>
              <a:rPr lang="pt-BR" dirty="0"/>
              <a:t>Justificativa e motivação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Atividade Prática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</p:spTree>
    <p:extLst>
      <p:ext uri="{BB962C8B-B14F-4D97-AF65-F5344CB8AC3E}">
        <p14:creationId xmlns:p14="http://schemas.microsoft.com/office/powerpoint/2010/main" val="163521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A8F45B-4B9F-43F9-9EBE-7191F95F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74090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8541413-98AA-4432-B4D5-A1F96098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Solucionar problemas utilizando a lógica de programação e a implementação de programas por meio de uma linguagem de programação.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412799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BA750B5-FA50-463D-A402-DB99F1D5F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Variáveis, constantes, operadores e expressões.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Comando de desvio.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Controle de repetição.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Vetores e ponteiros.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Funções de biblioteca.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Estruturas, uniões e tipos definidos pelo usuário.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Manipulação de arquivos.</a:t>
            </a:r>
          </a:p>
        </p:txBody>
      </p:sp>
    </p:spTree>
    <p:extLst>
      <p:ext uri="{BB962C8B-B14F-4D97-AF65-F5344CB8AC3E}">
        <p14:creationId xmlns:p14="http://schemas.microsoft.com/office/powerpoint/2010/main" val="34677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EB4D813-82D7-4CFB-936F-E12F032B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b="1" dirty="0"/>
              <a:t>Parte 1: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Comandos de entrada e saída.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Variáveis.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Comandos de desvio.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Comandos de repetição.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Vetores.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Matrizes.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Funções. 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Recursividade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Ponteiros</a:t>
            </a:r>
          </a:p>
        </p:txBody>
      </p:sp>
    </p:spTree>
    <p:extLst>
      <p:ext uri="{BB962C8B-B14F-4D97-AF65-F5344CB8AC3E}">
        <p14:creationId xmlns:p14="http://schemas.microsoft.com/office/powerpoint/2010/main" val="71327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B4B6BB4-6BD0-4DE7-B790-0021DD43B5A9}"/>
              </a:ext>
            </a:extLst>
          </p:cNvPr>
          <p:cNvSpPr txBox="1">
            <a:spLocks/>
          </p:cNvSpPr>
          <p:nvPr/>
        </p:nvSpPr>
        <p:spPr>
          <a:xfrm>
            <a:off x="124968" y="1285459"/>
            <a:ext cx="10291512" cy="5057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/>
            <a:r>
              <a:rPr lang="pt-BR" sz="2400" b="1" dirty="0"/>
              <a:t>Parte 2:</a:t>
            </a:r>
          </a:p>
          <a:p>
            <a:pPr marL="457200" indent="-457200" algn="just"/>
            <a:endParaRPr lang="pt-BR" sz="2400" b="1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Estruturas;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Uniões;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Enumerações.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dirty="0"/>
              <a:t>Tipos de dados definidos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339470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56FC267-36FC-4561-B04C-FBDE5D14D45F}"/>
              </a:ext>
            </a:extLst>
          </p:cNvPr>
          <p:cNvSpPr txBox="1">
            <a:spLocks/>
          </p:cNvSpPr>
          <p:nvPr/>
        </p:nvSpPr>
        <p:spPr>
          <a:xfrm>
            <a:off x="124968" y="1166191"/>
            <a:ext cx="105156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/>
            <a:r>
              <a:rPr lang="pt-BR" sz="2400" b="1" dirty="0"/>
              <a:t>Parte 3:</a:t>
            </a:r>
          </a:p>
          <a:p>
            <a:pPr marL="457200" indent="-457200" algn="just"/>
            <a:endParaRPr lang="pt-BR" sz="2000" b="1" dirty="0"/>
          </a:p>
          <a:p>
            <a:pPr marL="0" indent="0" algn="just">
              <a:buNone/>
            </a:pPr>
            <a:endParaRPr lang="pt-BR" sz="2000" b="1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sz="2400" dirty="0"/>
              <a:t>Pesquisa sequencial;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sz="2400" dirty="0"/>
              <a:t>Ordenação;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sz="2400" dirty="0"/>
              <a:t>Tipos de Algoritmos de Ordenação;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sz="2400" dirty="0"/>
              <a:t>A Ordenação Bolha;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sz="2400" dirty="0"/>
              <a:t>Ordenação por Seleção;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sz="2400" dirty="0"/>
              <a:t>Ordenação por Inserção;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sz="2400" dirty="0"/>
              <a:t>Ordenação de </a:t>
            </a:r>
            <a:r>
              <a:rPr lang="pt-BR" sz="2400" dirty="0" err="1"/>
              <a:t>Strings</a:t>
            </a:r>
            <a:r>
              <a:rPr lang="pt-BR" sz="2400" dirty="0"/>
              <a:t>;</a:t>
            </a:r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sz="2400" dirty="0"/>
              <a:t>Pesquisa binária.</a:t>
            </a:r>
          </a:p>
        </p:txBody>
      </p:sp>
    </p:spTree>
    <p:extLst>
      <p:ext uri="{BB962C8B-B14F-4D97-AF65-F5344CB8AC3E}">
        <p14:creationId xmlns:p14="http://schemas.microsoft.com/office/powerpoint/2010/main" val="403383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267C2C-F5E9-4A5A-862E-7C3D64F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56FC267-36FC-4561-B04C-FBDE5D14D45F}"/>
              </a:ext>
            </a:extLst>
          </p:cNvPr>
          <p:cNvSpPr txBox="1">
            <a:spLocks/>
          </p:cNvSpPr>
          <p:nvPr/>
        </p:nvSpPr>
        <p:spPr>
          <a:xfrm>
            <a:off x="124968" y="1166191"/>
            <a:ext cx="105156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/>
            <a:r>
              <a:rPr lang="pt-BR" sz="2400" b="1" dirty="0"/>
              <a:t>Parte 4:</a:t>
            </a:r>
          </a:p>
          <a:p>
            <a:pPr marL="457200" indent="-457200" algn="just"/>
            <a:endParaRPr lang="pt-BR" sz="2000" b="1" dirty="0"/>
          </a:p>
          <a:p>
            <a:pPr marL="0" indent="0" algn="just">
              <a:buNone/>
            </a:pPr>
            <a:endParaRPr lang="pt-BR" sz="2000" b="1" dirty="0"/>
          </a:p>
          <a:p>
            <a:pPr marL="914400" lvl="1" indent="-457200" algn="just">
              <a:buFont typeface="Calibri" panose="020F0502020204030204" pitchFamily="34" charset="0"/>
              <a:buChar char="–"/>
            </a:pPr>
            <a:r>
              <a:rPr lang="pt-BR" sz="2400" dirty="0"/>
              <a:t>Manipulação de Arquivos.</a:t>
            </a:r>
          </a:p>
        </p:txBody>
      </p:sp>
    </p:spTree>
    <p:extLst>
      <p:ext uri="{BB962C8B-B14F-4D97-AF65-F5344CB8AC3E}">
        <p14:creationId xmlns:p14="http://schemas.microsoft.com/office/powerpoint/2010/main" val="3969890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EEBF6A10747046BDD39FE62C6294A1" ma:contentTypeVersion="0" ma:contentTypeDescription="Crie um novo documento." ma:contentTypeScope="" ma:versionID="89cd08300d86007ea761bc954c621a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EAB09-550B-413D-9400-4F99C585E216}"/>
</file>

<file path=customXml/itemProps2.xml><?xml version="1.0" encoding="utf-8"?>
<ds:datastoreItem xmlns:ds="http://schemas.openxmlformats.org/officeDocument/2006/customXml" ds:itemID="{6F1A5225-1A8D-4CCB-A6CB-BB9904A2266F}"/>
</file>

<file path=customXml/itemProps3.xml><?xml version="1.0" encoding="utf-8"?>
<ds:datastoreItem xmlns:ds="http://schemas.openxmlformats.org/officeDocument/2006/customXml" ds:itemID="{543F87F0-0AE2-4B52-87A7-D30EC8D85E7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391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Laboratório de Programação Aula zero</vt:lpstr>
      <vt:lpstr>Roteiro</vt:lpstr>
      <vt:lpstr>Apresentação da Disciplina</vt:lpstr>
      <vt:lpstr>Objetivo</vt:lpstr>
      <vt:lpstr>Ementa</vt:lpstr>
      <vt:lpstr>Conteúdo Programático</vt:lpstr>
      <vt:lpstr>Conteúdo Programático</vt:lpstr>
      <vt:lpstr>Conteúdo Programático</vt:lpstr>
      <vt:lpstr>Conteúdo Programático</vt:lpstr>
      <vt:lpstr>Metodologia</vt:lpstr>
      <vt:lpstr>Metodologia</vt:lpstr>
      <vt:lpstr>Atividades Praticas</vt:lpstr>
      <vt:lpstr>Bibliografia</vt:lpstr>
      <vt:lpstr>Justificativa e Motivação</vt:lpstr>
      <vt:lpstr>Atividade Prática</vt:lpstr>
      <vt:lpstr>Desenvolva um programa ou algoritmo utilizando o máximo de recursos que você já aprendeu.</vt:lpstr>
      <vt:lpstr>Para próxima aula...</vt:lpstr>
      <vt:lpstr>Próxima aula...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Computadores</dc:title>
  <dc:creator>FERNANDO MARCO PEREZ CAMPOS</dc:creator>
  <cp:lastModifiedBy>FERNANDO MARCO PEREZ CAMPOS</cp:lastModifiedBy>
  <cp:revision>133</cp:revision>
  <cp:lastPrinted>2017-12-13T17:48:42Z</cp:lastPrinted>
  <dcterms:created xsi:type="dcterms:W3CDTF">2017-12-10T20:58:24Z</dcterms:created>
  <dcterms:modified xsi:type="dcterms:W3CDTF">2024-08-06T14:39:33Z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0x01010029EEBF6A10747046BDD39FE62C6294A1</vt:lpwstr>
  </property>
</Properties>
</file>