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B651-CCB7-46BA-AF7B-E75B7F29349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374F9-89B1-42FE-A23B-C30035EFBC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66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374F9-89B1-42FE-A23B-C30035EFBCD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3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75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9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4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26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0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01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4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9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0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93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062C-3052-5847-8BB7-F09DBC12ACAF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FBA1-16EB-1B40-9FBD-69A4368617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90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485886-C33A-DD46-B4F6-6068D0EF27A2}"/>
              </a:ext>
            </a:extLst>
          </p:cNvPr>
          <p:cNvSpPr txBox="1"/>
          <p:nvPr/>
        </p:nvSpPr>
        <p:spPr>
          <a:xfrm rot="21416268">
            <a:off x="264118" y="1165443"/>
            <a:ext cx="66209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Georgia" panose="02040502050405020303" pitchFamily="18" charset="0"/>
              </a:rPr>
              <a:t>BREATH - U</a:t>
            </a:r>
            <a:br>
              <a:rPr lang="it-IT" dirty="0">
                <a:latin typeface="Georgia" panose="02040502050405020303" pitchFamily="18" charset="0"/>
              </a:rPr>
            </a:br>
            <a:endParaRPr lang="it-IT" dirty="0">
              <a:latin typeface="Georgia" panose="02040502050405020303" pitchFamily="18" charset="0"/>
            </a:endParaRPr>
          </a:p>
          <a:p>
            <a:r>
              <a:rPr lang="it-IT" dirty="0">
                <a:latin typeface="Georgia" panose="02040502050405020303" pitchFamily="18" charset="0"/>
              </a:rPr>
              <a:t>START CUP: </a:t>
            </a:r>
            <a:r>
              <a:rPr lang="it-IT" b="1" dirty="0">
                <a:latin typeface="Georgia" panose="02040502050405020303" pitchFamily="18" charset="0"/>
              </a:rPr>
              <a:t>FRIULI VENEZIA GIULIA</a:t>
            </a:r>
            <a:br>
              <a:rPr lang="it-IT" dirty="0">
                <a:latin typeface="Georgia" panose="02040502050405020303" pitchFamily="18" charset="0"/>
              </a:rPr>
            </a:br>
            <a:r>
              <a:rPr lang="it-IT" dirty="0">
                <a:latin typeface="Georgia" panose="02040502050405020303" pitchFamily="18" charset="0"/>
              </a:rPr>
              <a:t>CATEGORIA: </a:t>
            </a:r>
            <a:r>
              <a:rPr lang="it-IT" b="1" dirty="0">
                <a:latin typeface="Georgia" panose="02040502050405020303" pitchFamily="18" charset="0"/>
              </a:rPr>
              <a:t>LIFE SCIENCE</a:t>
            </a:r>
            <a:br>
              <a:rPr lang="it-IT" b="1" dirty="0">
                <a:latin typeface="Georgia" panose="02040502050405020303" pitchFamily="18" charset="0"/>
              </a:rPr>
            </a:br>
            <a:endParaRPr lang="it-IT" b="1" dirty="0">
              <a:latin typeface="Georgia" panose="02040502050405020303" pitchFamily="18" charset="0"/>
            </a:endParaRPr>
          </a:p>
          <a:p>
            <a:r>
              <a:rPr lang="it-IT" dirty="0">
                <a:latin typeface="Georgia" panose="02040502050405020303" pitchFamily="18" charset="0"/>
              </a:rPr>
              <a:t>Capo gruppo: </a:t>
            </a:r>
            <a:r>
              <a:rPr lang="it-IT" b="1" dirty="0">
                <a:latin typeface="Georgia" panose="02040502050405020303" pitchFamily="18" charset="0"/>
              </a:rPr>
              <a:t>Alessandro Pellegrino</a:t>
            </a:r>
            <a:br>
              <a:rPr lang="it-IT" dirty="0">
                <a:latin typeface="Georgia" panose="02040502050405020303" pitchFamily="18" charset="0"/>
              </a:rPr>
            </a:br>
            <a:endParaRPr lang="it-IT" dirty="0">
              <a:latin typeface="Georgia" panose="02040502050405020303" pitchFamily="18" charset="0"/>
            </a:endParaRPr>
          </a:p>
          <a:p>
            <a:r>
              <a:rPr lang="it-IT" dirty="0">
                <a:latin typeface="Georgia" panose="02040502050405020303" pitchFamily="18" charset="0"/>
              </a:rPr>
              <a:t>Team:</a:t>
            </a:r>
            <a:br>
              <a:rPr lang="it-IT" dirty="0">
                <a:latin typeface="Georgia" panose="02040502050405020303" pitchFamily="18" charset="0"/>
              </a:rPr>
            </a:br>
            <a:r>
              <a:rPr lang="it-IT" b="1" dirty="0">
                <a:latin typeface="Georgia" panose="02040502050405020303" pitchFamily="18" charset="0"/>
              </a:rPr>
              <a:t>Alessandro Pellegrino</a:t>
            </a:r>
          </a:p>
          <a:p>
            <a:r>
              <a:rPr lang="it-IT" b="1" dirty="0">
                <a:latin typeface="Georgia" panose="02040502050405020303" pitchFamily="18" charset="0"/>
              </a:rPr>
              <a:t>Marco Martire</a:t>
            </a:r>
          </a:p>
          <a:p>
            <a:r>
              <a:rPr lang="it-IT" b="1" dirty="0">
                <a:latin typeface="Georgia" panose="02040502050405020303" pitchFamily="18" charset="0"/>
              </a:rPr>
              <a:t>Valeria Bortoletto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479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>
            <a:extLst>
              <a:ext uri="{FF2B5EF4-FFF2-40B4-BE49-F238E27FC236}">
                <a16:creationId xmlns:a16="http://schemas.microsoft.com/office/drawing/2014/main" id="{B0BE7D43-1F6B-D14E-BA3D-0850A7DB88C2}"/>
              </a:ext>
            </a:extLst>
          </p:cNvPr>
          <p:cNvSpPr txBox="1">
            <a:spLocks/>
          </p:cNvSpPr>
          <p:nvPr/>
        </p:nvSpPr>
        <p:spPr>
          <a:xfrm>
            <a:off x="1596535" y="865402"/>
            <a:ext cx="4959298" cy="35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BD5FA4D-6892-224A-BA53-D8AF5DD11CAD}"/>
              </a:ext>
            </a:extLst>
          </p:cNvPr>
          <p:cNvSpPr txBox="1">
            <a:spLocks/>
          </p:cNvSpPr>
          <p:nvPr/>
        </p:nvSpPr>
        <p:spPr>
          <a:xfrm>
            <a:off x="459814" y="1475189"/>
            <a:ext cx="6481314" cy="320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b="1" dirty="0">
                <a:latin typeface="Georgia" panose="02040502050405020303" pitchFamily="18" charset="0"/>
                <a:ea typeface="Adobe Myungjo Std M" panose="02020600000000000000" pitchFamily="18" charset="-128"/>
              </a:rPr>
              <a:t>Problema</a:t>
            </a:r>
            <a:r>
              <a:rPr lang="it-IT" sz="1600" dirty="0">
                <a:latin typeface="Georgia" panose="02040502050405020303" pitchFamily="18" charset="0"/>
                <a:ea typeface="Adobe Myungjo Std M" panose="02020600000000000000" pitchFamily="18" charset="-128"/>
              </a:rPr>
              <a:t>: </a:t>
            </a:r>
          </a:p>
          <a:p>
            <a:pPr algn="l"/>
            <a:r>
              <a:rPr lang="it-IT" sz="1600" dirty="0">
                <a:latin typeface="Georgia" panose="02040502050405020303" pitchFamily="18" charset="0"/>
                <a:ea typeface="Adobe Myungjo Std M" panose="02020600000000000000" pitchFamily="18" charset="-128"/>
              </a:rPr>
              <a:t>Il monitoraggio e l’analisi dei biosegnali ricoprono un ruolo</a:t>
            </a:r>
          </a:p>
          <a:p>
            <a:pPr algn="l"/>
            <a:r>
              <a:rPr lang="it-IT" sz="1600" dirty="0">
                <a:latin typeface="Georgia" panose="02040502050405020303" pitchFamily="18" charset="0"/>
                <a:ea typeface="Adobe Myungjo Std M" panose="02020600000000000000" pitchFamily="18" charset="-128"/>
              </a:rPr>
              <a:t>fondamentale nel campo medico-diagnostico. Non solo, monitoraggio e</a:t>
            </a:r>
          </a:p>
          <a:p>
            <a:pPr algn="l"/>
            <a:r>
              <a:rPr lang="it-IT" sz="1600" dirty="0">
                <a:latin typeface="Georgia" panose="02040502050405020303" pitchFamily="18" charset="0"/>
                <a:ea typeface="Adobe Myungjo Std M" panose="02020600000000000000" pitchFamily="18" charset="-128"/>
              </a:rPr>
              <a:t>analisi sono importantissimi soprattutto per la prevenzione della</a:t>
            </a:r>
          </a:p>
          <a:p>
            <a:pPr algn="l"/>
            <a:r>
              <a:rPr lang="it-IT" sz="1600" dirty="0">
                <a:latin typeface="Georgia" panose="02040502050405020303" pitchFamily="18" charset="0"/>
                <a:ea typeface="Adobe Myungjo Std M" panose="02020600000000000000" pitchFamily="18" charset="-128"/>
              </a:rPr>
              <a:t>salute del paziente.</a:t>
            </a:r>
          </a:p>
          <a:p>
            <a:pPr algn="l"/>
            <a:endParaRPr lang="it-IT" sz="2000" dirty="0">
              <a:latin typeface="Georgia" panose="02040502050405020303" pitchFamily="18" charset="0"/>
            </a:endParaRPr>
          </a:p>
          <a:p>
            <a:pPr algn="l"/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79645B-1F63-4530-92A8-5FFC4EF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42" y="737858"/>
            <a:ext cx="201958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>
            <a:extLst>
              <a:ext uri="{FF2B5EF4-FFF2-40B4-BE49-F238E27FC236}">
                <a16:creationId xmlns:a16="http://schemas.microsoft.com/office/drawing/2014/main" id="{B0BE7D43-1F6B-D14E-BA3D-0850A7DB88C2}"/>
              </a:ext>
            </a:extLst>
          </p:cNvPr>
          <p:cNvSpPr txBox="1">
            <a:spLocks/>
          </p:cNvSpPr>
          <p:nvPr/>
        </p:nvSpPr>
        <p:spPr>
          <a:xfrm>
            <a:off x="1596535" y="865402"/>
            <a:ext cx="4959298" cy="35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BD5FA4D-6892-224A-BA53-D8AF5DD11CAD}"/>
              </a:ext>
            </a:extLst>
          </p:cNvPr>
          <p:cNvSpPr txBox="1">
            <a:spLocks/>
          </p:cNvSpPr>
          <p:nvPr/>
        </p:nvSpPr>
        <p:spPr>
          <a:xfrm>
            <a:off x="459814" y="1347543"/>
            <a:ext cx="6481314" cy="333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b="1" dirty="0">
                <a:latin typeface="Georgia" panose="02040502050405020303" pitchFamily="18" charset="0"/>
              </a:rPr>
              <a:t>Soluzione:</a:t>
            </a:r>
          </a:p>
          <a:p>
            <a:pPr algn="l"/>
            <a:r>
              <a:rPr lang="it-IT" sz="1600" dirty="0">
                <a:latin typeface="Georgia" panose="02040502050405020303" pitchFamily="18" charset="0"/>
              </a:rPr>
              <a:t>dispositivo medico portatile certificato CE, capace di monitorare attraverso un’applicazione smartphone diversi parametri vitali legati alla respirazione</a:t>
            </a:r>
            <a:r>
              <a:rPr lang="it-IT" sz="1600" dirty="0">
                <a:latin typeface="Comfortaa-Regular"/>
              </a:rPr>
              <a:t>.</a:t>
            </a:r>
            <a:endParaRPr lang="it-IT" sz="1600" b="1" dirty="0">
              <a:latin typeface="Georgia" panose="02040502050405020303" pitchFamily="18" charset="0"/>
            </a:endParaRPr>
          </a:p>
          <a:p>
            <a:pPr algn="l"/>
            <a:endParaRPr lang="it-IT" sz="2000" dirty="0">
              <a:latin typeface="Georgia" panose="02040502050405020303" pitchFamily="18" charset="0"/>
            </a:endParaRPr>
          </a:p>
          <a:p>
            <a:pPr algn="l"/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79645B-1F63-4530-92A8-5FFC4EF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42" y="737858"/>
            <a:ext cx="2019582" cy="6096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6FEB29E-9FC6-4E12-886E-8CE0973A5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94" y="2571750"/>
            <a:ext cx="2774100" cy="1982729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183BDC7-6056-482F-991E-504535EA5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4" y="2510126"/>
            <a:ext cx="3261581" cy="21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>
            <a:extLst>
              <a:ext uri="{FF2B5EF4-FFF2-40B4-BE49-F238E27FC236}">
                <a16:creationId xmlns:a16="http://schemas.microsoft.com/office/drawing/2014/main" id="{B0BE7D43-1F6B-D14E-BA3D-0850A7DB88C2}"/>
              </a:ext>
            </a:extLst>
          </p:cNvPr>
          <p:cNvSpPr txBox="1">
            <a:spLocks/>
          </p:cNvSpPr>
          <p:nvPr/>
        </p:nvSpPr>
        <p:spPr>
          <a:xfrm>
            <a:off x="1596535" y="865402"/>
            <a:ext cx="4959298" cy="35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BD5FA4D-6892-224A-BA53-D8AF5DD11CAD}"/>
              </a:ext>
            </a:extLst>
          </p:cNvPr>
          <p:cNvSpPr txBox="1">
            <a:spLocks/>
          </p:cNvSpPr>
          <p:nvPr/>
        </p:nvSpPr>
        <p:spPr>
          <a:xfrm>
            <a:off x="459814" y="1475189"/>
            <a:ext cx="2389269" cy="3209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b="1" dirty="0">
                <a:latin typeface="Georgia" panose="02040502050405020303" pitchFamily="18" charset="0"/>
              </a:rPr>
              <a:t>Market Size:</a:t>
            </a:r>
          </a:p>
          <a:p>
            <a:pPr algn="l"/>
            <a:r>
              <a:rPr lang="en-US" sz="1700" dirty="0">
                <a:latin typeface="Georgia" panose="02040502050405020303" pitchFamily="18" charset="0"/>
              </a:rPr>
              <a:t>Secondo </a:t>
            </a:r>
            <a:r>
              <a:rPr lang="en-US" sz="1700" dirty="0" err="1">
                <a:latin typeface="Georgia" panose="02040502050405020303" pitchFamily="18" charset="0"/>
              </a:rPr>
              <a:t>il</a:t>
            </a:r>
            <a:r>
              <a:rPr lang="en-US" sz="1700" dirty="0">
                <a:latin typeface="Georgia" panose="02040502050405020303" pitchFamily="18" charset="0"/>
              </a:rPr>
              <a:t> “WEARABLE MEDICAL DEVICES MARKET - GROWTH,</a:t>
            </a:r>
          </a:p>
          <a:p>
            <a:pPr algn="l"/>
            <a:r>
              <a:rPr lang="en-US" sz="1700" dirty="0">
                <a:latin typeface="Georgia" panose="02040502050405020303" pitchFamily="18" charset="0"/>
              </a:rPr>
              <a:t>TRENDS, AND FORECAST (2019 - 2024)” Report del 2019, la </a:t>
            </a:r>
            <a:r>
              <a:rPr lang="en-US" sz="1700" dirty="0" err="1">
                <a:latin typeface="Georgia" panose="02040502050405020303" pitchFamily="18" charset="0"/>
              </a:rPr>
              <a:t>chiave</a:t>
            </a:r>
            <a:r>
              <a:rPr lang="en-US" sz="1700" dirty="0">
                <a:latin typeface="Georgia" panose="02040502050405020303" pitchFamily="18" charset="0"/>
              </a:rPr>
              <a:t> </a:t>
            </a:r>
            <a:r>
              <a:rPr lang="en-US" sz="1700" dirty="0" err="1">
                <a:latin typeface="Georgia" panose="02040502050405020303" pitchFamily="18" charset="0"/>
              </a:rPr>
              <a:t>della</a:t>
            </a:r>
            <a:endParaRPr lang="en-US" sz="1700" dirty="0">
              <a:latin typeface="Georgia" panose="02040502050405020303" pitchFamily="18" charset="0"/>
            </a:endParaRPr>
          </a:p>
          <a:p>
            <a:pPr algn="l"/>
            <a:r>
              <a:rPr lang="it-IT" sz="1700" dirty="0">
                <a:latin typeface="Georgia" panose="02040502050405020303" pitchFamily="18" charset="0"/>
              </a:rPr>
              <a:t>crescita del mercato globale dei dispositivi medici indossabili è</a:t>
            </a:r>
          </a:p>
          <a:p>
            <a:pPr algn="l"/>
            <a:r>
              <a:rPr lang="it-IT" sz="1700" dirty="0">
                <a:latin typeface="Georgia" panose="02040502050405020303" pitchFamily="18" charset="0"/>
              </a:rPr>
              <a:t>costituita dal miglioramento dello stile di vita dei pazienti, e della</a:t>
            </a:r>
          </a:p>
          <a:p>
            <a:pPr algn="l"/>
            <a:r>
              <a:rPr lang="it-IT" sz="1700" dirty="0">
                <a:latin typeface="Georgia" panose="02040502050405020303" pitchFamily="18" charset="0"/>
              </a:rPr>
              <a:t>popolazione in generale.</a:t>
            </a:r>
            <a:endParaRPr lang="it-IT" sz="1700" b="1" dirty="0">
              <a:latin typeface="Georgia" panose="02040502050405020303" pitchFamily="18" charset="0"/>
            </a:endParaRPr>
          </a:p>
          <a:p>
            <a:pPr algn="l"/>
            <a:endParaRPr lang="it-IT" sz="2000" dirty="0">
              <a:latin typeface="Georgia" panose="02040502050405020303" pitchFamily="18" charset="0"/>
            </a:endParaRPr>
          </a:p>
          <a:p>
            <a:pPr algn="l"/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79645B-1F63-4530-92A8-5FFC4EF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42" y="737858"/>
            <a:ext cx="2019582" cy="6096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058B24D-77BD-4543-B4F1-60104B3D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083" y="1701979"/>
            <a:ext cx="4381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>
            <a:extLst>
              <a:ext uri="{FF2B5EF4-FFF2-40B4-BE49-F238E27FC236}">
                <a16:creationId xmlns:a16="http://schemas.microsoft.com/office/drawing/2014/main" id="{B0BE7D43-1F6B-D14E-BA3D-0850A7DB88C2}"/>
              </a:ext>
            </a:extLst>
          </p:cNvPr>
          <p:cNvSpPr txBox="1">
            <a:spLocks/>
          </p:cNvSpPr>
          <p:nvPr/>
        </p:nvSpPr>
        <p:spPr>
          <a:xfrm>
            <a:off x="1596535" y="865402"/>
            <a:ext cx="4959298" cy="35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BD5FA4D-6892-224A-BA53-D8AF5DD11CAD}"/>
              </a:ext>
            </a:extLst>
          </p:cNvPr>
          <p:cNvSpPr txBox="1">
            <a:spLocks/>
          </p:cNvSpPr>
          <p:nvPr/>
        </p:nvSpPr>
        <p:spPr>
          <a:xfrm>
            <a:off x="6847367" y="1170607"/>
            <a:ext cx="718256" cy="482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="1" dirty="0">
                <a:latin typeface="Georgia" panose="02040502050405020303" pitchFamily="18" charset="0"/>
              </a:rPr>
              <a:t>Team di partenza</a:t>
            </a:r>
          </a:p>
          <a:p>
            <a:endParaRPr lang="it-IT" sz="1600" b="1" dirty="0">
              <a:latin typeface="Georgia" panose="02040502050405020303" pitchFamily="18" charset="0"/>
            </a:endParaRPr>
          </a:p>
          <a:p>
            <a:pPr algn="l"/>
            <a:endParaRPr lang="it-IT" sz="1600" b="1" dirty="0">
              <a:latin typeface="Georgia" panose="02040502050405020303" pitchFamily="18" charset="0"/>
            </a:endParaRPr>
          </a:p>
          <a:p>
            <a:pPr algn="l"/>
            <a:r>
              <a:rPr lang="it-IT" sz="1600" b="1" dirty="0">
                <a:latin typeface="Georgia" panose="02040502050405020303" pitchFamily="18" charset="0"/>
              </a:rPr>
              <a:t>				</a:t>
            </a:r>
          </a:p>
          <a:p>
            <a:pPr algn="l"/>
            <a:r>
              <a:rPr lang="it-IT" sz="1600" b="1" dirty="0">
                <a:latin typeface="Georgia" panose="02040502050405020303" pitchFamily="18" charset="0"/>
              </a:rPr>
              <a:t>			</a:t>
            </a:r>
            <a:r>
              <a:rPr lang="it-IT" sz="1600" dirty="0">
                <a:latin typeface="Georgia" panose="02040502050405020303" pitchFamily="18" charset="0"/>
              </a:rPr>
              <a:t>		</a:t>
            </a:r>
            <a:endParaRPr lang="it-IT" sz="1600" b="1" dirty="0">
              <a:latin typeface="Georgia" panose="02040502050405020303" pitchFamily="18" charset="0"/>
            </a:endParaRPr>
          </a:p>
          <a:p>
            <a:pPr algn="l"/>
            <a:endParaRPr lang="it-IT" sz="1600" b="1" dirty="0">
              <a:latin typeface="Georgia" panose="02040502050405020303" pitchFamily="18" charset="0"/>
            </a:endParaRPr>
          </a:p>
          <a:p>
            <a:r>
              <a:rPr lang="it-IT" sz="1600" b="1" dirty="0" err="1">
                <a:latin typeface="Georgia" panose="02040502050405020303" pitchFamily="18" charset="0"/>
              </a:rPr>
              <a:t>bb</a:t>
            </a:r>
            <a:endParaRPr lang="it-IT" sz="1600" b="1" dirty="0">
              <a:latin typeface="Georgia" panose="02040502050405020303" pitchFamily="18" charset="0"/>
            </a:endParaRPr>
          </a:p>
          <a:p>
            <a:endParaRPr lang="it-IT" sz="1600" b="1" dirty="0">
              <a:latin typeface="Georgia" panose="02040502050405020303" pitchFamily="18" charset="0"/>
            </a:endParaRPr>
          </a:p>
          <a:p>
            <a:pPr algn="l"/>
            <a:endParaRPr lang="it-IT" sz="2000" dirty="0">
              <a:latin typeface="Georgia" panose="02040502050405020303" pitchFamily="18" charset="0"/>
            </a:endParaRPr>
          </a:p>
          <a:p>
            <a:pPr algn="l"/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79645B-1F63-4530-92A8-5FFC4EF1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42" y="737858"/>
            <a:ext cx="2019582" cy="609685"/>
          </a:xfrm>
          <a:prstGeom prst="rect">
            <a:avLst/>
          </a:prstGeom>
        </p:spPr>
      </p:pic>
      <p:pic>
        <p:nvPicPr>
          <p:cNvPr id="4" name="Immagine 3" descr="Immagine che contiene uomo, persona, inpiedi, guardando&#10;&#10;Descrizione generata automaticamente">
            <a:extLst>
              <a:ext uri="{FF2B5EF4-FFF2-40B4-BE49-F238E27FC236}">
                <a16:creationId xmlns:a16="http://schemas.microsoft.com/office/drawing/2014/main" id="{B5049DD6-E187-417B-83B6-7CE6AA51E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969" y="1652750"/>
            <a:ext cx="1388162" cy="1388162"/>
          </a:xfrm>
          <a:prstGeom prst="rect">
            <a:avLst/>
          </a:prstGeom>
        </p:spPr>
      </p:pic>
      <p:pic>
        <p:nvPicPr>
          <p:cNvPr id="8" name="Immagine 7" descr="Immagine che contiene persona, donna, fotografia, facciata&#10;&#10;Descrizione generata automaticamente">
            <a:extLst>
              <a:ext uri="{FF2B5EF4-FFF2-40B4-BE49-F238E27FC236}">
                <a16:creationId xmlns:a16="http://schemas.microsoft.com/office/drawing/2014/main" id="{C987493F-EB20-4739-B456-AFE3DD937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03" y="3088555"/>
            <a:ext cx="1388162" cy="1468954"/>
          </a:xfrm>
          <a:prstGeom prst="rect">
            <a:avLst/>
          </a:prstGeom>
        </p:spPr>
      </p:pic>
      <p:pic>
        <p:nvPicPr>
          <p:cNvPr id="10" name="Immagine 9" descr="Immagine che contiene uomo, persona, cravatta, tuta&#10;&#10;Descrizione generata automaticamente">
            <a:extLst>
              <a:ext uri="{FF2B5EF4-FFF2-40B4-BE49-F238E27FC236}">
                <a16:creationId xmlns:a16="http://schemas.microsoft.com/office/drawing/2014/main" id="{140DA064-D9DE-4284-8EC0-D3AF3263D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549" y="1652750"/>
            <a:ext cx="1388162" cy="138816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5D97325-4F05-4D98-8FF0-522A8468F758}"/>
              </a:ext>
            </a:extLst>
          </p:cNvPr>
          <p:cNvSpPr txBox="1"/>
          <p:nvPr/>
        </p:nvSpPr>
        <p:spPr>
          <a:xfrm>
            <a:off x="3296093" y="978195"/>
            <a:ext cx="1388162" cy="3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Team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67AE91-CB56-4676-B1CD-42CED48C24E7}"/>
              </a:ext>
            </a:extLst>
          </p:cNvPr>
          <p:cNvSpPr txBox="1"/>
          <p:nvPr/>
        </p:nvSpPr>
        <p:spPr>
          <a:xfrm>
            <a:off x="480717" y="3150496"/>
            <a:ext cx="264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Georgia" panose="02040502050405020303" pitchFamily="18" charset="0"/>
              </a:rPr>
              <a:t>Alessandro Pellegrino</a:t>
            </a:r>
          </a:p>
          <a:p>
            <a:pPr algn="ctr"/>
            <a:r>
              <a:rPr lang="it-IT" dirty="0">
                <a:latin typeface="Georgia" panose="02040502050405020303" pitchFamily="18" charset="0"/>
              </a:rPr>
              <a:t>Founder e CEO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B453F20-EC6E-4894-AA3B-EBEB05A0F260}"/>
              </a:ext>
            </a:extLst>
          </p:cNvPr>
          <p:cNvSpPr txBox="1"/>
          <p:nvPr/>
        </p:nvSpPr>
        <p:spPr>
          <a:xfrm>
            <a:off x="2966484" y="2181081"/>
            <a:ext cx="2349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Georgia" panose="02040502050405020303" pitchFamily="18" charset="0"/>
              </a:rPr>
              <a:t>Valeria Bortoletto</a:t>
            </a:r>
          </a:p>
          <a:p>
            <a:pPr algn="ctr"/>
            <a:r>
              <a:rPr lang="it-IT" sz="1400" dirty="0">
                <a:latin typeface="Georgia" panose="02040502050405020303" pitchFamily="18" charset="0"/>
              </a:rPr>
              <a:t>Direttrice vendite e Marketing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3509F5-8648-41AA-84A9-8B5BD9B33387}"/>
              </a:ext>
            </a:extLst>
          </p:cNvPr>
          <p:cNvSpPr txBox="1"/>
          <p:nvPr/>
        </p:nvSpPr>
        <p:spPr>
          <a:xfrm>
            <a:off x="5519839" y="3258217"/>
            <a:ext cx="2019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Georgia" panose="02040502050405020303" pitchFamily="18" charset="0"/>
              </a:rPr>
              <a:t>Marco Martire</a:t>
            </a:r>
          </a:p>
          <a:p>
            <a:pPr algn="ctr"/>
            <a:r>
              <a:rPr lang="it-IT" sz="1400" dirty="0">
                <a:latin typeface="Georgia" panose="02040502050405020303" pitchFamily="18" charset="0"/>
              </a:rPr>
              <a:t>CFO – Direttore Finanziario</a:t>
            </a:r>
            <a:r>
              <a:rPr lang="it-IT" sz="1400" b="1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019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>
            <a:extLst>
              <a:ext uri="{FF2B5EF4-FFF2-40B4-BE49-F238E27FC236}">
                <a16:creationId xmlns:a16="http://schemas.microsoft.com/office/drawing/2014/main" id="{B0BE7D43-1F6B-D14E-BA3D-0850A7DB88C2}"/>
              </a:ext>
            </a:extLst>
          </p:cNvPr>
          <p:cNvSpPr txBox="1">
            <a:spLocks/>
          </p:cNvSpPr>
          <p:nvPr/>
        </p:nvSpPr>
        <p:spPr>
          <a:xfrm>
            <a:off x="1596535" y="865402"/>
            <a:ext cx="4959298" cy="35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BD5FA4D-6892-224A-BA53-D8AF5DD11CAD}"/>
              </a:ext>
            </a:extLst>
          </p:cNvPr>
          <p:cNvSpPr txBox="1">
            <a:spLocks/>
          </p:cNvSpPr>
          <p:nvPr/>
        </p:nvSpPr>
        <p:spPr>
          <a:xfrm>
            <a:off x="459814" y="1475188"/>
            <a:ext cx="6589572" cy="3171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b="1" dirty="0">
                <a:latin typeface="Georgia" panose="02040502050405020303" pitchFamily="18" charset="0"/>
              </a:rPr>
              <a:t>Piano economico finanziario:</a:t>
            </a:r>
          </a:p>
          <a:p>
            <a:pPr algn="l"/>
            <a:endParaRPr lang="it-IT" sz="1600" b="1" dirty="0">
              <a:latin typeface="Georgia" panose="02040502050405020303" pitchFamily="18" charset="0"/>
            </a:endParaRPr>
          </a:p>
          <a:p>
            <a:pPr algn="just"/>
            <a:r>
              <a:rPr lang="it-IT" sz="2000" dirty="0">
                <a:latin typeface="Georgia" panose="02040502050405020303" pitchFamily="18" charset="0"/>
              </a:rPr>
              <a:t>L’investimento iniziale prevede un’esposizione, relativa ai costi di</a:t>
            </a:r>
          </a:p>
          <a:p>
            <a:pPr algn="just"/>
            <a:r>
              <a:rPr lang="it-IT" sz="2000" dirty="0">
                <a:latin typeface="Georgia" panose="02040502050405020303" pitchFamily="18" charset="0"/>
              </a:rPr>
              <a:t>avviamento e ai costi di produzione nell’anno 2020, pari a </a:t>
            </a:r>
            <a:r>
              <a:rPr lang="it-IT" sz="2000" b="1" dirty="0">
                <a:latin typeface="Georgia" panose="02040502050405020303" pitchFamily="18" charset="0"/>
              </a:rPr>
              <a:t>50.440€ </a:t>
            </a:r>
            <a:r>
              <a:rPr lang="it-IT" sz="2000" dirty="0"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it-IT" sz="2000" dirty="0">
                <a:latin typeface="Georgia" panose="02040502050405020303" pitchFamily="18" charset="0"/>
              </a:rPr>
              <a:t>La variazione societaria e il conseguente aumento di capitale è </a:t>
            </a:r>
            <a:r>
              <a:rPr lang="it-IT" sz="2000" dirty="0" err="1">
                <a:latin typeface="Georgia" panose="02040502050405020303" pitchFamily="18" charset="0"/>
              </a:rPr>
              <a:t>previstoalla</a:t>
            </a:r>
            <a:r>
              <a:rPr lang="it-IT" sz="2000" dirty="0">
                <a:latin typeface="Georgia" panose="02040502050405020303" pitchFamily="18" charset="0"/>
              </a:rPr>
              <a:t> fine del 2021.</a:t>
            </a:r>
          </a:p>
          <a:p>
            <a:pPr algn="just"/>
            <a:r>
              <a:rPr lang="it-IT" sz="2000" dirty="0">
                <a:latin typeface="Georgia" panose="02040502050405020303" pitchFamily="18" charset="0"/>
              </a:rPr>
              <a:t>Nel biennio 2022-2023 di intende avviare una più ampia operazione di</a:t>
            </a:r>
          </a:p>
          <a:p>
            <a:pPr algn="just"/>
            <a:r>
              <a:rPr lang="it-IT" sz="2000" dirty="0">
                <a:latin typeface="Georgia" panose="02040502050405020303" pitchFamily="18" charset="0"/>
              </a:rPr>
              <a:t>commercializzazione sia del dispositivo, prodotto in outsourcing, sia</a:t>
            </a:r>
          </a:p>
          <a:p>
            <a:pPr algn="just"/>
            <a:r>
              <a:rPr lang="it-IT" sz="2000" dirty="0">
                <a:latin typeface="Georgia" panose="02040502050405020303" pitchFamily="18" charset="0"/>
              </a:rPr>
              <a:t>della proprietà intellettuale.</a:t>
            </a:r>
          </a:p>
          <a:p>
            <a:pPr algn="l"/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79645B-1F63-4530-92A8-5FFC4EF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42" y="737858"/>
            <a:ext cx="201958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>
            <a:extLst>
              <a:ext uri="{FF2B5EF4-FFF2-40B4-BE49-F238E27FC236}">
                <a16:creationId xmlns:a16="http://schemas.microsoft.com/office/drawing/2014/main" id="{B0BE7D43-1F6B-D14E-BA3D-0850A7DB88C2}"/>
              </a:ext>
            </a:extLst>
          </p:cNvPr>
          <p:cNvSpPr txBox="1">
            <a:spLocks/>
          </p:cNvSpPr>
          <p:nvPr/>
        </p:nvSpPr>
        <p:spPr>
          <a:xfrm>
            <a:off x="1596535" y="865402"/>
            <a:ext cx="4959298" cy="35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BD5FA4D-6892-224A-BA53-D8AF5DD11CAD}"/>
              </a:ext>
            </a:extLst>
          </p:cNvPr>
          <p:cNvSpPr txBox="1">
            <a:spLocks/>
          </p:cNvSpPr>
          <p:nvPr/>
        </p:nvSpPr>
        <p:spPr>
          <a:xfrm>
            <a:off x="459814" y="1502946"/>
            <a:ext cx="6481314" cy="320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2000" dirty="0">
              <a:latin typeface="Georgia" panose="02040502050405020303" pitchFamily="18" charset="0"/>
            </a:endParaRPr>
          </a:p>
          <a:p>
            <a:pPr algn="l"/>
            <a:endParaRPr lang="it-IT" dirty="0">
              <a:latin typeface="Georgia" panose="02040502050405020303" pitchFamily="18" charset="0"/>
            </a:endParaRP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79645B-1F63-4530-92A8-5FFC4EF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33" y="380871"/>
            <a:ext cx="2019582" cy="60968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5697B7-0A8A-4B0E-B272-1B3594A1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47" y="1071658"/>
            <a:ext cx="5723528" cy="3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200</Words>
  <Application>Microsoft Office PowerPoint</Application>
  <PresentationFormat>Presentazione su schermo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Comfortaa-Regular</vt:lpstr>
      <vt:lpstr>Georgia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Alessandro Pellegrino</cp:lastModifiedBy>
  <cp:revision>12</cp:revision>
  <dcterms:created xsi:type="dcterms:W3CDTF">2019-10-09T11:13:36Z</dcterms:created>
  <dcterms:modified xsi:type="dcterms:W3CDTF">2019-10-24T16:12:02Z</dcterms:modified>
</cp:coreProperties>
</file>