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85"/>
    <p:restoredTop sz="66605" autoAdjust="0"/>
  </p:normalViewPr>
  <p:slideViewPr>
    <p:cSldViewPr snapToGrid="0" snapToObjects="1">
      <p:cViewPr varScale="1">
        <p:scale>
          <a:sx n="63" d="100"/>
          <a:sy n="63" d="100"/>
        </p:scale>
        <p:origin x="17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BB651-CCB7-46BA-AF7B-E75B7F29349F}" type="datetimeFigureOut">
              <a:rPr lang="it-IT" smtClean="0"/>
              <a:t>27/10/2019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374F9-89B1-42FE-A23B-C30035EFBCD3}" type="slidenum">
              <a:rPr lang="it-IT" smtClean="0"/>
              <a:t>‹N›</a:t>
            </a:fld>
            <a:endParaRPr lang="it-IT"/>
          </a:p>
        </p:txBody>
      </p:sp>
    </p:spTree>
    <p:extLst>
      <p:ext uri="{BB962C8B-B14F-4D97-AF65-F5344CB8AC3E}">
        <p14:creationId xmlns:p14="http://schemas.microsoft.com/office/powerpoint/2010/main" val="1076666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Salve a tutti, sono Alessandro Pellegrino, studente di Ingegneria Clinica prossimo ormai alla laurea. Come può suggerire il titolo del mio corso di laurea, la mia idea si cala in un contesto prettamente biomedico. </a:t>
            </a:r>
          </a:p>
          <a:p>
            <a:endParaRPr lang="it-IT" dirty="0"/>
          </a:p>
        </p:txBody>
      </p:sp>
      <p:sp>
        <p:nvSpPr>
          <p:cNvPr id="4" name="Segnaposto numero diapositiva 3"/>
          <p:cNvSpPr>
            <a:spLocks noGrp="1"/>
          </p:cNvSpPr>
          <p:nvPr>
            <p:ph type="sldNum" sz="quarter" idx="5"/>
          </p:nvPr>
        </p:nvSpPr>
        <p:spPr/>
        <p:txBody>
          <a:bodyPr/>
          <a:lstStyle/>
          <a:p>
            <a:fld id="{F3D374F9-89B1-42FE-A23B-C30035EFBCD3}" type="slidenum">
              <a:rPr lang="it-IT" smtClean="0"/>
              <a:t>1</a:t>
            </a:fld>
            <a:endParaRPr lang="it-IT"/>
          </a:p>
        </p:txBody>
      </p:sp>
    </p:spTree>
    <p:extLst>
      <p:ext uri="{BB962C8B-B14F-4D97-AF65-F5344CB8AC3E}">
        <p14:creationId xmlns:p14="http://schemas.microsoft.com/office/powerpoint/2010/main" val="70893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Parto subito con la presentazione del problema: </a:t>
            </a:r>
          </a:p>
          <a:p>
            <a:r>
              <a:rPr lang="it-IT" sz="1200" kern="1200" dirty="0">
                <a:solidFill>
                  <a:schemeClr val="tx1"/>
                </a:solidFill>
                <a:effectLst/>
                <a:latin typeface="+mn-lt"/>
                <a:ea typeface="+mn-ea"/>
                <a:cs typeface="+mn-cs"/>
              </a:rPr>
              <a:t>sappiamo che un medico per poter correttamente formulare una diagnosi, ha bisogno sostanzialmente di: aver ricevuto un’adeguata e profonda formazione, sicuramente molta esperienza ed infine la possibilità di poter consultare dei dati (possibilmente provenienti da esami oggettivi) che lo informino circa lo stato di salute del paziente che ha in cura. </a:t>
            </a:r>
          </a:p>
          <a:p>
            <a:r>
              <a:rPr lang="it-IT" sz="1200" kern="1200" dirty="0">
                <a:solidFill>
                  <a:schemeClr val="tx1"/>
                </a:solidFill>
                <a:effectLst/>
                <a:latin typeface="+mn-lt"/>
                <a:ea typeface="+mn-ea"/>
                <a:cs typeface="+mn-cs"/>
              </a:rPr>
              <a:t>Disporre di questi parametri vitali, non solo aiutano il medico con la diagnosi, ma soprattutto lo aiutano a capire se la terapia che ha scelto come cura sta funzionando oppure no, quindi per fare del follow-up sul paziente. </a:t>
            </a:r>
          </a:p>
          <a:p>
            <a:r>
              <a:rPr lang="it-IT" sz="1200" kern="1200" dirty="0">
                <a:solidFill>
                  <a:schemeClr val="tx1"/>
                </a:solidFill>
                <a:effectLst/>
                <a:latin typeface="+mn-lt"/>
                <a:ea typeface="+mn-ea"/>
                <a:cs typeface="+mn-cs"/>
              </a:rPr>
              <a:t>Nel periodo di  follow-up si può capire se la risposta alla terapia da parte del paziente è positiva, e quindi continuare su questa strada, oppure lo avvertono che la terapia non sta portando alcun beneficio e quindi sarebbe saggio provare un’altra soluzione.</a:t>
            </a:r>
          </a:p>
          <a:p>
            <a:endParaRPr lang="it-IT" dirty="0"/>
          </a:p>
        </p:txBody>
      </p:sp>
      <p:sp>
        <p:nvSpPr>
          <p:cNvPr id="4" name="Segnaposto numero diapositiva 3"/>
          <p:cNvSpPr>
            <a:spLocks noGrp="1"/>
          </p:cNvSpPr>
          <p:nvPr>
            <p:ph type="sldNum" sz="quarter" idx="5"/>
          </p:nvPr>
        </p:nvSpPr>
        <p:spPr/>
        <p:txBody>
          <a:bodyPr/>
          <a:lstStyle/>
          <a:p>
            <a:fld id="{F3D374F9-89B1-42FE-A23B-C30035EFBCD3}" type="slidenum">
              <a:rPr lang="it-IT" smtClean="0"/>
              <a:t>2</a:t>
            </a:fld>
            <a:endParaRPr lang="it-IT"/>
          </a:p>
        </p:txBody>
      </p:sp>
    </p:spTree>
    <p:extLst>
      <p:ext uri="{BB962C8B-B14F-4D97-AF65-F5344CB8AC3E}">
        <p14:creationId xmlns:p14="http://schemas.microsoft.com/office/powerpoint/2010/main" val="189419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Con </a:t>
            </a:r>
            <a:r>
              <a:rPr lang="it-IT" sz="1200" kern="1200" dirty="0" err="1">
                <a:solidFill>
                  <a:schemeClr val="tx1"/>
                </a:solidFill>
                <a:effectLst/>
                <a:latin typeface="+mn-lt"/>
                <a:ea typeface="+mn-ea"/>
                <a:cs typeface="+mn-cs"/>
              </a:rPr>
              <a:t>breath</a:t>
            </a:r>
            <a:r>
              <a:rPr lang="it-IT" sz="1200" kern="1200" dirty="0">
                <a:solidFill>
                  <a:schemeClr val="tx1"/>
                </a:solidFill>
                <a:effectLst/>
                <a:latin typeface="+mn-lt"/>
                <a:ea typeface="+mn-ea"/>
                <a:cs typeface="+mn-cs"/>
              </a:rPr>
              <a:t>-U l’idea è propria quella di dare supporto al medico in questo senso, ovvero fornirgli degli strumenti che il paziente può utilizzare per raccogliere dati a fini diagnostici e di terapia, in particolar modo per tutte quelle patologie che in qualche modo hanno a che fare con la respirazione.</a:t>
            </a:r>
          </a:p>
          <a:p>
            <a:endParaRPr lang="it-IT" dirty="0"/>
          </a:p>
          <a:p>
            <a:endParaRPr lang="it-IT" dirty="0"/>
          </a:p>
        </p:txBody>
      </p:sp>
      <p:sp>
        <p:nvSpPr>
          <p:cNvPr id="4" name="Segnaposto numero diapositiva 3"/>
          <p:cNvSpPr>
            <a:spLocks noGrp="1"/>
          </p:cNvSpPr>
          <p:nvPr>
            <p:ph type="sldNum" sz="quarter" idx="5"/>
          </p:nvPr>
        </p:nvSpPr>
        <p:spPr/>
        <p:txBody>
          <a:bodyPr/>
          <a:lstStyle/>
          <a:p>
            <a:fld id="{F3D374F9-89B1-42FE-A23B-C30035EFBCD3}" type="slidenum">
              <a:rPr lang="it-IT" smtClean="0"/>
              <a:t>3</a:t>
            </a:fld>
            <a:endParaRPr lang="it-IT"/>
          </a:p>
        </p:txBody>
      </p:sp>
    </p:spTree>
    <p:extLst>
      <p:ext uri="{BB962C8B-B14F-4D97-AF65-F5344CB8AC3E}">
        <p14:creationId xmlns:p14="http://schemas.microsoft.com/office/powerpoint/2010/main" val="2085776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3D374F9-89B1-42FE-A23B-C30035EFBCD3}" type="slidenum">
              <a:rPr lang="it-IT" smtClean="0"/>
              <a:t>5</a:t>
            </a:fld>
            <a:endParaRPr lang="it-IT"/>
          </a:p>
        </p:txBody>
      </p:sp>
    </p:spTree>
    <p:extLst>
      <p:ext uri="{BB962C8B-B14F-4D97-AF65-F5344CB8AC3E}">
        <p14:creationId xmlns:p14="http://schemas.microsoft.com/office/powerpoint/2010/main" val="8273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275D062C-3052-5847-8BB7-F09DBC12ACAF}" type="datetimeFigureOut">
              <a:rPr lang="it-IT" smtClean="0"/>
              <a:t>27/10/2019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219575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75D062C-3052-5847-8BB7-F09DBC12ACAF}" type="datetimeFigureOut">
              <a:rPr lang="it-IT" smtClean="0"/>
              <a:t>27/10/2019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281599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75D062C-3052-5847-8BB7-F09DBC12ACAF}" type="datetimeFigureOut">
              <a:rPr lang="it-IT" smtClean="0"/>
              <a:t>27/10/2019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80534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75D062C-3052-5847-8BB7-F09DBC12ACAF}" type="datetimeFigureOut">
              <a:rPr lang="it-IT" smtClean="0"/>
              <a:t>27/10/2019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249426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275D062C-3052-5847-8BB7-F09DBC12ACAF}" type="datetimeFigureOut">
              <a:rPr lang="it-IT" smtClean="0"/>
              <a:t>27/10/2019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3819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75D062C-3052-5847-8BB7-F09DBC12ACAF}" type="datetimeFigureOut">
              <a:rPr lang="it-IT" smtClean="0"/>
              <a:t>27/10/2019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2095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629842" y="1878806"/>
            <a:ext cx="3868340" cy="276344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1878806"/>
            <a:ext cx="3887391" cy="276344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75D062C-3052-5847-8BB7-F09DBC12ACAF}" type="datetimeFigureOut">
              <a:rPr lang="it-IT" smtClean="0"/>
              <a:t>27/10/2019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294501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75D062C-3052-5847-8BB7-F09DBC12ACAF}" type="datetimeFigureOut">
              <a:rPr lang="it-IT" smtClean="0"/>
              <a:t>27/10/2019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221842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D062C-3052-5847-8BB7-F09DBC12ACAF}" type="datetimeFigureOut">
              <a:rPr lang="it-IT" smtClean="0"/>
              <a:t>27/10/2019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274990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75D062C-3052-5847-8BB7-F09DBC12ACAF}" type="datetimeFigureOut">
              <a:rPr lang="it-IT" smtClean="0"/>
              <a:t>27/10/2019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56600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75D062C-3052-5847-8BB7-F09DBC12ACAF}" type="datetimeFigureOut">
              <a:rPr lang="it-IT" smtClean="0"/>
              <a:t>27/10/2019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2BFBA1-16EB-1B40-9FBD-69A4368617F2}" type="slidenum">
              <a:rPr lang="it-IT" smtClean="0"/>
              <a:t>‹N›</a:t>
            </a:fld>
            <a:endParaRPr lang="it-IT"/>
          </a:p>
        </p:txBody>
      </p:sp>
    </p:spTree>
    <p:extLst>
      <p:ext uri="{BB962C8B-B14F-4D97-AF65-F5344CB8AC3E}">
        <p14:creationId xmlns:p14="http://schemas.microsoft.com/office/powerpoint/2010/main" val="181193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75D062C-3052-5847-8BB7-F09DBC12ACAF}" type="datetimeFigureOut">
              <a:rPr lang="it-IT" smtClean="0"/>
              <a:t>27/10/2019</a:t>
            </a:fld>
            <a:endParaRPr lang="it-IT"/>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22BFBA1-16EB-1B40-9FBD-69A4368617F2}" type="slidenum">
              <a:rPr lang="it-IT" smtClean="0"/>
              <a:t>‹N›</a:t>
            </a:fld>
            <a:endParaRPr lang="it-IT"/>
          </a:p>
        </p:txBody>
      </p:sp>
    </p:spTree>
    <p:extLst>
      <p:ext uri="{BB962C8B-B14F-4D97-AF65-F5344CB8AC3E}">
        <p14:creationId xmlns:p14="http://schemas.microsoft.com/office/powerpoint/2010/main" val="3712902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7485886-C33A-DD46-B4F6-6068D0EF27A2}"/>
              </a:ext>
            </a:extLst>
          </p:cNvPr>
          <p:cNvSpPr txBox="1"/>
          <p:nvPr/>
        </p:nvSpPr>
        <p:spPr>
          <a:xfrm rot="21416268">
            <a:off x="264118" y="1165443"/>
            <a:ext cx="6620971" cy="3231654"/>
          </a:xfrm>
          <a:prstGeom prst="rect">
            <a:avLst/>
          </a:prstGeom>
          <a:noFill/>
        </p:spPr>
        <p:txBody>
          <a:bodyPr wrap="square" rtlCol="0">
            <a:spAutoFit/>
          </a:bodyPr>
          <a:lstStyle/>
          <a:p>
            <a:r>
              <a:rPr lang="it-IT" sz="2400" b="1" dirty="0">
                <a:latin typeface="Georgia" panose="02040502050405020303" pitchFamily="18" charset="0"/>
              </a:rPr>
              <a:t>BREATH - U</a:t>
            </a:r>
            <a:br>
              <a:rPr lang="it-IT" dirty="0">
                <a:latin typeface="Georgia" panose="02040502050405020303" pitchFamily="18" charset="0"/>
              </a:rPr>
            </a:br>
            <a:endParaRPr lang="it-IT" dirty="0">
              <a:latin typeface="Georgia" panose="02040502050405020303" pitchFamily="18" charset="0"/>
            </a:endParaRPr>
          </a:p>
          <a:p>
            <a:r>
              <a:rPr lang="it-IT" dirty="0">
                <a:latin typeface="Georgia" panose="02040502050405020303" pitchFamily="18" charset="0"/>
              </a:rPr>
              <a:t>START CUP: </a:t>
            </a:r>
            <a:r>
              <a:rPr lang="it-IT" b="1" dirty="0">
                <a:latin typeface="Georgia" panose="02040502050405020303" pitchFamily="18" charset="0"/>
              </a:rPr>
              <a:t>FRIULI VENEZIA GIULIA</a:t>
            </a:r>
            <a:br>
              <a:rPr lang="it-IT" dirty="0">
                <a:latin typeface="Georgia" panose="02040502050405020303" pitchFamily="18" charset="0"/>
              </a:rPr>
            </a:br>
            <a:r>
              <a:rPr lang="it-IT" dirty="0">
                <a:latin typeface="Georgia" panose="02040502050405020303" pitchFamily="18" charset="0"/>
              </a:rPr>
              <a:t>CATEGORIA: </a:t>
            </a:r>
            <a:r>
              <a:rPr lang="it-IT" b="1" dirty="0">
                <a:latin typeface="Georgia" panose="02040502050405020303" pitchFamily="18" charset="0"/>
              </a:rPr>
              <a:t>LIFE SCIENCE</a:t>
            </a:r>
            <a:br>
              <a:rPr lang="it-IT" b="1" dirty="0">
                <a:latin typeface="Georgia" panose="02040502050405020303" pitchFamily="18" charset="0"/>
              </a:rPr>
            </a:br>
            <a:endParaRPr lang="it-IT" b="1" dirty="0">
              <a:latin typeface="Georgia" panose="02040502050405020303" pitchFamily="18" charset="0"/>
            </a:endParaRPr>
          </a:p>
          <a:p>
            <a:r>
              <a:rPr lang="it-IT" dirty="0">
                <a:latin typeface="Georgia" panose="02040502050405020303" pitchFamily="18" charset="0"/>
              </a:rPr>
              <a:t>Capo gruppo: </a:t>
            </a:r>
            <a:r>
              <a:rPr lang="it-IT" b="1" dirty="0">
                <a:latin typeface="Georgia" panose="02040502050405020303" pitchFamily="18" charset="0"/>
              </a:rPr>
              <a:t>Alessandro Pellegrino</a:t>
            </a:r>
            <a:br>
              <a:rPr lang="it-IT" dirty="0">
                <a:latin typeface="Georgia" panose="02040502050405020303" pitchFamily="18" charset="0"/>
              </a:rPr>
            </a:br>
            <a:endParaRPr lang="it-IT" dirty="0">
              <a:latin typeface="Georgia" panose="02040502050405020303" pitchFamily="18" charset="0"/>
            </a:endParaRPr>
          </a:p>
          <a:p>
            <a:r>
              <a:rPr lang="it-IT" dirty="0">
                <a:latin typeface="Georgia" panose="02040502050405020303" pitchFamily="18" charset="0"/>
              </a:rPr>
              <a:t>Team:</a:t>
            </a:r>
            <a:br>
              <a:rPr lang="it-IT" dirty="0">
                <a:latin typeface="Georgia" panose="02040502050405020303" pitchFamily="18" charset="0"/>
              </a:rPr>
            </a:br>
            <a:r>
              <a:rPr lang="it-IT" b="1" dirty="0">
                <a:latin typeface="Georgia" panose="02040502050405020303" pitchFamily="18" charset="0"/>
              </a:rPr>
              <a:t>Alessandro Pellegrino</a:t>
            </a:r>
          </a:p>
          <a:p>
            <a:r>
              <a:rPr lang="it-IT" b="1" dirty="0">
                <a:latin typeface="Georgia" panose="02040502050405020303" pitchFamily="18" charset="0"/>
              </a:rPr>
              <a:t>Marco Martire</a:t>
            </a:r>
          </a:p>
          <a:p>
            <a:r>
              <a:rPr lang="it-IT" b="1" dirty="0">
                <a:latin typeface="Georgia" panose="02040502050405020303" pitchFamily="18" charset="0"/>
              </a:rPr>
              <a:t>Valeria Bortoletto</a:t>
            </a:r>
            <a:endParaRPr lang="it-IT" b="1" dirty="0"/>
          </a:p>
        </p:txBody>
      </p:sp>
    </p:spTree>
    <p:extLst>
      <p:ext uri="{BB962C8B-B14F-4D97-AF65-F5344CB8AC3E}">
        <p14:creationId xmlns:p14="http://schemas.microsoft.com/office/powerpoint/2010/main" val="947946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ottotitolo 2">
            <a:extLst>
              <a:ext uri="{FF2B5EF4-FFF2-40B4-BE49-F238E27FC236}">
                <a16:creationId xmlns:a16="http://schemas.microsoft.com/office/drawing/2014/main" id="{B0BE7D43-1F6B-D14E-BA3D-0850A7DB88C2}"/>
              </a:ext>
            </a:extLst>
          </p:cNvPr>
          <p:cNvSpPr txBox="1">
            <a:spLocks/>
          </p:cNvSpPr>
          <p:nvPr/>
        </p:nvSpPr>
        <p:spPr>
          <a:xfrm>
            <a:off x="1596535" y="865402"/>
            <a:ext cx="4959298" cy="3545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it-IT" dirty="0">
              <a:latin typeface="Georgia" panose="02040502050405020303" pitchFamily="18" charset="0"/>
            </a:endParaRPr>
          </a:p>
        </p:txBody>
      </p:sp>
      <p:sp>
        <p:nvSpPr>
          <p:cNvPr id="6" name="Sottotitolo 2">
            <a:extLst>
              <a:ext uri="{FF2B5EF4-FFF2-40B4-BE49-F238E27FC236}">
                <a16:creationId xmlns:a16="http://schemas.microsoft.com/office/drawing/2014/main" id="{DBD5FA4D-6892-224A-BA53-D8AF5DD11CAD}"/>
              </a:ext>
            </a:extLst>
          </p:cNvPr>
          <p:cNvSpPr txBox="1">
            <a:spLocks/>
          </p:cNvSpPr>
          <p:nvPr/>
        </p:nvSpPr>
        <p:spPr>
          <a:xfrm>
            <a:off x="459814" y="1475189"/>
            <a:ext cx="7014874" cy="1746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600" b="1" dirty="0">
                <a:latin typeface="Georgia" panose="02040502050405020303" pitchFamily="18" charset="0"/>
                <a:ea typeface="Adobe Myungjo Std M" panose="02020600000000000000" pitchFamily="18" charset="-128"/>
              </a:rPr>
              <a:t>Problema</a:t>
            </a:r>
            <a:r>
              <a:rPr lang="it-IT" sz="1600" dirty="0">
                <a:latin typeface="Georgia" panose="02040502050405020303" pitchFamily="18" charset="0"/>
                <a:ea typeface="Adobe Myungjo Std M" panose="02020600000000000000" pitchFamily="18" charset="-128"/>
              </a:rPr>
              <a:t>: </a:t>
            </a:r>
          </a:p>
          <a:p>
            <a:pPr algn="l">
              <a:lnSpc>
                <a:spcPct val="150000"/>
              </a:lnSpc>
            </a:pPr>
            <a:r>
              <a:rPr lang="it-IT" sz="1600" dirty="0">
                <a:latin typeface="Georgia" panose="02040502050405020303" pitchFamily="18" charset="0"/>
                <a:ea typeface="Adobe Myungjo Std M" panose="02020600000000000000" pitchFamily="18" charset="-128"/>
              </a:rPr>
              <a:t>Il monitoraggio e l’analisi dei biosegnali ricoprono un ruolo fondamentale nel campo medico-diagnostico. Non solo, monitoraggio e analisi sono importantissimi soprattutto per la prevenzione della salute del paziente.</a:t>
            </a:r>
          </a:p>
          <a:p>
            <a:pPr algn="l"/>
            <a:endParaRPr lang="it-IT" sz="2000" dirty="0">
              <a:latin typeface="Georgia" panose="02040502050405020303" pitchFamily="18" charset="0"/>
            </a:endParaRPr>
          </a:p>
          <a:p>
            <a:pPr algn="l"/>
            <a:endParaRPr lang="it-IT" dirty="0">
              <a:latin typeface="Georgia" panose="02040502050405020303" pitchFamily="18" charset="0"/>
            </a:endParaRPr>
          </a:p>
        </p:txBody>
      </p:sp>
      <p:pic>
        <p:nvPicPr>
          <p:cNvPr id="3" name="Immagine 2" descr="Immagine che contiene disegnando&#10;&#10;Descrizione generata automaticamente">
            <a:extLst>
              <a:ext uri="{FF2B5EF4-FFF2-40B4-BE49-F238E27FC236}">
                <a16:creationId xmlns:a16="http://schemas.microsoft.com/office/drawing/2014/main" id="{C079645B-1F63-4530-92A8-5FFC4EF1BB8C}"/>
              </a:ext>
            </a:extLst>
          </p:cNvPr>
          <p:cNvPicPr>
            <a:picLocks noChangeAspect="1"/>
          </p:cNvPicPr>
          <p:nvPr/>
        </p:nvPicPr>
        <p:blipFill>
          <a:blip r:embed="rId4"/>
          <a:stretch>
            <a:fillRect/>
          </a:stretch>
        </p:blipFill>
        <p:spPr>
          <a:xfrm>
            <a:off x="5546042" y="737858"/>
            <a:ext cx="2019582" cy="609685"/>
          </a:xfrm>
          <a:prstGeom prst="rect">
            <a:avLst/>
          </a:prstGeom>
        </p:spPr>
      </p:pic>
    </p:spTree>
    <p:extLst>
      <p:ext uri="{BB962C8B-B14F-4D97-AF65-F5344CB8AC3E}">
        <p14:creationId xmlns:p14="http://schemas.microsoft.com/office/powerpoint/2010/main" val="3197081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ottotitolo 2">
            <a:extLst>
              <a:ext uri="{FF2B5EF4-FFF2-40B4-BE49-F238E27FC236}">
                <a16:creationId xmlns:a16="http://schemas.microsoft.com/office/drawing/2014/main" id="{B0BE7D43-1F6B-D14E-BA3D-0850A7DB88C2}"/>
              </a:ext>
            </a:extLst>
          </p:cNvPr>
          <p:cNvSpPr txBox="1">
            <a:spLocks/>
          </p:cNvSpPr>
          <p:nvPr/>
        </p:nvSpPr>
        <p:spPr>
          <a:xfrm>
            <a:off x="1596535" y="865402"/>
            <a:ext cx="4959298" cy="3545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it-IT" dirty="0">
              <a:latin typeface="Georgia" panose="02040502050405020303" pitchFamily="18" charset="0"/>
            </a:endParaRPr>
          </a:p>
        </p:txBody>
      </p:sp>
      <p:sp>
        <p:nvSpPr>
          <p:cNvPr id="6" name="Sottotitolo 2">
            <a:extLst>
              <a:ext uri="{FF2B5EF4-FFF2-40B4-BE49-F238E27FC236}">
                <a16:creationId xmlns:a16="http://schemas.microsoft.com/office/drawing/2014/main" id="{DBD5FA4D-6892-224A-BA53-D8AF5DD11CAD}"/>
              </a:ext>
            </a:extLst>
          </p:cNvPr>
          <p:cNvSpPr txBox="1">
            <a:spLocks/>
          </p:cNvSpPr>
          <p:nvPr/>
        </p:nvSpPr>
        <p:spPr>
          <a:xfrm>
            <a:off x="459814" y="1347543"/>
            <a:ext cx="6481314" cy="33372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600" b="1" dirty="0">
                <a:latin typeface="Georgia" panose="02040502050405020303" pitchFamily="18" charset="0"/>
              </a:rPr>
              <a:t>Soluzione:</a:t>
            </a:r>
          </a:p>
          <a:p>
            <a:pPr algn="l"/>
            <a:r>
              <a:rPr lang="it-IT" sz="1600" dirty="0">
                <a:latin typeface="Georgia" panose="02040502050405020303" pitchFamily="18" charset="0"/>
              </a:rPr>
              <a:t>dispositivo medico portatile certificato CE, capace di monitorare attraverso un’applicazione smartphone diversi parametri vitali legati alla respirazione</a:t>
            </a:r>
            <a:r>
              <a:rPr lang="it-IT" sz="1600" dirty="0">
                <a:latin typeface="Comfortaa-Regular"/>
              </a:rPr>
              <a:t>.</a:t>
            </a:r>
            <a:endParaRPr lang="it-IT" sz="1600" b="1" dirty="0">
              <a:latin typeface="Georgia" panose="02040502050405020303" pitchFamily="18" charset="0"/>
            </a:endParaRPr>
          </a:p>
          <a:p>
            <a:pPr algn="l"/>
            <a:endParaRPr lang="it-IT" sz="2000" dirty="0">
              <a:latin typeface="Georgia" panose="02040502050405020303" pitchFamily="18" charset="0"/>
            </a:endParaRPr>
          </a:p>
          <a:p>
            <a:pPr algn="l"/>
            <a:endParaRPr lang="it-IT" dirty="0">
              <a:latin typeface="Georgia" panose="02040502050405020303" pitchFamily="18" charset="0"/>
            </a:endParaRPr>
          </a:p>
        </p:txBody>
      </p:sp>
      <p:pic>
        <p:nvPicPr>
          <p:cNvPr id="3" name="Immagine 2" descr="Immagine che contiene disegnando&#10;&#10;Descrizione generata automaticamente">
            <a:extLst>
              <a:ext uri="{FF2B5EF4-FFF2-40B4-BE49-F238E27FC236}">
                <a16:creationId xmlns:a16="http://schemas.microsoft.com/office/drawing/2014/main" id="{C079645B-1F63-4530-92A8-5FFC4EF1BB8C}"/>
              </a:ext>
            </a:extLst>
          </p:cNvPr>
          <p:cNvPicPr>
            <a:picLocks noChangeAspect="1"/>
          </p:cNvPicPr>
          <p:nvPr/>
        </p:nvPicPr>
        <p:blipFill>
          <a:blip r:embed="rId4"/>
          <a:stretch>
            <a:fillRect/>
          </a:stretch>
        </p:blipFill>
        <p:spPr>
          <a:xfrm>
            <a:off x="5546042" y="737858"/>
            <a:ext cx="2019582" cy="609685"/>
          </a:xfrm>
          <a:prstGeom prst="rect">
            <a:avLst/>
          </a:prstGeom>
        </p:spPr>
      </p:pic>
      <p:pic>
        <p:nvPicPr>
          <p:cNvPr id="4" name="Immagine 3">
            <a:extLst>
              <a:ext uri="{FF2B5EF4-FFF2-40B4-BE49-F238E27FC236}">
                <a16:creationId xmlns:a16="http://schemas.microsoft.com/office/drawing/2014/main" id="{E6FEB29E-9FC6-4E12-886E-8CE0973A50DF}"/>
              </a:ext>
            </a:extLst>
          </p:cNvPr>
          <p:cNvPicPr>
            <a:picLocks noChangeAspect="1"/>
          </p:cNvPicPr>
          <p:nvPr/>
        </p:nvPicPr>
        <p:blipFill>
          <a:blip r:embed="rId5"/>
          <a:stretch>
            <a:fillRect/>
          </a:stretch>
        </p:blipFill>
        <p:spPr>
          <a:xfrm>
            <a:off x="4092994" y="2571750"/>
            <a:ext cx="2774100" cy="1982729"/>
          </a:xfrm>
          <a:prstGeom prst="rect">
            <a:avLst/>
          </a:prstGeom>
        </p:spPr>
      </p:pic>
      <p:pic>
        <p:nvPicPr>
          <p:cNvPr id="2" name="Immagine 1">
            <a:extLst>
              <a:ext uri="{FF2B5EF4-FFF2-40B4-BE49-F238E27FC236}">
                <a16:creationId xmlns:a16="http://schemas.microsoft.com/office/drawing/2014/main" id="{F6E7B56E-7D10-43A8-8602-F3D39F312517}"/>
              </a:ext>
            </a:extLst>
          </p:cNvPr>
          <p:cNvPicPr>
            <a:picLocks noChangeAspect="1"/>
          </p:cNvPicPr>
          <p:nvPr/>
        </p:nvPicPr>
        <p:blipFill>
          <a:blip r:embed="rId6"/>
          <a:stretch>
            <a:fillRect/>
          </a:stretch>
        </p:blipFill>
        <p:spPr>
          <a:xfrm>
            <a:off x="535997" y="2455967"/>
            <a:ext cx="3333750" cy="2228850"/>
          </a:xfrm>
          <a:prstGeom prst="rect">
            <a:avLst/>
          </a:prstGeom>
        </p:spPr>
      </p:pic>
    </p:spTree>
    <p:extLst>
      <p:ext uri="{BB962C8B-B14F-4D97-AF65-F5344CB8AC3E}">
        <p14:creationId xmlns:p14="http://schemas.microsoft.com/office/powerpoint/2010/main" val="7394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3" restart="whenNotActive" fill="hold" evtFilter="cancelBubble" nodeType="interactiveSeq">
                <p:stCondLst>
                  <p:cond evt="onClick" delay="0">
                    <p:tgtEl>
                      <p:spTgt spid="5"/>
                    </p:tgtEl>
                  </p:cond>
                </p:stCondLst>
                <p:endSync evt="end" delay="0">
                  <p:rtn val="all"/>
                </p:endSync>
                <p:childTnLst>
                  <p:par>
                    <p:cTn id="14" fill="hold">
                      <p:stCondLst>
                        <p:cond delay="0"/>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nextCondLst>
                <p:cond evt="onClick" delay="0">
                  <p:tgtEl>
                    <p:spTgt spid="5"/>
                  </p:tgtEl>
                </p:cond>
              </p:nextCondLst>
            </p:seq>
            <p:seq concurrent="1" nextAc="seek">
              <p:cTn id="19" restart="whenNotActive" fill="hold" evtFilter="cancelBubble" nodeType="interactiveSeq">
                <p:stCondLst>
                  <p:cond evt="onClick" delay="0">
                    <p:tgtEl>
                      <p:spTgt spid="6"/>
                    </p:tgtEl>
                  </p:cond>
                </p:stCondLst>
                <p:endSync evt="end" delay="0">
                  <p:rtn val="all"/>
                </p:endSync>
                <p:childTnLst>
                  <p:par>
                    <p:cTn id="20" fill="hold">
                      <p:stCondLst>
                        <p:cond delay="0"/>
                      </p:stCondLst>
                      <p:childTnLst>
                        <p:par>
                          <p:cTn id="21" fill="hold">
                            <p:stCondLst>
                              <p:cond delay="0"/>
                            </p:stCondLst>
                            <p:childTnLst>
                              <p:par>
                                <p:cTn id="22" presetID="42"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ottotitolo 2">
            <a:extLst>
              <a:ext uri="{FF2B5EF4-FFF2-40B4-BE49-F238E27FC236}">
                <a16:creationId xmlns:a16="http://schemas.microsoft.com/office/drawing/2014/main" id="{B0BE7D43-1F6B-D14E-BA3D-0850A7DB88C2}"/>
              </a:ext>
            </a:extLst>
          </p:cNvPr>
          <p:cNvSpPr txBox="1">
            <a:spLocks/>
          </p:cNvSpPr>
          <p:nvPr/>
        </p:nvSpPr>
        <p:spPr>
          <a:xfrm>
            <a:off x="1596535" y="865402"/>
            <a:ext cx="4959298" cy="3545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it-IT" dirty="0">
              <a:latin typeface="Georgia" panose="02040502050405020303" pitchFamily="18" charset="0"/>
            </a:endParaRPr>
          </a:p>
        </p:txBody>
      </p:sp>
      <p:sp>
        <p:nvSpPr>
          <p:cNvPr id="6" name="Sottotitolo 2">
            <a:extLst>
              <a:ext uri="{FF2B5EF4-FFF2-40B4-BE49-F238E27FC236}">
                <a16:creationId xmlns:a16="http://schemas.microsoft.com/office/drawing/2014/main" id="{DBD5FA4D-6892-224A-BA53-D8AF5DD11CAD}"/>
              </a:ext>
            </a:extLst>
          </p:cNvPr>
          <p:cNvSpPr txBox="1">
            <a:spLocks/>
          </p:cNvSpPr>
          <p:nvPr/>
        </p:nvSpPr>
        <p:spPr>
          <a:xfrm>
            <a:off x="459814" y="1475189"/>
            <a:ext cx="2389269" cy="320962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600" b="1" dirty="0">
                <a:latin typeface="Georgia" panose="02040502050405020303" pitchFamily="18" charset="0"/>
              </a:rPr>
              <a:t>Market Size:</a:t>
            </a:r>
          </a:p>
          <a:p>
            <a:pPr algn="l"/>
            <a:r>
              <a:rPr lang="en-US" sz="1700" dirty="0">
                <a:latin typeface="Georgia" panose="02040502050405020303" pitchFamily="18" charset="0"/>
              </a:rPr>
              <a:t>Secondo </a:t>
            </a:r>
            <a:r>
              <a:rPr lang="en-US" sz="1700" dirty="0" err="1">
                <a:latin typeface="Georgia" panose="02040502050405020303" pitchFamily="18" charset="0"/>
              </a:rPr>
              <a:t>il</a:t>
            </a:r>
            <a:r>
              <a:rPr lang="en-US" sz="1700" dirty="0">
                <a:latin typeface="Georgia" panose="02040502050405020303" pitchFamily="18" charset="0"/>
              </a:rPr>
              <a:t> “WEARABLE MEDICAL DEVICES MARKET - GROWTH,</a:t>
            </a:r>
          </a:p>
          <a:p>
            <a:pPr algn="l"/>
            <a:r>
              <a:rPr lang="en-US" sz="1700" dirty="0">
                <a:latin typeface="Georgia" panose="02040502050405020303" pitchFamily="18" charset="0"/>
              </a:rPr>
              <a:t>TRENDS, AND FORECAST (2016 - 2020)” Report del 2016, la </a:t>
            </a:r>
            <a:r>
              <a:rPr lang="en-US" sz="1700" dirty="0" err="1">
                <a:latin typeface="Georgia" panose="02040502050405020303" pitchFamily="18" charset="0"/>
              </a:rPr>
              <a:t>chiave</a:t>
            </a:r>
            <a:r>
              <a:rPr lang="en-US" sz="1700" dirty="0">
                <a:latin typeface="Georgia" panose="02040502050405020303" pitchFamily="18" charset="0"/>
              </a:rPr>
              <a:t> </a:t>
            </a:r>
            <a:r>
              <a:rPr lang="en-US" sz="1700" dirty="0" err="1">
                <a:latin typeface="Georgia" panose="02040502050405020303" pitchFamily="18" charset="0"/>
              </a:rPr>
              <a:t>della</a:t>
            </a:r>
            <a:r>
              <a:rPr lang="en-US" sz="1700" dirty="0">
                <a:latin typeface="Georgia" panose="02040502050405020303" pitchFamily="18" charset="0"/>
              </a:rPr>
              <a:t> </a:t>
            </a:r>
            <a:r>
              <a:rPr lang="it-IT" sz="1700" dirty="0">
                <a:latin typeface="Georgia" panose="02040502050405020303" pitchFamily="18" charset="0"/>
              </a:rPr>
              <a:t>crescita del mercato globale dei dispositivi medici indossabili è costituita dal miglioramento dello stile di vita dei pazienti, e della popolazione in generale.</a:t>
            </a:r>
            <a:endParaRPr lang="it-IT" sz="1700" b="1" dirty="0">
              <a:latin typeface="Georgia" panose="02040502050405020303" pitchFamily="18" charset="0"/>
            </a:endParaRPr>
          </a:p>
          <a:p>
            <a:pPr algn="l"/>
            <a:endParaRPr lang="it-IT" sz="2000" dirty="0">
              <a:latin typeface="Georgia" panose="02040502050405020303" pitchFamily="18" charset="0"/>
            </a:endParaRPr>
          </a:p>
          <a:p>
            <a:pPr algn="l"/>
            <a:endParaRPr lang="it-IT" dirty="0">
              <a:latin typeface="Georgia" panose="02040502050405020303" pitchFamily="18" charset="0"/>
            </a:endParaRPr>
          </a:p>
        </p:txBody>
      </p:sp>
      <p:pic>
        <p:nvPicPr>
          <p:cNvPr id="3" name="Immagine 2" descr="Immagine che contiene disegnando&#10;&#10;Descrizione generata automaticamente">
            <a:extLst>
              <a:ext uri="{FF2B5EF4-FFF2-40B4-BE49-F238E27FC236}">
                <a16:creationId xmlns:a16="http://schemas.microsoft.com/office/drawing/2014/main" id="{C079645B-1F63-4530-92A8-5FFC4EF1BB8C}"/>
              </a:ext>
            </a:extLst>
          </p:cNvPr>
          <p:cNvPicPr>
            <a:picLocks noChangeAspect="1"/>
          </p:cNvPicPr>
          <p:nvPr/>
        </p:nvPicPr>
        <p:blipFill>
          <a:blip r:embed="rId3"/>
          <a:stretch>
            <a:fillRect/>
          </a:stretch>
        </p:blipFill>
        <p:spPr>
          <a:xfrm>
            <a:off x="5546042" y="737858"/>
            <a:ext cx="2019582" cy="609685"/>
          </a:xfrm>
          <a:prstGeom prst="rect">
            <a:avLst/>
          </a:prstGeom>
        </p:spPr>
      </p:pic>
      <p:pic>
        <p:nvPicPr>
          <p:cNvPr id="4" name="Immagine 3">
            <a:extLst>
              <a:ext uri="{FF2B5EF4-FFF2-40B4-BE49-F238E27FC236}">
                <a16:creationId xmlns:a16="http://schemas.microsoft.com/office/drawing/2014/main" id="{0058B24D-77BD-4543-B4F1-60104B3DB86F}"/>
              </a:ext>
            </a:extLst>
          </p:cNvPr>
          <p:cNvPicPr>
            <a:picLocks noChangeAspect="1"/>
          </p:cNvPicPr>
          <p:nvPr/>
        </p:nvPicPr>
        <p:blipFill>
          <a:blip r:embed="rId4"/>
          <a:stretch>
            <a:fillRect/>
          </a:stretch>
        </p:blipFill>
        <p:spPr>
          <a:xfrm>
            <a:off x="2849083" y="1701979"/>
            <a:ext cx="4381500" cy="2266950"/>
          </a:xfrm>
          <a:prstGeom prst="rect">
            <a:avLst/>
          </a:prstGeom>
        </p:spPr>
      </p:pic>
    </p:spTree>
    <p:extLst>
      <p:ext uri="{BB962C8B-B14F-4D97-AF65-F5344CB8AC3E}">
        <p14:creationId xmlns:p14="http://schemas.microsoft.com/office/powerpoint/2010/main" val="2815664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ottotitolo 2">
            <a:extLst>
              <a:ext uri="{FF2B5EF4-FFF2-40B4-BE49-F238E27FC236}">
                <a16:creationId xmlns:a16="http://schemas.microsoft.com/office/drawing/2014/main" id="{B0BE7D43-1F6B-D14E-BA3D-0850A7DB88C2}"/>
              </a:ext>
            </a:extLst>
          </p:cNvPr>
          <p:cNvSpPr txBox="1">
            <a:spLocks/>
          </p:cNvSpPr>
          <p:nvPr/>
        </p:nvSpPr>
        <p:spPr>
          <a:xfrm>
            <a:off x="1596535" y="865402"/>
            <a:ext cx="4959298" cy="3545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it-IT" dirty="0">
              <a:latin typeface="Georgia" panose="02040502050405020303" pitchFamily="18" charset="0"/>
            </a:endParaRPr>
          </a:p>
        </p:txBody>
      </p:sp>
      <p:sp>
        <p:nvSpPr>
          <p:cNvPr id="6" name="Sottotitolo 2">
            <a:extLst>
              <a:ext uri="{FF2B5EF4-FFF2-40B4-BE49-F238E27FC236}">
                <a16:creationId xmlns:a16="http://schemas.microsoft.com/office/drawing/2014/main" id="{DBD5FA4D-6892-224A-BA53-D8AF5DD11CAD}"/>
              </a:ext>
            </a:extLst>
          </p:cNvPr>
          <p:cNvSpPr txBox="1">
            <a:spLocks/>
          </p:cNvSpPr>
          <p:nvPr/>
        </p:nvSpPr>
        <p:spPr>
          <a:xfrm>
            <a:off x="6847367" y="1170607"/>
            <a:ext cx="718256" cy="48214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600" b="1" dirty="0">
                <a:latin typeface="Georgia" panose="02040502050405020303" pitchFamily="18" charset="0"/>
              </a:rPr>
              <a:t>Team di partenza</a:t>
            </a:r>
          </a:p>
          <a:p>
            <a:endParaRPr lang="it-IT" sz="1600" b="1" dirty="0">
              <a:latin typeface="Georgia" panose="02040502050405020303" pitchFamily="18" charset="0"/>
            </a:endParaRPr>
          </a:p>
          <a:p>
            <a:pPr algn="l"/>
            <a:endParaRPr lang="it-IT" sz="1600" b="1" dirty="0">
              <a:latin typeface="Georgia" panose="02040502050405020303" pitchFamily="18" charset="0"/>
            </a:endParaRPr>
          </a:p>
          <a:p>
            <a:pPr algn="l"/>
            <a:r>
              <a:rPr lang="it-IT" sz="1600" b="1" dirty="0">
                <a:latin typeface="Georgia" panose="02040502050405020303" pitchFamily="18" charset="0"/>
              </a:rPr>
              <a:t>				</a:t>
            </a:r>
          </a:p>
          <a:p>
            <a:pPr algn="l"/>
            <a:r>
              <a:rPr lang="it-IT" sz="1600" b="1" dirty="0">
                <a:latin typeface="Georgia" panose="02040502050405020303" pitchFamily="18" charset="0"/>
              </a:rPr>
              <a:t>			</a:t>
            </a:r>
            <a:r>
              <a:rPr lang="it-IT" sz="1600" dirty="0">
                <a:latin typeface="Georgia" panose="02040502050405020303" pitchFamily="18" charset="0"/>
              </a:rPr>
              <a:t>		</a:t>
            </a:r>
            <a:endParaRPr lang="it-IT" sz="1600" b="1" dirty="0">
              <a:latin typeface="Georgia" panose="02040502050405020303" pitchFamily="18" charset="0"/>
            </a:endParaRPr>
          </a:p>
          <a:p>
            <a:pPr algn="l"/>
            <a:endParaRPr lang="it-IT" sz="1600" b="1" dirty="0">
              <a:latin typeface="Georgia" panose="02040502050405020303" pitchFamily="18" charset="0"/>
            </a:endParaRPr>
          </a:p>
          <a:p>
            <a:r>
              <a:rPr lang="it-IT" sz="1600" b="1" dirty="0" err="1">
                <a:latin typeface="Georgia" panose="02040502050405020303" pitchFamily="18" charset="0"/>
              </a:rPr>
              <a:t>bb</a:t>
            </a:r>
            <a:endParaRPr lang="it-IT" sz="1600" b="1" dirty="0">
              <a:latin typeface="Georgia" panose="02040502050405020303" pitchFamily="18" charset="0"/>
            </a:endParaRPr>
          </a:p>
          <a:p>
            <a:endParaRPr lang="it-IT" sz="1600" b="1" dirty="0">
              <a:latin typeface="Georgia" panose="02040502050405020303" pitchFamily="18" charset="0"/>
            </a:endParaRPr>
          </a:p>
          <a:p>
            <a:pPr algn="l"/>
            <a:endParaRPr lang="it-IT" sz="2000" dirty="0">
              <a:latin typeface="Georgia" panose="02040502050405020303" pitchFamily="18" charset="0"/>
            </a:endParaRPr>
          </a:p>
          <a:p>
            <a:pPr algn="l"/>
            <a:endParaRPr lang="it-IT" dirty="0">
              <a:latin typeface="Georgia" panose="02040502050405020303" pitchFamily="18" charset="0"/>
            </a:endParaRPr>
          </a:p>
        </p:txBody>
      </p:sp>
      <p:pic>
        <p:nvPicPr>
          <p:cNvPr id="3" name="Immagine 2" descr="Immagine che contiene disegnando&#10;&#10;Descrizione generata automaticamente">
            <a:extLst>
              <a:ext uri="{FF2B5EF4-FFF2-40B4-BE49-F238E27FC236}">
                <a16:creationId xmlns:a16="http://schemas.microsoft.com/office/drawing/2014/main" id="{C079645B-1F63-4530-92A8-5FFC4EF1BB8C}"/>
              </a:ext>
            </a:extLst>
          </p:cNvPr>
          <p:cNvPicPr>
            <a:picLocks noChangeAspect="1"/>
          </p:cNvPicPr>
          <p:nvPr/>
        </p:nvPicPr>
        <p:blipFill>
          <a:blip r:embed="rId4"/>
          <a:stretch>
            <a:fillRect/>
          </a:stretch>
        </p:blipFill>
        <p:spPr>
          <a:xfrm>
            <a:off x="5546042" y="737858"/>
            <a:ext cx="2019582" cy="609685"/>
          </a:xfrm>
          <a:prstGeom prst="rect">
            <a:avLst/>
          </a:prstGeom>
        </p:spPr>
      </p:pic>
      <p:pic>
        <p:nvPicPr>
          <p:cNvPr id="4" name="Immagine 3" descr="Immagine che contiene uomo, persona, inpiedi, guardando&#10;&#10;Descrizione generata automaticamente">
            <a:extLst>
              <a:ext uri="{FF2B5EF4-FFF2-40B4-BE49-F238E27FC236}">
                <a16:creationId xmlns:a16="http://schemas.microsoft.com/office/drawing/2014/main" id="{B5049DD6-E187-417B-83B6-7CE6AA51EF18}"/>
              </a:ext>
            </a:extLst>
          </p:cNvPr>
          <p:cNvPicPr>
            <a:picLocks noChangeAspect="1"/>
          </p:cNvPicPr>
          <p:nvPr/>
        </p:nvPicPr>
        <p:blipFill>
          <a:blip r:embed="rId5"/>
          <a:stretch>
            <a:fillRect/>
          </a:stretch>
        </p:blipFill>
        <p:spPr>
          <a:xfrm>
            <a:off x="1107969" y="1652750"/>
            <a:ext cx="1388162" cy="1388162"/>
          </a:xfrm>
          <a:prstGeom prst="rect">
            <a:avLst/>
          </a:prstGeom>
        </p:spPr>
      </p:pic>
      <p:pic>
        <p:nvPicPr>
          <p:cNvPr id="8" name="Immagine 7" descr="Immagine che contiene persona, donna, fotografia, facciata&#10;&#10;Descrizione generata automaticamente">
            <a:extLst>
              <a:ext uri="{FF2B5EF4-FFF2-40B4-BE49-F238E27FC236}">
                <a16:creationId xmlns:a16="http://schemas.microsoft.com/office/drawing/2014/main" id="{C987493F-EB20-4739-B456-AFE3DD9377AD}"/>
              </a:ext>
            </a:extLst>
          </p:cNvPr>
          <p:cNvPicPr>
            <a:picLocks noChangeAspect="1"/>
          </p:cNvPicPr>
          <p:nvPr/>
        </p:nvPicPr>
        <p:blipFill>
          <a:blip r:embed="rId6"/>
          <a:stretch>
            <a:fillRect/>
          </a:stretch>
        </p:blipFill>
        <p:spPr>
          <a:xfrm>
            <a:off x="3382103" y="3088555"/>
            <a:ext cx="1388162" cy="1468954"/>
          </a:xfrm>
          <a:prstGeom prst="rect">
            <a:avLst/>
          </a:prstGeom>
        </p:spPr>
      </p:pic>
      <p:pic>
        <p:nvPicPr>
          <p:cNvPr id="10" name="Immagine 9" descr="Immagine che contiene uomo, persona, cravatta, tuta&#10;&#10;Descrizione generata automaticamente">
            <a:extLst>
              <a:ext uri="{FF2B5EF4-FFF2-40B4-BE49-F238E27FC236}">
                <a16:creationId xmlns:a16="http://schemas.microsoft.com/office/drawing/2014/main" id="{140DA064-D9DE-4284-8EC0-D3AF3263DD7F}"/>
              </a:ext>
            </a:extLst>
          </p:cNvPr>
          <p:cNvPicPr>
            <a:picLocks noChangeAspect="1"/>
          </p:cNvPicPr>
          <p:nvPr/>
        </p:nvPicPr>
        <p:blipFill>
          <a:blip r:embed="rId7"/>
          <a:stretch>
            <a:fillRect/>
          </a:stretch>
        </p:blipFill>
        <p:spPr>
          <a:xfrm>
            <a:off x="5835549" y="1652750"/>
            <a:ext cx="1388162" cy="1388162"/>
          </a:xfrm>
          <a:prstGeom prst="rect">
            <a:avLst/>
          </a:prstGeom>
        </p:spPr>
      </p:pic>
      <p:sp>
        <p:nvSpPr>
          <p:cNvPr id="11" name="CasellaDiTesto 10">
            <a:extLst>
              <a:ext uri="{FF2B5EF4-FFF2-40B4-BE49-F238E27FC236}">
                <a16:creationId xmlns:a16="http://schemas.microsoft.com/office/drawing/2014/main" id="{85D97325-4F05-4D98-8FF0-522A8468F758}"/>
              </a:ext>
            </a:extLst>
          </p:cNvPr>
          <p:cNvSpPr txBox="1"/>
          <p:nvPr/>
        </p:nvSpPr>
        <p:spPr>
          <a:xfrm>
            <a:off x="3296093" y="978195"/>
            <a:ext cx="1388162" cy="369348"/>
          </a:xfrm>
          <a:prstGeom prst="rect">
            <a:avLst/>
          </a:prstGeom>
          <a:noFill/>
        </p:spPr>
        <p:txBody>
          <a:bodyPr wrap="square" rtlCol="0">
            <a:spAutoFit/>
          </a:bodyPr>
          <a:lstStyle/>
          <a:p>
            <a:pPr algn="ctr"/>
            <a:r>
              <a:rPr lang="it-IT" b="1" dirty="0">
                <a:latin typeface="Georgia" panose="02040502050405020303" pitchFamily="18" charset="0"/>
              </a:rPr>
              <a:t>Team</a:t>
            </a:r>
          </a:p>
        </p:txBody>
      </p:sp>
      <p:sp>
        <p:nvSpPr>
          <p:cNvPr id="12" name="CasellaDiTesto 11">
            <a:extLst>
              <a:ext uri="{FF2B5EF4-FFF2-40B4-BE49-F238E27FC236}">
                <a16:creationId xmlns:a16="http://schemas.microsoft.com/office/drawing/2014/main" id="{9E67AE91-CB56-4676-B1CD-42CED48C24E7}"/>
              </a:ext>
            </a:extLst>
          </p:cNvPr>
          <p:cNvSpPr txBox="1"/>
          <p:nvPr/>
        </p:nvSpPr>
        <p:spPr>
          <a:xfrm>
            <a:off x="480717" y="3150496"/>
            <a:ext cx="2642666" cy="584775"/>
          </a:xfrm>
          <a:prstGeom prst="rect">
            <a:avLst/>
          </a:prstGeom>
          <a:noFill/>
        </p:spPr>
        <p:txBody>
          <a:bodyPr wrap="square" rtlCol="0">
            <a:spAutoFit/>
          </a:bodyPr>
          <a:lstStyle/>
          <a:p>
            <a:pPr algn="ctr"/>
            <a:r>
              <a:rPr lang="it-IT" sz="1400" b="1" dirty="0">
                <a:latin typeface="Georgia" panose="02040502050405020303" pitchFamily="18" charset="0"/>
              </a:rPr>
              <a:t>Alessandro Pellegrino</a:t>
            </a:r>
          </a:p>
          <a:p>
            <a:pPr algn="ctr"/>
            <a:r>
              <a:rPr lang="it-IT" dirty="0">
                <a:latin typeface="Georgia" panose="02040502050405020303" pitchFamily="18" charset="0"/>
              </a:rPr>
              <a:t>Founder e CEO</a:t>
            </a:r>
          </a:p>
        </p:txBody>
      </p:sp>
      <p:sp>
        <p:nvSpPr>
          <p:cNvPr id="13" name="CasellaDiTesto 12">
            <a:extLst>
              <a:ext uri="{FF2B5EF4-FFF2-40B4-BE49-F238E27FC236}">
                <a16:creationId xmlns:a16="http://schemas.microsoft.com/office/drawing/2014/main" id="{BB453F20-EC6E-4894-AA3B-EBEB05A0F260}"/>
              </a:ext>
            </a:extLst>
          </p:cNvPr>
          <p:cNvSpPr txBox="1"/>
          <p:nvPr/>
        </p:nvSpPr>
        <p:spPr>
          <a:xfrm>
            <a:off x="2966484" y="2181081"/>
            <a:ext cx="2349795" cy="738664"/>
          </a:xfrm>
          <a:prstGeom prst="rect">
            <a:avLst/>
          </a:prstGeom>
          <a:noFill/>
        </p:spPr>
        <p:txBody>
          <a:bodyPr wrap="square" rtlCol="0">
            <a:spAutoFit/>
          </a:bodyPr>
          <a:lstStyle/>
          <a:p>
            <a:pPr algn="ctr"/>
            <a:r>
              <a:rPr lang="it-IT" sz="1400" b="1" dirty="0">
                <a:latin typeface="Georgia" panose="02040502050405020303" pitchFamily="18" charset="0"/>
              </a:rPr>
              <a:t>Valeria Bortoletto</a:t>
            </a:r>
          </a:p>
          <a:p>
            <a:pPr algn="ctr"/>
            <a:r>
              <a:rPr lang="it-IT" sz="1400" dirty="0">
                <a:latin typeface="Georgia" panose="02040502050405020303" pitchFamily="18" charset="0"/>
              </a:rPr>
              <a:t>Direttrice vendite e Marketing</a:t>
            </a:r>
          </a:p>
        </p:txBody>
      </p:sp>
      <p:sp>
        <p:nvSpPr>
          <p:cNvPr id="14" name="CasellaDiTesto 13">
            <a:extLst>
              <a:ext uri="{FF2B5EF4-FFF2-40B4-BE49-F238E27FC236}">
                <a16:creationId xmlns:a16="http://schemas.microsoft.com/office/drawing/2014/main" id="{C83509F5-8648-41AA-84A9-8B5BD9B33387}"/>
              </a:ext>
            </a:extLst>
          </p:cNvPr>
          <p:cNvSpPr txBox="1"/>
          <p:nvPr/>
        </p:nvSpPr>
        <p:spPr>
          <a:xfrm>
            <a:off x="5519839" y="3258217"/>
            <a:ext cx="2019582" cy="738664"/>
          </a:xfrm>
          <a:prstGeom prst="rect">
            <a:avLst/>
          </a:prstGeom>
          <a:noFill/>
        </p:spPr>
        <p:txBody>
          <a:bodyPr wrap="square" rtlCol="0">
            <a:spAutoFit/>
          </a:bodyPr>
          <a:lstStyle/>
          <a:p>
            <a:pPr algn="ctr"/>
            <a:r>
              <a:rPr lang="it-IT" sz="1400" b="1" dirty="0">
                <a:latin typeface="Georgia" panose="02040502050405020303" pitchFamily="18" charset="0"/>
              </a:rPr>
              <a:t>Marco Martire</a:t>
            </a:r>
          </a:p>
          <a:p>
            <a:pPr algn="ctr"/>
            <a:r>
              <a:rPr lang="it-IT" sz="1400" dirty="0">
                <a:latin typeface="Georgia" panose="02040502050405020303" pitchFamily="18" charset="0"/>
              </a:rPr>
              <a:t>CFO – Direttore Finanziario</a:t>
            </a:r>
            <a:r>
              <a:rPr lang="it-IT" sz="1400" b="1" dirty="0">
                <a:latin typeface="Georgia" panose="02040502050405020303" pitchFamily="18" charset="0"/>
              </a:rPr>
              <a:t> </a:t>
            </a:r>
          </a:p>
        </p:txBody>
      </p:sp>
    </p:spTree>
    <p:extLst>
      <p:ext uri="{BB962C8B-B14F-4D97-AF65-F5344CB8AC3E}">
        <p14:creationId xmlns:p14="http://schemas.microsoft.com/office/powerpoint/2010/main" val="2110192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ottotitolo 2">
            <a:extLst>
              <a:ext uri="{FF2B5EF4-FFF2-40B4-BE49-F238E27FC236}">
                <a16:creationId xmlns:a16="http://schemas.microsoft.com/office/drawing/2014/main" id="{B0BE7D43-1F6B-D14E-BA3D-0850A7DB88C2}"/>
              </a:ext>
            </a:extLst>
          </p:cNvPr>
          <p:cNvSpPr txBox="1">
            <a:spLocks/>
          </p:cNvSpPr>
          <p:nvPr/>
        </p:nvSpPr>
        <p:spPr>
          <a:xfrm>
            <a:off x="1596535" y="865402"/>
            <a:ext cx="4959298" cy="3545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it-IT" dirty="0">
              <a:latin typeface="Georgia" panose="02040502050405020303" pitchFamily="18" charset="0"/>
            </a:endParaRPr>
          </a:p>
        </p:txBody>
      </p:sp>
      <p:sp>
        <p:nvSpPr>
          <p:cNvPr id="6" name="Sottotitolo 2">
            <a:extLst>
              <a:ext uri="{FF2B5EF4-FFF2-40B4-BE49-F238E27FC236}">
                <a16:creationId xmlns:a16="http://schemas.microsoft.com/office/drawing/2014/main" id="{DBD5FA4D-6892-224A-BA53-D8AF5DD11CAD}"/>
              </a:ext>
            </a:extLst>
          </p:cNvPr>
          <p:cNvSpPr txBox="1">
            <a:spLocks/>
          </p:cNvSpPr>
          <p:nvPr/>
        </p:nvSpPr>
        <p:spPr>
          <a:xfrm>
            <a:off x="459814" y="1347543"/>
            <a:ext cx="6589572" cy="317124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1600" b="1" dirty="0">
                <a:latin typeface="Georgia" panose="02040502050405020303" pitchFamily="18" charset="0"/>
              </a:rPr>
              <a:t>Piano economico finanziario:</a:t>
            </a:r>
          </a:p>
          <a:p>
            <a:pPr algn="l"/>
            <a:endParaRPr lang="it-IT" sz="1600" b="1" dirty="0">
              <a:latin typeface="Georgia" panose="02040502050405020303" pitchFamily="18" charset="0"/>
            </a:endParaRPr>
          </a:p>
          <a:p>
            <a:pPr algn="just">
              <a:lnSpc>
                <a:spcPct val="110000"/>
              </a:lnSpc>
            </a:pPr>
            <a:r>
              <a:rPr lang="it-IT" sz="2000" dirty="0">
                <a:latin typeface="Georgia" panose="02040502050405020303" pitchFamily="18" charset="0"/>
              </a:rPr>
              <a:t>L’investimento iniziale prevede un’esposizione, relativa ai costi di avviamento e ai costi di produzione nell’anno 2020, pari a </a:t>
            </a:r>
            <a:r>
              <a:rPr lang="it-IT" sz="2000" b="1" dirty="0">
                <a:latin typeface="Georgia" panose="02040502050405020303" pitchFamily="18" charset="0"/>
              </a:rPr>
              <a:t>50.440€ </a:t>
            </a:r>
            <a:r>
              <a:rPr lang="it-IT" sz="2000" dirty="0">
                <a:latin typeface="Georgia" panose="02040502050405020303" pitchFamily="18" charset="0"/>
              </a:rPr>
              <a:t>.</a:t>
            </a:r>
          </a:p>
          <a:p>
            <a:pPr algn="just">
              <a:lnSpc>
                <a:spcPct val="110000"/>
              </a:lnSpc>
            </a:pPr>
            <a:r>
              <a:rPr lang="it-IT" sz="2000" dirty="0">
                <a:latin typeface="Georgia" panose="02040502050405020303" pitchFamily="18" charset="0"/>
              </a:rPr>
              <a:t>La variazione societaria e il conseguente aumento di capitale è previsto alla fine del 2021.</a:t>
            </a:r>
          </a:p>
          <a:p>
            <a:pPr algn="just">
              <a:lnSpc>
                <a:spcPct val="110000"/>
              </a:lnSpc>
            </a:pPr>
            <a:r>
              <a:rPr lang="it-IT" sz="2000" dirty="0">
                <a:latin typeface="Georgia" panose="02040502050405020303" pitchFamily="18" charset="0"/>
              </a:rPr>
              <a:t>Nel biennio 2022-2023 si intende avviare una più ampia operazione di commercializzazione sia del dispositivo, prodotto in outsourcing, sia della proprietà intellettuale.</a:t>
            </a:r>
          </a:p>
          <a:p>
            <a:pPr algn="l"/>
            <a:endParaRPr lang="it-IT" dirty="0">
              <a:latin typeface="Georgia" panose="02040502050405020303" pitchFamily="18" charset="0"/>
            </a:endParaRPr>
          </a:p>
        </p:txBody>
      </p:sp>
      <p:pic>
        <p:nvPicPr>
          <p:cNvPr id="3" name="Immagine 2" descr="Immagine che contiene disegnando&#10;&#10;Descrizione generata automaticamente">
            <a:extLst>
              <a:ext uri="{FF2B5EF4-FFF2-40B4-BE49-F238E27FC236}">
                <a16:creationId xmlns:a16="http://schemas.microsoft.com/office/drawing/2014/main" id="{C079645B-1F63-4530-92A8-5FFC4EF1BB8C}"/>
              </a:ext>
            </a:extLst>
          </p:cNvPr>
          <p:cNvPicPr>
            <a:picLocks noChangeAspect="1"/>
          </p:cNvPicPr>
          <p:nvPr/>
        </p:nvPicPr>
        <p:blipFill>
          <a:blip r:embed="rId3"/>
          <a:stretch>
            <a:fillRect/>
          </a:stretch>
        </p:blipFill>
        <p:spPr>
          <a:xfrm>
            <a:off x="5546042" y="737858"/>
            <a:ext cx="2019582" cy="609685"/>
          </a:xfrm>
          <a:prstGeom prst="rect">
            <a:avLst/>
          </a:prstGeom>
        </p:spPr>
      </p:pic>
    </p:spTree>
    <p:extLst>
      <p:ext uri="{BB962C8B-B14F-4D97-AF65-F5344CB8AC3E}">
        <p14:creationId xmlns:p14="http://schemas.microsoft.com/office/powerpoint/2010/main" val="3760666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ottotitolo 2">
            <a:extLst>
              <a:ext uri="{FF2B5EF4-FFF2-40B4-BE49-F238E27FC236}">
                <a16:creationId xmlns:a16="http://schemas.microsoft.com/office/drawing/2014/main" id="{B0BE7D43-1F6B-D14E-BA3D-0850A7DB88C2}"/>
              </a:ext>
            </a:extLst>
          </p:cNvPr>
          <p:cNvSpPr txBox="1">
            <a:spLocks/>
          </p:cNvSpPr>
          <p:nvPr/>
        </p:nvSpPr>
        <p:spPr>
          <a:xfrm>
            <a:off x="1596535" y="865402"/>
            <a:ext cx="4959298" cy="3545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it-IT" dirty="0">
              <a:latin typeface="Georgia" panose="02040502050405020303" pitchFamily="18" charset="0"/>
            </a:endParaRPr>
          </a:p>
        </p:txBody>
      </p:sp>
      <p:sp>
        <p:nvSpPr>
          <p:cNvPr id="6" name="Sottotitolo 2">
            <a:extLst>
              <a:ext uri="{FF2B5EF4-FFF2-40B4-BE49-F238E27FC236}">
                <a16:creationId xmlns:a16="http://schemas.microsoft.com/office/drawing/2014/main" id="{DBD5FA4D-6892-224A-BA53-D8AF5DD11CAD}"/>
              </a:ext>
            </a:extLst>
          </p:cNvPr>
          <p:cNvSpPr txBox="1">
            <a:spLocks/>
          </p:cNvSpPr>
          <p:nvPr/>
        </p:nvSpPr>
        <p:spPr>
          <a:xfrm>
            <a:off x="459814" y="1502946"/>
            <a:ext cx="6481314" cy="32096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it-IT" sz="2000" dirty="0">
              <a:latin typeface="Georgia" panose="02040502050405020303" pitchFamily="18" charset="0"/>
            </a:endParaRPr>
          </a:p>
          <a:p>
            <a:pPr algn="l"/>
            <a:endParaRPr lang="it-IT" dirty="0">
              <a:latin typeface="Georgia" panose="02040502050405020303" pitchFamily="18" charset="0"/>
            </a:endParaRPr>
          </a:p>
        </p:txBody>
      </p:sp>
      <p:pic>
        <p:nvPicPr>
          <p:cNvPr id="3" name="Immagine 2" descr="Immagine che contiene disegnando&#10;&#10;Descrizione generata automaticamente">
            <a:extLst>
              <a:ext uri="{FF2B5EF4-FFF2-40B4-BE49-F238E27FC236}">
                <a16:creationId xmlns:a16="http://schemas.microsoft.com/office/drawing/2014/main" id="{C079645B-1F63-4530-92A8-5FFC4EF1BB8C}"/>
              </a:ext>
            </a:extLst>
          </p:cNvPr>
          <p:cNvPicPr>
            <a:picLocks noChangeAspect="1"/>
          </p:cNvPicPr>
          <p:nvPr/>
        </p:nvPicPr>
        <p:blipFill>
          <a:blip r:embed="rId3"/>
          <a:stretch>
            <a:fillRect/>
          </a:stretch>
        </p:blipFill>
        <p:spPr>
          <a:xfrm>
            <a:off x="5673633" y="380871"/>
            <a:ext cx="2019582" cy="609685"/>
          </a:xfrm>
          <a:prstGeom prst="rect">
            <a:avLst/>
          </a:prstGeom>
        </p:spPr>
      </p:pic>
      <p:pic>
        <p:nvPicPr>
          <p:cNvPr id="8" name="Immagine 7">
            <a:extLst>
              <a:ext uri="{FF2B5EF4-FFF2-40B4-BE49-F238E27FC236}">
                <a16:creationId xmlns:a16="http://schemas.microsoft.com/office/drawing/2014/main" id="{2D5697B7-0A8A-4B0E-B272-1B3594A169A6}"/>
              </a:ext>
            </a:extLst>
          </p:cNvPr>
          <p:cNvPicPr>
            <a:picLocks noChangeAspect="1"/>
          </p:cNvPicPr>
          <p:nvPr/>
        </p:nvPicPr>
        <p:blipFill>
          <a:blip r:embed="rId4"/>
          <a:stretch>
            <a:fillRect/>
          </a:stretch>
        </p:blipFill>
        <p:spPr>
          <a:xfrm>
            <a:off x="1181247" y="1071658"/>
            <a:ext cx="5723528" cy="3333984"/>
          </a:xfrm>
          <a:prstGeom prst="rect">
            <a:avLst/>
          </a:prstGeom>
        </p:spPr>
      </p:pic>
    </p:spTree>
    <p:extLst>
      <p:ext uri="{BB962C8B-B14F-4D97-AF65-F5344CB8AC3E}">
        <p14:creationId xmlns:p14="http://schemas.microsoft.com/office/powerpoint/2010/main" val="3045108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ottotitolo 2">
            <a:extLst>
              <a:ext uri="{FF2B5EF4-FFF2-40B4-BE49-F238E27FC236}">
                <a16:creationId xmlns:a16="http://schemas.microsoft.com/office/drawing/2014/main" id="{B0BE7D43-1F6B-D14E-BA3D-0850A7DB88C2}"/>
              </a:ext>
            </a:extLst>
          </p:cNvPr>
          <p:cNvSpPr txBox="1">
            <a:spLocks/>
          </p:cNvSpPr>
          <p:nvPr/>
        </p:nvSpPr>
        <p:spPr>
          <a:xfrm>
            <a:off x="1670963" y="1170244"/>
            <a:ext cx="4959298" cy="3545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it-IT" dirty="0">
              <a:latin typeface="Georgia" panose="02040502050405020303" pitchFamily="18" charset="0"/>
            </a:endParaRPr>
          </a:p>
        </p:txBody>
      </p:sp>
      <p:sp>
        <p:nvSpPr>
          <p:cNvPr id="6" name="Sottotitolo 2">
            <a:extLst>
              <a:ext uri="{FF2B5EF4-FFF2-40B4-BE49-F238E27FC236}">
                <a16:creationId xmlns:a16="http://schemas.microsoft.com/office/drawing/2014/main" id="{DBD5FA4D-6892-224A-BA53-D8AF5DD11CAD}"/>
              </a:ext>
            </a:extLst>
          </p:cNvPr>
          <p:cNvSpPr txBox="1">
            <a:spLocks/>
          </p:cNvSpPr>
          <p:nvPr/>
        </p:nvSpPr>
        <p:spPr>
          <a:xfrm>
            <a:off x="855826" y="1779929"/>
            <a:ext cx="6589572" cy="16507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it-IT" sz="3200" b="1" dirty="0">
              <a:latin typeface="Georgia" panose="02040502050405020303" pitchFamily="18" charset="0"/>
            </a:endParaRPr>
          </a:p>
          <a:p>
            <a:r>
              <a:rPr lang="it-IT" sz="3200" b="1" dirty="0">
                <a:solidFill>
                  <a:schemeClr val="accent1">
                    <a:lumMod val="75000"/>
                  </a:schemeClr>
                </a:solidFill>
                <a:effectLst>
                  <a:outerShdw blurRad="38100" dist="38100" dir="2700000" algn="tl">
                    <a:srgbClr val="000000">
                      <a:alpha val="43137"/>
                    </a:srgbClr>
                  </a:outerShdw>
                </a:effectLst>
                <a:latin typeface="Adobe Ming Std L" panose="02020300000000000000" pitchFamily="18" charset="-128"/>
                <a:ea typeface="Adobe Ming Std L" panose="02020300000000000000" pitchFamily="18" charset="-128"/>
              </a:rPr>
              <a:t>GRAZIE PER LA CORTESE ATTENZIONE </a:t>
            </a:r>
            <a:endParaRPr lang="it-IT" sz="4000" b="1" dirty="0">
              <a:solidFill>
                <a:schemeClr val="accent1">
                  <a:lumMod val="75000"/>
                </a:schemeClr>
              </a:solidFill>
              <a:effectLst>
                <a:outerShdw blurRad="38100" dist="38100" dir="2700000" algn="tl">
                  <a:srgbClr val="000000">
                    <a:alpha val="43137"/>
                  </a:srgbClr>
                </a:outerShdw>
              </a:effectLst>
              <a:latin typeface="Adobe Ming Std L" panose="02020300000000000000" pitchFamily="18" charset="-128"/>
              <a:ea typeface="Adobe Ming Std L" panose="02020300000000000000" pitchFamily="18" charset="-128"/>
            </a:endParaRPr>
          </a:p>
          <a:p>
            <a:pPr algn="l"/>
            <a:endParaRPr lang="it-IT" dirty="0">
              <a:latin typeface="Georgia" panose="02040502050405020303" pitchFamily="18" charset="0"/>
            </a:endParaRPr>
          </a:p>
        </p:txBody>
      </p:sp>
      <p:pic>
        <p:nvPicPr>
          <p:cNvPr id="3" name="Immagine 2" descr="Immagine che contiene disegnando&#10;&#10;Descrizione generata automaticamente">
            <a:extLst>
              <a:ext uri="{FF2B5EF4-FFF2-40B4-BE49-F238E27FC236}">
                <a16:creationId xmlns:a16="http://schemas.microsoft.com/office/drawing/2014/main" id="{C079645B-1F63-4530-92A8-5FFC4EF1BB8C}"/>
              </a:ext>
            </a:extLst>
          </p:cNvPr>
          <p:cNvPicPr>
            <a:picLocks noChangeAspect="1"/>
          </p:cNvPicPr>
          <p:nvPr/>
        </p:nvPicPr>
        <p:blipFill>
          <a:blip r:embed="rId3"/>
          <a:stretch>
            <a:fillRect/>
          </a:stretch>
        </p:blipFill>
        <p:spPr>
          <a:xfrm>
            <a:off x="5546042" y="737858"/>
            <a:ext cx="2019582" cy="609685"/>
          </a:xfrm>
          <a:prstGeom prst="rect">
            <a:avLst/>
          </a:prstGeom>
        </p:spPr>
      </p:pic>
    </p:spTree>
    <p:extLst>
      <p:ext uri="{BB962C8B-B14F-4D97-AF65-F5344CB8AC3E}">
        <p14:creationId xmlns:p14="http://schemas.microsoft.com/office/powerpoint/2010/main" val="525328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1483</TotalTime>
  <Words>453</Words>
  <Application>Microsoft Office PowerPoint</Application>
  <PresentationFormat>Presentazione su schermo (16:9)</PresentationFormat>
  <Paragraphs>45</Paragraphs>
  <Slides>8</Slides>
  <Notes>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8</vt:i4>
      </vt:variant>
    </vt:vector>
  </HeadingPairs>
  <TitlesOfParts>
    <vt:vector size="15" baseType="lpstr">
      <vt:lpstr>Adobe Ming Std L</vt:lpstr>
      <vt:lpstr>Arial</vt:lpstr>
      <vt:lpstr>Calibri</vt:lpstr>
      <vt:lpstr>Calibri Light</vt:lpstr>
      <vt:lpstr>Comfortaa-Regular</vt:lpstr>
      <vt:lpstr>Georgia</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Microsoft Office User</dc:creator>
  <cp:lastModifiedBy>Alessandro Pellegrino</cp:lastModifiedBy>
  <cp:revision>22</cp:revision>
  <dcterms:created xsi:type="dcterms:W3CDTF">2019-10-09T11:13:36Z</dcterms:created>
  <dcterms:modified xsi:type="dcterms:W3CDTF">2019-10-28T14:47:21Z</dcterms:modified>
</cp:coreProperties>
</file>