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88163" cy="1002188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0B2"/>
    <a:srgbClr val="1DA3D3"/>
    <a:srgbClr val="1F8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6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F0C6F-495F-46CD-BDAA-006926B32A4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30A6DD-0BE1-42D5-8F0D-B7E38438BA51}">
      <dgm:prSet/>
      <dgm:spPr/>
      <dgm:t>
        <a:bodyPr/>
        <a:lstStyle/>
        <a:p>
          <a:pPr rtl="0"/>
          <a:r>
            <a:rPr lang="it-IT" dirty="0"/>
            <a:t>OBIETTIVI </a:t>
          </a:r>
        </a:p>
        <a:p>
          <a:pPr rtl="0"/>
          <a:r>
            <a:rPr lang="it-IT" dirty="0"/>
            <a:t>(VISIONE)</a:t>
          </a:r>
        </a:p>
      </dgm:t>
    </dgm:pt>
    <dgm:pt modelId="{EE5B9D37-1CB5-405E-B805-B0D2231EFD7E}" type="parTrans" cxnId="{AC88265A-A0B0-4099-A9D1-E199E963950A}">
      <dgm:prSet/>
      <dgm:spPr/>
      <dgm:t>
        <a:bodyPr/>
        <a:lstStyle/>
        <a:p>
          <a:endParaRPr lang="it-IT"/>
        </a:p>
      </dgm:t>
    </dgm:pt>
    <dgm:pt modelId="{62C16D7C-F77B-47E8-8A22-D2006925E45A}" type="sibTrans" cxnId="{AC88265A-A0B0-4099-A9D1-E199E963950A}">
      <dgm:prSet/>
      <dgm:spPr/>
      <dgm:t>
        <a:bodyPr/>
        <a:lstStyle/>
        <a:p>
          <a:endParaRPr lang="it-IT"/>
        </a:p>
      </dgm:t>
    </dgm:pt>
    <dgm:pt modelId="{F46FDB01-BA20-468B-B11D-99E67C94E352}">
      <dgm:prSet/>
      <dgm:spPr/>
      <dgm:t>
        <a:bodyPr/>
        <a:lstStyle/>
        <a:p>
          <a:pPr rtl="0"/>
          <a:r>
            <a:rPr lang="it-IT" dirty="0"/>
            <a:t>AMBIENTE COMPETITIVO</a:t>
          </a:r>
        </a:p>
      </dgm:t>
    </dgm:pt>
    <dgm:pt modelId="{0144C577-33AA-42E8-8699-1F3988A64C27}" type="parTrans" cxnId="{3AB39D3B-A406-41BF-9F14-07498EDAA3D9}">
      <dgm:prSet/>
      <dgm:spPr/>
      <dgm:t>
        <a:bodyPr/>
        <a:lstStyle/>
        <a:p>
          <a:endParaRPr lang="it-IT"/>
        </a:p>
      </dgm:t>
    </dgm:pt>
    <dgm:pt modelId="{EAD0DF58-9A9B-4D30-9AF1-039BA943D968}" type="sibTrans" cxnId="{3AB39D3B-A406-41BF-9F14-07498EDAA3D9}">
      <dgm:prSet/>
      <dgm:spPr/>
      <dgm:t>
        <a:bodyPr/>
        <a:lstStyle/>
        <a:p>
          <a:endParaRPr lang="it-IT"/>
        </a:p>
      </dgm:t>
    </dgm:pt>
    <dgm:pt modelId="{EEBC3FC3-13D7-4CFA-B5E1-2B51C54618FE}">
      <dgm:prSet/>
      <dgm:spPr/>
      <dgm:t>
        <a:bodyPr/>
        <a:lstStyle/>
        <a:p>
          <a:pPr rtl="0"/>
          <a:r>
            <a:rPr lang="it-IT" dirty="0"/>
            <a:t>FATTIBILITA’ ECONOMICA E FINANZIARIA</a:t>
          </a:r>
        </a:p>
      </dgm:t>
    </dgm:pt>
    <dgm:pt modelId="{692748CE-81FA-4135-A3C3-858BF4665ED9}" type="parTrans" cxnId="{37DF739D-B448-4C72-AC56-C1D100FCB418}">
      <dgm:prSet/>
      <dgm:spPr/>
      <dgm:t>
        <a:bodyPr/>
        <a:lstStyle/>
        <a:p>
          <a:endParaRPr lang="it-IT"/>
        </a:p>
      </dgm:t>
    </dgm:pt>
    <dgm:pt modelId="{B212C6D7-1E91-4FBF-A85A-7229A1A1866D}" type="sibTrans" cxnId="{37DF739D-B448-4C72-AC56-C1D100FCB418}">
      <dgm:prSet/>
      <dgm:spPr/>
      <dgm:t>
        <a:bodyPr/>
        <a:lstStyle/>
        <a:p>
          <a:endParaRPr lang="it-IT"/>
        </a:p>
      </dgm:t>
    </dgm:pt>
    <dgm:pt modelId="{B11906C0-4B26-426C-B8B7-5B936421C2D9}">
      <dgm:prSet/>
      <dgm:spPr/>
      <dgm:t>
        <a:bodyPr/>
        <a:lstStyle/>
        <a:p>
          <a:pPr rtl="0"/>
          <a:r>
            <a:rPr lang="it-IT" dirty="0"/>
            <a:t>STRATEGIE OPERATIVE</a:t>
          </a:r>
        </a:p>
      </dgm:t>
    </dgm:pt>
    <dgm:pt modelId="{388937B5-F145-44CD-B854-0BA2D8B9395D}" type="parTrans" cxnId="{F83C62F2-8925-4A15-9D68-2270B9EFEFB3}">
      <dgm:prSet/>
      <dgm:spPr/>
      <dgm:t>
        <a:bodyPr/>
        <a:lstStyle/>
        <a:p>
          <a:endParaRPr lang="it-IT"/>
        </a:p>
      </dgm:t>
    </dgm:pt>
    <dgm:pt modelId="{E9EC6079-08D3-49D2-A1B0-EB8373F58E94}" type="sibTrans" cxnId="{F83C62F2-8925-4A15-9D68-2270B9EFEFB3}">
      <dgm:prSet/>
      <dgm:spPr/>
      <dgm:t>
        <a:bodyPr/>
        <a:lstStyle/>
        <a:p>
          <a:endParaRPr lang="it-IT"/>
        </a:p>
      </dgm:t>
    </dgm:pt>
    <dgm:pt modelId="{44ECBC75-FFA6-4371-858A-FE65A730B62D}">
      <dgm:prSet/>
      <dgm:spPr/>
      <dgm:t>
        <a:bodyPr/>
        <a:lstStyle/>
        <a:p>
          <a:pPr rtl="0"/>
          <a:r>
            <a:rPr lang="it-IT" dirty="0"/>
            <a:t>MODELLO ORGANIZZATIVO</a:t>
          </a:r>
        </a:p>
      </dgm:t>
    </dgm:pt>
    <dgm:pt modelId="{C468D2AA-36DD-45DA-BA13-69FAF2818C0C}" type="parTrans" cxnId="{9CC0190B-6854-4A0D-8D8A-E4086385D84F}">
      <dgm:prSet/>
      <dgm:spPr/>
      <dgm:t>
        <a:bodyPr/>
        <a:lstStyle/>
        <a:p>
          <a:endParaRPr lang="it-IT"/>
        </a:p>
      </dgm:t>
    </dgm:pt>
    <dgm:pt modelId="{F223BE83-F3BD-4FF7-9E2F-7962ED2C5369}" type="sibTrans" cxnId="{9CC0190B-6854-4A0D-8D8A-E4086385D84F}">
      <dgm:prSet/>
      <dgm:spPr/>
      <dgm:t>
        <a:bodyPr/>
        <a:lstStyle/>
        <a:p>
          <a:endParaRPr lang="it-IT"/>
        </a:p>
      </dgm:t>
    </dgm:pt>
    <dgm:pt modelId="{9508B0E0-3B64-4868-9F25-FA73396F9381}" type="pres">
      <dgm:prSet presAssocID="{66BF0C6F-495F-46CD-BDAA-006926B32A4B}" presName="cycle" presStyleCnt="0">
        <dgm:presLayoutVars>
          <dgm:dir/>
          <dgm:resizeHandles val="exact"/>
        </dgm:presLayoutVars>
      </dgm:prSet>
      <dgm:spPr/>
    </dgm:pt>
    <dgm:pt modelId="{97E4933E-A3A7-4758-9A80-800B4F297330}" type="pres">
      <dgm:prSet presAssocID="{1130A6DD-0BE1-42D5-8F0D-B7E38438BA51}" presName="node" presStyleLbl="node1" presStyleIdx="0" presStyleCnt="5">
        <dgm:presLayoutVars>
          <dgm:bulletEnabled val="1"/>
        </dgm:presLayoutVars>
      </dgm:prSet>
      <dgm:spPr/>
    </dgm:pt>
    <dgm:pt modelId="{75122BEA-23BA-4E33-890A-06A8529A66D2}" type="pres">
      <dgm:prSet presAssocID="{1130A6DD-0BE1-42D5-8F0D-B7E38438BA51}" presName="spNode" presStyleCnt="0"/>
      <dgm:spPr/>
    </dgm:pt>
    <dgm:pt modelId="{D68A6C13-F869-4EA2-BC92-ABF754B0B29E}" type="pres">
      <dgm:prSet presAssocID="{62C16D7C-F77B-47E8-8A22-D2006925E45A}" presName="sibTrans" presStyleLbl="sibTrans1D1" presStyleIdx="0" presStyleCnt="5"/>
      <dgm:spPr/>
    </dgm:pt>
    <dgm:pt modelId="{F4563D9A-D26A-4725-944F-6BB4FEBCB8B6}" type="pres">
      <dgm:prSet presAssocID="{F46FDB01-BA20-468B-B11D-99E67C94E352}" presName="node" presStyleLbl="node1" presStyleIdx="1" presStyleCnt="5">
        <dgm:presLayoutVars>
          <dgm:bulletEnabled val="1"/>
        </dgm:presLayoutVars>
      </dgm:prSet>
      <dgm:spPr/>
    </dgm:pt>
    <dgm:pt modelId="{F96E0E96-C671-42BF-8F14-90A5A18C852F}" type="pres">
      <dgm:prSet presAssocID="{F46FDB01-BA20-468B-B11D-99E67C94E352}" presName="spNode" presStyleCnt="0"/>
      <dgm:spPr/>
    </dgm:pt>
    <dgm:pt modelId="{98BF2896-8E73-46D1-8681-8C48D8E98814}" type="pres">
      <dgm:prSet presAssocID="{EAD0DF58-9A9B-4D30-9AF1-039BA943D968}" presName="sibTrans" presStyleLbl="sibTrans1D1" presStyleIdx="1" presStyleCnt="5"/>
      <dgm:spPr/>
    </dgm:pt>
    <dgm:pt modelId="{D9CDB4F6-934C-4F0A-A6A8-2C80DC0BA115}" type="pres">
      <dgm:prSet presAssocID="{EEBC3FC3-13D7-4CFA-B5E1-2B51C54618FE}" presName="node" presStyleLbl="node1" presStyleIdx="2" presStyleCnt="5">
        <dgm:presLayoutVars>
          <dgm:bulletEnabled val="1"/>
        </dgm:presLayoutVars>
      </dgm:prSet>
      <dgm:spPr/>
    </dgm:pt>
    <dgm:pt modelId="{D66A4720-9EA2-4CD1-BC02-3C6D47E298E1}" type="pres">
      <dgm:prSet presAssocID="{EEBC3FC3-13D7-4CFA-B5E1-2B51C54618FE}" presName="spNode" presStyleCnt="0"/>
      <dgm:spPr/>
    </dgm:pt>
    <dgm:pt modelId="{9143AEE7-5A1B-4F67-88E0-D55EFB858724}" type="pres">
      <dgm:prSet presAssocID="{B212C6D7-1E91-4FBF-A85A-7229A1A1866D}" presName="sibTrans" presStyleLbl="sibTrans1D1" presStyleIdx="2" presStyleCnt="5"/>
      <dgm:spPr/>
    </dgm:pt>
    <dgm:pt modelId="{4249902C-C796-414B-ACCB-4AB3D2CCC188}" type="pres">
      <dgm:prSet presAssocID="{B11906C0-4B26-426C-B8B7-5B936421C2D9}" presName="node" presStyleLbl="node1" presStyleIdx="3" presStyleCnt="5">
        <dgm:presLayoutVars>
          <dgm:bulletEnabled val="1"/>
        </dgm:presLayoutVars>
      </dgm:prSet>
      <dgm:spPr/>
    </dgm:pt>
    <dgm:pt modelId="{AEA91616-3602-4BC3-8EE1-50DE4F16175C}" type="pres">
      <dgm:prSet presAssocID="{B11906C0-4B26-426C-B8B7-5B936421C2D9}" presName="spNode" presStyleCnt="0"/>
      <dgm:spPr/>
    </dgm:pt>
    <dgm:pt modelId="{9110FFDE-D93A-4288-AE9E-EC3B23A55E1C}" type="pres">
      <dgm:prSet presAssocID="{E9EC6079-08D3-49D2-A1B0-EB8373F58E94}" presName="sibTrans" presStyleLbl="sibTrans1D1" presStyleIdx="3" presStyleCnt="5"/>
      <dgm:spPr/>
    </dgm:pt>
    <dgm:pt modelId="{704B190A-D1FE-4557-B2D0-0449BDB92BAB}" type="pres">
      <dgm:prSet presAssocID="{44ECBC75-FFA6-4371-858A-FE65A730B62D}" presName="node" presStyleLbl="node1" presStyleIdx="4" presStyleCnt="5">
        <dgm:presLayoutVars>
          <dgm:bulletEnabled val="1"/>
        </dgm:presLayoutVars>
      </dgm:prSet>
      <dgm:spPr/>
    </dgm:pt>
    <dgm:pt modelId="{2E619868-208B-49FC-A7E6-72DBE3B77887}" type="pres">
      <dgm:prSet presAssocID="{44ECBC75-FFA6-4371-858A-FE65A730B62D}" presName="spNode" presStyleCnt="0"/>
      <dgm:spPr/>
    </dgm:pt>
    <dgm:pt modelId="{AE8385E5-1FD4-4EBF-91CB-45E1CEAA1F2F}" type="pres">
      <dgm:prSet presAssocID="{F223BE83-F3BD-4FF7-9E2F-7962ED2C5369}" presName="sibTrans" presStyleLbl="sibTrans1D1" presStyleIdx="4" presStyleCnt="5"/>
      <dgm:spPr/>
    </dgm:pt>
  </dgm:ptLst>
  <dgm:cxnLst>
    <dgm:cxn modelId="{9CC0190B-6854-4A0D-8D8A-E4086385D84F}" srcId="{66BF0C6F-495F-46CD-BDAA-006926B32A4B}" destId="{44ECBC75-FFA6-4371-858A-FE65A730B62D}" srcOrd="4" destOrd="0" parTransId="{C468D2AA-36DD-45DA-BA13-69FAF2818C0C}" sibTransId="{F223BE83-F3BD-4FF7-9E2F-7962ED2C5369}"/>
    <dgm:cxn modelId="{7AD81813-B4E5-4A0C-9E7D-196D988ED538}" type="presOf" srcId="{EAD0DF58-9A9B-4D30-9AF1-039BA943D968}" destId="{98BF2896-8E73-46D1-8681-8C48D8E98814}" srcOrd="0" destOrd="0" presId="urn:microsoft.com/office/officeart/2005/8/layout/cycle5"/>
    <dgm:cxn modelId="{44673F2F-CD8D-4DF6-B48C-045628BA1715}" type="presOf" srcId="{F223BE83-F3BD-4FF7-9E2F-7962ED2C5369}" destId="{AE8385E5-1FD4-4EBF-91CB-45E1CEAA1F2F}" srcOrd="0" destOrd="0" presId="urn:microsoft.com/office/officeart/2005/8/layout/cycle5"/>
    <dgm:cxn modelId="{3AB39D3B-A406-41BF-9F14-07498EDAA3D9}" srcId="{66BF0C6F-495F-46CD-BDAA-006926B32A4B}" destId="{F46FDB01-BA20-468B-B11D-99E67C94E352}" srcOrd="1" destOrd="0" parTransId="{0144C577-33AA-42E8-8699-1F3988A64C27}" sibTransId="{EAD0DF58-9A9B-4D30-9AF1-039BA943D968}"/>
    <dgm:cxn modelId="{3906316C-1DD3-46D8-85F9-E2FD1EDC35E6}" type="presOf" srcId="{F46FDB01-BA20-468B-B11D-99E67C94E352}" destId="{F4563D9A-D26A-4725-944F-6BB4FEBCB8B6}" srcOrd="0" destOrd="0" presId="urn:microsoft.com/office/officeart/2005/8/layout/cycle5"/>
    <dgm:cxn modelId="{16B66D6F-855F-4772-9647-49DF4C695C6E}" type="presOf" srcId="{1130A6DD-0BE1-42D5-8F0D-B7E38438BA51}" destId="{97E4933E-A3A7-4758-9A80-800B4F297330}" srcOrd="0" destOrd="0" presId="urn:microsoft.com/office/officeart/2005/8/layout/cycle5"/>
    <dgm:cxn modelId="{71CEDC51-3916-4784-BEA8-91721898FA9E}" type="presOf" srcId="{B11906C0-4B26-426C-B8B7-5B936421C2D9}" destId="{4249902C-C796-414B-ACCB-4AB3D2CCC188}" srcOrd="0" destOrd="0" presId="urn:microsoft.com/office/officeart/2005/8/layout/cycle5"/>
    <dgm:cxn modelId="{D7CFA276-B7C2-4BDC-85AF-6F1FF8C482D1}" type="presOf" srcId="{E9EC6079-08D3-49D2-A1B0-EB8373F58E94}" destId="{9110FFDE-D93A-4288-AE9E-EC3B23A55E1C}" srcOrd="0" destOrd="0" presId="urn:microsoft.com/office/officeart/2005/8/layout/cycle5"/>
    <dgm:cxn modelId="{6EED0957-3764-494D-9FE7-0BAE48397118}" type="presOf" srcId="{66BF0C6F-495F-46CD-BDAA-006926B32A4B}" destId="{9508B0E0-3B64-4868-9F25-FA73396F9381}" srcOrd="0" destOrd="0" presId="urn:microsoft.com/office/officeart/2005/8/layout/cycle5"/>
    <dgm:cxn modelId="{AC88265A-A0B0-4099-A9D1-E199E963950A}" srcId="{66BF0C6F-495F-46CD-BDAA-006926B32A4B}" destId="{1130A6DD-0BE1-42D5-8F0D-B7E38438BA51}" srcOrd="0" destOrd="0" parTransId="{EE5B9D37-1CB5-405E-B805-B0D2231EFD7E}" sibTransId="{62C16D7C-F77B-47E8-8A22-D2006925E45A}"/>
    <dgm:cxn modelId="{37DF739D-B448-4C72-AC56-C1D100FCB418}" srcId="{66BF0C6F-495F-46CD-BDAA-006926B32A4B}" destId="{EEBC3FC3-13D7-4CFA-B5E1-2B51C54618FE}" srcOrd="2" destOrd="0" parTransId="{692748CE-81FA-4135-A3C3-858BF4665ED9}" sibTransId="{B212C6D7-1E91-4FBF-A85A-7229A1A1866D}"/>
    <dgm:cxn modelId="{1E6F16B3-5104-4498-BE81-2FF43223B0E7}" type="presOf" srcId="{44ECBC75-FFA6-4371-858A-FE65A730B62D}" destId="{704B190A-D1FE-4557-B2D0-0449BDB92BAB}" srcOrd="0" destOrd="0" presId="urn:microsoft.com/office/officeart/2005/8/layout/cycle5"/>
    <dgm:cxn modelId="{03105BCC-08BB-47A4-B802-27A159539C29}" type="presOf" srcId="{62C16D7C-F77B-47E8-8A22-D2006925E45A}" destId="{D68A6C13-F869-4EA2-BC92-ABF754B0B29E}" srcOrd="0" destOrd="0" presId="urn:microsoft.com/office/officeart/2005/8/layout/cycle5"/>
    <dgm:cxn modelId="{990205E0-3D1B-499D-B677-6A2C563D5EF3}" type="presOf" srcId="{B212C6D7-1E91-4FBF-A85A-7229A1A1866D}" destId="{9143AEE7-5A1B-4F67-88E0-D55EFB858724}" srcOrd="0" destOrd="0" presId="urn:microsoft.com/office/officeart/2005/8/layout/cycle5"/>
    <dgm:cxn modelId="{D2D555F1-9221-4D20-B6B9-F24CAD23F0D7}" type="presOf" srcId="{EEBC3FC3-13D7-4CFA-B5E1-2B51C54618FE}" destId="{D9CDB4F6-934C-4F0A-A6A8-2C80DC0BA115}" srcOrd="0" destOrd="0" presId="urn:microsoft.com/office/officeart/2005/8/layout/cycle5"/>
    <dgm:cxn modelId="{F83C62F2-8925-4A15-9D68-2270B9EFEFB3}" srcId="{66BF0C6F-495F-46CD-BDAA-006926B32A4B}" destId="{B11906C0-4B26-426C-B8B7-5B936421C2D9}" srcOrd="3" destOrd="0" parTransId="{388937B5-F145-44CD-B854-0BA2D8B9395D}" sibTransId="{E9EC6079-08D3-49D2-A1B0-EB8373F58E94}"/>
    <dgm:cxn modelId="{ECA5CB31-E2A6-4DF0-BADD-28BDBEFEE14E}" type="presParOf" srcId="{9508B0E0-3B64-4868-9F25-FA73396F9381}" destId="{97E4933E-A3A7-4758-9A80-800B4F297330}" srcOrd="0" destOrd="0" presId="urn:microsoft.com/office/officeart/2005/8/layout/cycle5"/>
    <dgm:cxn modelId="{842E7552-5E29-476C-AB4D-85B4E395C71D}" type="presParOf" srcId="{9508B0E0-3B64-4868-9F25-FA73396F9381}" destId="{75122BEA-23BA-4E33-890A-06A8529A66D2}" srcOrd="1" destOrd="0" presId="urn:microsoft.com/office/officeart/2005/8/layout/cycle5"/>
    <dgm:cxn modelId="{B83FC977-CFE5-4A11-A9F8-986005CDAE6F}" type="presParOf" srcId="{9508B0E0-3B64-4868-9F25-FA73396F9381}" destId="{D68A6C13-F869-4EA2-BC92-ABF754B0B29E}" srcOrd="2" destOrd="0" presId="urn:microsoft.com/office/officeart/2005/8/layout/cycle5"/>
    <dgm:cxn modelId="{2CD03FEC-7CFE-425D-B7CC-CAF9D03C9A51}" type="presParOf" srcId="{9508B0E0-3B64-4868-9F25-FA73396F9381}" destId="{F4563D9A-D26A-4725-944F-6BB4FEBCB8B6}" srcOrd="3" destOrd="0" presId="urn:microsoft.com/office/officeart/2005/8/layout/cycle5"/>
    <dgm:cxn modelId="{4B514282-A24E-434C-9017-503433AB11C8}" type="presParOf" srcId="{9508B0E0-3B64-4868-9F25-FA73396F9381}" destId="{F96E0E96-C671-42BF-8F14-90A5A18C852F}" srcOrd="4" destOrd="0" presId="urn:microsoft.com/office/officeart/2005/8/layout/cycle5"/>
    <dgm:cxn modelId="{D0D53581-421D-405D-850F-0FFEB3F92CE2}" type="presParOf" srcId="{9508B0E0-3B64-4868-9F25-FA73396F9381}" destId="{98BF2896-8E73-46D1-8681-8C48D8E98814}" srcOrd="5" destOrd="0" presId="urn:microsoft.com/office/officeart/2005/8/layout/cycle5"/>
    <dgm:cxn modelId="{A128D496-6629-4EC5-B5BE-67332294D7F7}" type="presParOf" srcId="{9508B0E0-3B64-4868-9F25-FA73396F9381}" destId="{D9CDB4F6-934C-4F0A-A6A8-2C80DC0BA115}" srcOrd="6" destOrd="0" presId="urn:microsoft.com/office/officeart/2005/8/layout/cycle5"/>
    <dgm:cxn modelId="{E4548520-0C87-4340-9103-D1AD2A3438B0}" type="presParOf" srcId="{9508B0E0-3B64-4868-9F25-FA73396F9381}" destId="{D66A4720-9EA2-4CD1-BC02-3C6D47E298E1}" srcOrd="7" destOrd="0" presId="urn:microsoft.com/office/officeart/2005/8/layout/cycle5"/>
    <dgm:cxn modelId="{2AD79EA8-E3FC-4FF2-95E0-4E404E6DBDB3}" type="presParOf" srcId="{9508B0E0-3B64-4868-9F25-FA73396F9381}" destId="{9143AEE7-5A1B-4F67-88E0-D55EFB858724}" srcOrd="8" destOrd="0" presId="urn:microsoft.com/office/officeart/2005/8/layout/cycle5"/>
    <dgm:cxn modelId="{E8ACB412-B041-411F-8ED2-0889DE52B9A6}" type="presParOf" srcId="{9508B0E0-3B64-4868-9F25-FA73396F9381}" destId="{4249902C-C796-414B-ACCB-4AB3D2CCC188}" srcOrd="9" destOrd="0" presId="urn:microsoft.com/office/officeart/2005/8/layout/cycle5"/>
    <dgm:cxn modelId="{72DD2E85-3275-4DAE-B9C3-5DB798299906}" type="presParOf" srcId="{9508B0E0-3B64-4868-9F25-FA73396F9381}" destId="{AEA91616-3602-4BC3-8EE1-50DE4F16175C}" srcOrd="10" destOrd="0" presId="urn:microsoft.com/office/officeart/2005/8/layout/cycle5"/>
    <dgm:cxn modelId="{9457527E-B1A8-4253-A98C-6E5F182B6349}" type="presParOf" srcId="{9508B0E0-3B64-4868-9F25-FA73396F9381}" destId="{9110FFDE-D93A-4288-AE9E-EC3B23A55E1C}" srcOrd="11" destOrd="0" presId="urn:microsoft.com/office/officeart/2005/8/layout/cycle5"/>
    <dgm:cxn modelId="{1B31429C-B6DD-4B92-A3CE-83FA48B57F2D}" type="presParOf" srcId="{9508B0E0-3B64-4868-9F25-FA73396F9381}" destId="{704B190A-D1FE-4557-B2D0-0449BDB92BAB}" srcOrd="12" destOrd="0" presId="urn:microsoft.com/office/officeart/2005/8/layout/cycle5"/>
    <dgm:cxn modelId="{67D65819-D6E2-4151-B4CC-0B5685E523E6}" type="presParOf" srcId="{9508B0E0-3B64-4868-9F25-FA73396F9381}" destId="{2E619868-208B-49FC-A7E6-72DBE3B77887}" srcOrd="13" destOrd="0" presId="urn:microsoft.com/office/officeart/2005/8/layout/cycle5"/>
    <dgm:cxn modelId="{FF21ED29-349F-4D75-88DC-ADB046058603}" type="presParOf" srcId="{9508B0E0-3B64-4868-9F25-FA73396F9381}" destId="{AE8385E5-1FD4-4EBF-91CB-45E1CEAA1F2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933E-A3A7-4758-9A80-800B4F297330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OBIETTIVI </a:t>
          </a:r>
        </a:p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(VISIONE)</a:t>
          </a:r>
        </a:p>
      </dsp:txBody>
      <dsp:txXfrm>
        <a:off x="3418579" y="47912"/>
        <a:ext cx="1392440" cy="872063"/>
      </dsp:txXfrm>
    </dsp:sp>
    <dsp:sp modelId="{D68A6C13-F869-4EA2-BC92-ABF754B0B29E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63D9A-D26A-4725-944F-6BB4FEBCB8B6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AMBIENTE COMPETITIVO</a:t>
          </a:r>
        </a:p>
      </dsp:txBody>
      <dsp:txXfrm>
        <a:off x="5255482" y="1382500"/>
        <a:ext cx="1392440" cy="872063"/>
      </dsp:txXfrm>
    </dsp:sp>
    <dsp:sp modelId="{98BF2896-8E73-46D1-8681-8C48D8E9881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DB4F6-934C-4F0A-A6A8-2C80DC0BA115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FATTIBILITA’ ECONOMICA E FINANZIARIA</a:t>
          </a:r>
        </a:p>
      </dsp:txBody>
      <dsp:txXfrm>
        <a:off x="4553847" y="3541909"/>
        <a:ext cx="1392440" cy="872063"/>
      </dsp:txXfrm>
    </dsp:sp>
    <dsp:sp modelId="{9143AEE7-5A1B-4F67-88E0-D55EFB85872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9902C-C796-414B-ACCB-4AB3D2CCC188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STRATEGIE OPERATIVE</a:t>
          </a:r>
        </a:p>
      </dsp:txBody>
      <dsp:txXfrm>
        <a:off x="2283311" y="3541909"/>
        <a:ext cx="1392440" cy="872063"/>
      </dsp:txXfrm>
    </dsp:sp>
    <dsp:sp modelId="{9110FFDE-D93A-4288-AE9E-EC3B23A55E1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B190A-D1FE-4557-B2D0-0449BDB92BAB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MODELLO ORGANIZZATIVO</a:t>
          </a:r>
        </a:p>
      </dsp:txBody>
      <dsp:txXfrm>
        <a:off x="1581676" y="1382500"/>
        <a:ext cx="1392440" cy="872063"/>
      </dsp:txXfrm>
    </dsp:sp>
    <dsp:sp modelId="{AE8385E5-1FD4-4EBF-91CB-45E1CEAA1F2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1FEC4-19E1-4FA2-8226-B3282DFFA20B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CD583-A366-469D-B786-B75BA2075DC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4FDCF-8F87-4FAF-9F01-CC9E3A52E3C8}" type="datetimeFigureOut">
              <a:rPr lang="it-IT" smtClean="0"/>
              <a:t>13/02/2019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F0D61-B9D7-4E4E-9BA3-098BA268E9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26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F0D61-B9D7-4E4E-9BA3-098BA268E91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5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1032-42DA-4741-87D4-E27C4F1ABBB0}" type="datetimeFigureOut">
              <a:rPr lang="it-IT" smtClean="0"/>
              <a:pPr/>
              <a:t>13/02/2019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90AD-0F4A-40BD-9FB3-5047CE97E9C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prietario\Desktop\bigstock-Puzzle-pieces-with-business-te-31209827-862x6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2807" y="590267"/>
            <a:ext cx="5096248" cy="4073451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79912" y="3717032"/>
            <a:ext cx="4608512" cy="2304256"/>
          </a:xfrm>
        </p:spPr>
        <p:txBody>
          <a:bodyPr>
            <a:normAutofit/>
          </a:bodyPr>
          <a:lstStyle/>
          <a:p>
            <a:r>
              <a:rPr lang="it-IT" sz="3600" b="1" i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La redazione del </a:t>
            </a:r>
            <a:br>
              <a:rPr lang="it-IT" sz="3600" b="1" i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it-IT" sz="3600" b="1" i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business plan: </a:t>
            </a:r>
            <a:br>
              <a:rPr lang="it-IT" sz="3600" b="1" i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it-IT" sz="3600" b="1" i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obiettivi e contenuti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5AAC08-F001-4527-9C13-DA6F62A0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ttangolo 5">
            <a:extLst>
              <a:ext uri="{FF2B5EF4-FFF2-40B4-BE49-F238E27FC236}">
                <a16:creationId xmlns:a16="http://schemas.microsoft.com/office/drawing/2014/main" id="{2EA92221-512B-42A6-8B11-03CA6D378B2D}"/>
              </a:ext>
            </a:extLst>
          </p:cNvPr>
          <p:cNvSpPr/>
          <p:nvPr/>
        </p:nvSpPr>
        <p:spPr>
          <a:xfrm>
            <a:off x="1835696" y="6267733"/>
            <a:ext cx="6984777" cy="2908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3EED8B2-3559-40B7-B674-6056338E18C8}"/>
              </a:ext>
            </a:extLst>
          </p:cNvPr>
          <p:cNvSpPr txBox="1"/>
          <p:nvPr/>
        </p:nvSpPr>
        <p:spPr>
          <a:xfrm>
            <a:off x="395536" y="866494"/>
            <a:ext cx="2456169" cy="4675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002060"/>
                </a:solidFill>
                <a:uFillTx/>
                <a:latin typeface="Johnston ITC Std Light" pitchFamily="50"/>
              </a:rPr>
              <a:t>DONATELLA MINEN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525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INDICE DEL BUSINESS PLAN: </a:t>
            </a:r>
          </a:p>
          <a:p>
            <a:pPr>
              <a:buNone/>
            </a:pPr>
            <a:r>
              <a:rPr lang="it-IT" sz="1800" b="1" u="sng" cap="small" dirty="0"/>
              <a:t>3. Ricerca ed analisi di mercato</a:t>
            </a:r>
            <a:endParaRPr lang="it-IT" sz="1800" dirty="0"/>
          </a:p>
          <a:p>
            <a:pPr>
              <a:buNone/>
            </a:pPr>
            <a:endParaRPr lang="it-IT" sz="1800" b="1" dirty="0"/>
          </a:p>
          <a:p>
            <a:r>
              <a:rPr lang="it-IT" sz="1800" b="1" cap="small" dirty="0"/>
              <a:t>Clienti</a:t>
            </a:r>
            <a:r>
              <a:rPr lang="it-IT" sz="1800" dirty="0"/>
              <a:t>  (e famosa analisi SWOT, Business Model Canvas, </a:t>
            </a:r>
            <a:r>
              <a:rPr lang="it-IT" sz="1800" dirty="0" err="1"/>
              <a:t>ecc</a:t>
            </a:r>
            <a:r>
              <a:rPr lang="it-IT" sz="1800" dirty="0"/>
              <a:t>…)</a:t>
            </a:r>
          </a:p>
          <a:p>
            <a:r>
              <a:rPr lang="it-IT" sz="1800" b="1" cap="small" dirty="0"/>
              <a:t>Ampiezza e trend del mercato</a:t>
            </a:r>
            <a:endParaRPr lang="it-IT" sz="1800" dirty="0"/>
          </a:p>
          <a:p>
            <a:r>
              <a:rPr lang="it-IT" sz="1800" b="1" cap="small" dirty="0"/>
              <a:t>Concorrenza</a:t>
            </a:r>
            <a:endParaRPr lang="it-IT" sz="1800" b="1" dirty="0"/>
          </a:p>
          <a:p>
            <a:pPr lvl="0">
              <a:buNone/>
            </a:pPr>
            <a:r>
              <a:rPr lang="it-IT" sz="1800" dirty="0"/>
              <a:t>Quale azienda è la price leader?</a:t>
            </a:r>
          </a:p>
          <a:p>
            <a:pPr lvl="0">
              <a:buNone/>
            </a:pPr>
            <a:r>
              <a:rPr lang="it-IT" sz="1800" dirty="0"/>
              <a:t>Quale, invece, la </a:t>
            </a:r>
            <a:r>
              <a:rPr lang="it-IT" sz="1800" dirty="0" err="1"/>
              <a:t>quality</a:t>
            </a:r>
            <a:r>
              <a:rPr lang="it-IT" sz="1800" dirty="0"/>
              <a:t> leader?</a:t>
            </a:r>
          </a:p>
          <a:p>
            <a:r>
              <a:rPr lang="it-IT" sz="1800" b="1" cap="small" dirty="0"/>
              <a:t>Criteri di valutazione del mercato</a:t>
            </a:r>
          </a:p>
          <a:p>
            <a:endParaRPr lang="it-IT" sz="1800" b="1" cap="small" dirty="0"/>
          </a:p>
          <a:p>
            <a:pPr lvl="1">
              <a:buNone/>
            </a:pPr>
            <a:r>
              <a:rPr lang="it-IT" sz="1400" b="1" cap="small" dirty="0"/>
              <a:t>E di conseguenza </a:t>
            </a:r>
          </a:p>
          <a:p>
            <a:pPr lvl="1"/>
            <a:r>
              <a:rPr lang="it-IT" sz="1400" b="1" cap="small" dirty="0"/>
              <a:t>le strategie di marketing (strategico ma anche operativo)</a:t>
            </a:r>
          </a:p>
          <a:p>
            <a:pPr lvl="1"/>
            <a:r>
              <a:rPr lang="it-IT" sz="1400" b="1" cap="small" dirty="0"/>
              <a:t>la rete vendita</a:t>
            </a:r>
          </a:p>
          <a:p>
            <a:pPr lvl="1"/>
            <a:r>
              <a:rPr lang="it-IT" sz="1400" b="1" cap="small" dirty="0"/>
              <a:t>Le politiche di </a:t>
            </a:r>
            <a:r>
              <a:rPr lang="it-IT" sz="1400" b="1" cap="small" dirty="0" err="1"/>
              <a:t>pricing</a:t>
            </a:r>
            <a:endParaRPr lang="it-IT" sz="1400" b="1" cap="small" dirty="0"/>
          </a:p>
          <a:p>
            <a:pPr lvl="1"/>
            <a:r>
              <a:rPr lang="it-IT" sz="1400" b="1" cap="small" dirty="0"/>
              <a:t>Politica delle garanzie</a:t>
            </a:r>
          </a:p>
          <a:p>
            <a:pPr lvl="1"/>
            <a:r>
              <a:rPr lang="it-IT" sz="1400" b="1" cap="small" dirty="0"/>
              <a:t>….</a:t>
            </a:r>
          </a:p>
          <a:p>
            <a:endParaRPr lang="it-IT" sz="1800" b="1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6BBB031-EE73-489A-9B50-3D3DDD88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532FA336-7CA7-4F51-890D-694F519FC014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INDICE DEL BUSINESS PLAN:</a:t>
            </a:r>
          </a:p>
          <a:p>
            <a:pPr>
              <a:buNone/>
            </a:pPr>
            <a:endParaRPr lang="it-IT" sz="1800" b="1" dirty="0"/>
          </a:p>
          <a:p>
            <a:r>
              <a:rPr lang="it-IT" sz="2800" b="1" i="1" u="sng" cap="small" dirty="0">
                <a:solidFill>
                  <a:srgbClr val="1EA0B2"/>
                </a:solidFill>
              </a:rPr>
              <a:t>4. IL TEAM</a:t>
            </a:r>
          </a:p>
          <a:p>
            <a:pPr>
              <a:buNone/>
            </a:pPr>
            <a:endParaRPr lang="it-IT" sz="2800" b="1" i="1" u="sng" cap="small" dirty="0">
              <a:solidFill>
                <a:srgbClr val="1EA0B2"/>
              </a:solidFill>
            </a:endParaRPr>
          </a:p>
          <a:p>
            <a:r>
              <a:rPr lang="it-IT" sz="1800" cap="small" dirty="0"/>
              <a:t>Organizzazione</a:t>
            </a:r>
            <a:endParaRPr lang="it-IT" sz="1800" dirty="0"/>
          </a:p>
          <a:p>
            <a:r>
              <a:rPr lang="it-IT" sz="1800" cap="small" dirty="0"/>
              <a:t>Le figure dirigenziali chiave</a:t>
            </a:r>
            <a:endParaRPr lang="it-IT" sz="1800" dirty="0"/>
          </a:p>
          <a:p>
            <a:r>
              <a:rPr lang="it-IT" sz="1800" cap="small" dirty="0"/>
              <a:t>Compensi e sistemi di ricompensa del management</a:t>
            </a:r>
            <a:endParaRPr lang="it-IT" sz="1800" dirty="0"/>
          </a:p>
          <a:p>
            <a:r>
              <a:rPr lang="it-IT" sz="1800" cap="small" dirty="0"/>
              <a:t>Altri investitori</a:t>
            </a:r>
            <a:endParaRPr lang="it-IT" sz="1800" dirty="0"/>
          </a:p>
          <a:p>
            <a:r>
              <a:rPr lang="it-IT" sz="1800" cap="small" dirty="0"/>
              <a:t>Sistema di incentivazione e motivazione del personale</a:t>
            </a:r>
            <a:endParaRPr lang="it-IT" sz="1800" dirty="0"/>
          </a:p>
          <a:p>
            <a:r>
              <a:rPr lang="it-IT" sz="1800" cap="small" dirty="0"/>
              <a:t>Consiglio di amministrazione</a:t>
            </a:r>
            <a:endParaRPr lang="it-IT" sz="1800" dirty="0"/>
          </a:p>
          <a:p>
            <a:r>
              <a:rPr lang="it-IT" sz="1800" cap="small" dirty="0"/>
              <a:t>Rete di servizi professionali esterni</a:t>
            </a:r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0E3B009-140D-4A45-8AB2-8D8B7125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9CE13BB5-95E7-4196-A2C0-D88182B6B10B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  <p:sp>
        <p:nvSpPr>
          <p:cNvPr id="2" name="Freccia a sinistra 1">
            <a:extLst>
              <a:ext uri="{FF2B5EF4-FFF2-40B4-BE49-F238E27FC236}">
                <a16:creationId xmlns:a16="http://schemas.microsoft.com/office/drawing/2014/main" id="{156A309A-FE5F-45B6-919D-F6B7EC2D5C15}"/>
              </a:ext>
            </a:extLst>
          </p:cNvPr>
          <p:cNvSpPr/>
          <p:nvPr/>
        </p:nvSpPr>
        <p:spPr>
          <a:xfrm>
            <a:off x="3275856" y="2492896"/>
            <a:ext cx="2376264" cy="720080"/>
          </a:xfrm>
          <a:prstGeom prst="leftArrow">
            <a:avLst/>
          </a:prstGeom>
          <a:solidFill>
            <a:srgbClr val="1EA0B2"/>
          </a:solidFill>
          <a:ln>
            <a:solidFill>
              <a:srgbClr val="1EA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INDICE DEL BUSINESS PLAN: </a:t>
            </a:r>
          </a:p>
          <a:p>
            <a:pPr>
              <a:buNone/>
            </a:pPr>
            <a:r>
              <a:rPr lang="it-IT" sz="1800" b="1" u="sng" cap="small" dirty="0"/>
              <a:t>5. Caratteristiche economiche e finanziarie (minimo proiezione 3 anni)</a:t>
            </a:r>
          </a:p>
          <a:p>
            <a:pPr>
              <a:buNone/>
            </a:pPr>
            <a:endParaRPr lang="it-IT" sz="1800" b="1" u="sng" cap="small" dirty="0"/>
          </a:p>
          <a:p>
            <a:pPr lvl="0"/>
            <a:r>
              <a:rPr lang="it-IT" sz="1800" cap="small" dirty="0"/>
              <a:t>Margini lordi ed operativi</a:t>
            </a:r>
            <a:endParaRPr lang="it-IT" sz="1800" dirty="0"/>
          </a:p>
          <a:p>
            <a:pPr lvl="0"/>
            <a:r>
              <a:rPr lang="it-IT" sz="1800" cap="small" dirty="0"/>
              <a:t>Profitti potenziali e loro durata nel tempo</a:t>
            </a:r>
            <a:endParaRPr lang="it-IT" sz="1800" dirty="0"/>
          </a:p>
          <a:p>
            <a:pPr lvl="0"/>
            <a:r>
              <a:rPr lang="it-IT" sz="1800" cap="small" dirty="0"/>
              <a:t>Costi fissi, variabili e semi-variabili</a:t>
            </a:r>
            <a:endParaRPr lang="it-IT" sz="1800" dirty="0"/>
          </a:p>
          <a:p>
            <a:pPr lvl="0"/>
            <a:r>
              <a:rPr lang="it-IT" sz="1800" cap="small" dirty="0"/>
              <a:t>Stima del tempo necessario per raggiungere</a:t>
            </a:r>
            <a:r>
              <a:rPr lang="it-IT" sz="1800" dirty="0"/>
              <a:t> </a:t>
            </a:r>
            <a:r>
              <a:rPr lang="it-IT" sz="1800" cap="small" dirty="0"/>
              <a:t>il punto di pareggio (Break – </a:t>
            </a:r>
            <a:r>
              <a:rPr lang="it-IT" sz="1800" cap="small" dirty="0" err="1"/>
              <a:t>even</a:t>
            </a:r>
            <a:r>
              <a:rPr lang="it-IT" sz="1800" cap="small" dirty="0"/>
              <a:t> </a:t>
            </a:r>
            <a:r>
              <a:rPr lang="it-IT" sz="1800" cap="small" dirty="0" err="1"/>
              <a:t>point</a:t>
            </a:r>
            <a:r>
              <a:rPr lang="it-IT" sz="1800" cap="small" dirty="0"/>
              <a:t>)</a:t>
            </a:r>
            <a:endParaRPr lang="it-IT" sz="1800" dirty="0"/>
          </a:p>
          <a:p>
            <a:pPr lvl="0"/>
            <a:r>
              <a:rPr lang="it-IT" sz="1800" cap="small" dirty="0"/>
              <a:t>Stima del tempo necessario per raggiungere</a:t>
            </a:r>
            <a:r>
              <a:rPr lang="it-IT" sz="1800" dirty="0"/>
              <a:t> </a:t>
            </a:r>
            <a:r>
              <a:rPr lang="it-IT" sz="1800" cap="small" dirty="0"/>
              <a:t>Flussi di cassa positivi</a:t>
            </a:r>
          </a:p>
          <a:p>
            <a:pPr lvl="0"/>
            <a:r>
              <a:rPr lang="it-IT" sz="1800" cap="small" dirty="0"/>
              <a:t>Stima del rating bancario dell’iniziativa</a:t>
            </a:r>
          </a:p>
          <a:p>
            <a:pPr>
              <a:buNone/>
            </a:pPr>
            <a:endParaRPr lang="it-IT" sz="1800" b="1" dirty="0"/>
          </a:p>
          <a:p>
            <a:pPr>
              <a:buNone/>
            </a:pPr>
            <a:r>
              <a:rPr lang="it-IT" sz="1800" b="1" i="1" u="sng" dirty="0">
                <a:solidFill>
                  <a:srgbClr val="1EA0B2"/>
                </a:solidFill>
              </a:rPr>
              <a:t>ATTENZIONE: </a:t>
            </a:r>
            <a:r>
              <a:rPr lang="it-IT" sz="1800" dirty="0">
                <a:solidFill>
                  <a:srgbClr val="1EA0B2"/>
                </a:solidFill>
              </a:rPr>
              <a:t>QUESTA PARTE RICHIEDE DIVERSI GRADI </a:t>
            </a:r>
            <a:r>
              <a:rPr lang="it-IT" sz="1800" dirty="0" err="1">
                <a:solidFill>
                  <a:srgbClr val="1EA0B2"/>
                </a:solidFill>
              </a:rPr>
              <a:t>DI</a:t>
            </a:r>
            <a:r>
              <a:rPr lang="it-IT" sz="1800" dirty="0">
                <a:solidFill>
                  <a:srgbClr val="1EA0B2"/>
                </a:solidFill>
              </a:rPr>
              <a:t> APPROFONDIMENTO A SECONDA DELL’INTERLOCUTORE A CUI VIENE CONSEGNATO IL DOCUMENTO</a:t>
            </a:r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1D00193-7D88-4DBE-AE88-995CB7E5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ttangolo 5">
            <a:extLst>
              <a:ext uri="{FF2B5EF4-FFF2-40B4-BE49-F238E27FC236}">
                <a16:creationId xmlns:a16="http://schemas.microsoft.com/office/drawing/2014/main" id="{E23733D2-791F-4437-A779-1DF61A52C02B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INDICE DEL BUSINESS PLAN: considerazioni finali </a:t>
            </a:r>
          </a:p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(specialmente per documenti interni)</a:t>
            </a:r>
            <a:endParaRPr lang="it-IT" sz="1800" b="1" u="sng" cap="small" dirty="0">
              <a:solidFill>
                <a:srgbClr val="1EA0B2"/>
              </a:solidFill>
            </a:endParaRPr>
          </a:p>
          <a:p>
            <a:endParaRPr lang="it-IT" sz="1800" b="1" u="sng" cap="small" dirty="0"/>
          </a:p>
          <a:p>
            <a:pPr>
              <a:buNone/>
            </a:pPr>
            <a:r>
              <a:rPr lang="it-IT" sz="1800" b="1" u="sng" cap="small" dirty="0"/>
              <a:t>Problemi e rischi critici</a:t>
            </a:r>
          </a:p>
          <a:p>
            <a:pPr>
              <a:buNone/>
            </a:pPr>
            <a:endParaRPr lang="it-IT" sz="1800" dirty="0"/>
          </a:p>
          <a:p>
            <a:pPr>
              <a:buAutoNum type="arabicPeriod"/>
            </a:pPr>
            <a:r>
              <a:rPr lang="it-IT" sz="1800" dirty="0"/>
              <a:t>Taglio dei prezzi dei tuoi concorrenti</a:t>
            </a:r>
          </a:p>
          <a:p>
            <a:pPr>
              <a:buAutoNum type="arabicPeriod"/>
            </a:pPr>
            <a:r>
              <a:rPr lang="it-IT" sz="1800" dirty="0"/>
              <a:t>Recessione dei mercati</a:t>
            </a:r>
          </a:p>
          <a:p>
            <a:pPr>
              <a:buAutoNum type="arabicPeriod"/>
            </a:pPr>
            <a:r>
              <a:rPr lang="it-IT" sz="1800" dirty="0"/>
              <a:t>Costi di ricerca o di produzione non correttamente stimati</a:t>
            </a:r>
          </a:p>
          <a:p>
            <a:pPr>
              <a:buAutoNum type="arabicPeriod"/>
            </a:pPr>
            <a:r>
              <a:rPr lang="it-IT" sz="1800" dirty="0"/>
              <a:t>Proiezioni delle vendite inesatti</a:t>
            </a:r>
          </a:p>
          <a:p>
            <a:pPr>
              <a:buAutoNum type="arabicPeriod"/>
            </a:pPr>
            <a:r>
              <a:rPr lang="it-IT" sz="1800" dirty="0"/>
              <a:t> Programmi di sviluppo del prodotto non rispettati</a:t>
            </a:r>
          </a:p>
          <a:p>
            <a:pPr>
              <a:buAutoNum type="arabicPeriod"/>
            </a:pPr>
            <a:r>
              <a:rPr lang="it-IT" sz="1800" dirty="0"/>
              <a:t>Difficoltà o tempi eccessivi nella fornitura di componenti o di materie prime</a:t>
            </a:r>
          </a:p>
          <a:p>
            <a:pPr>
              <a:buAutoNum type="arabicPeriod"/>
            </a:pPr>
            <a:r>
              <a:rPr lang="it-IT" sz="1800" dirty="0"/>
              <a:t>Difficoltà nel reperire una linea di credito bancario </a:t>
            </a:r>
          </a:p>
          <a:p>
            <a:pPr>
              <a:buAutoNum type="arabicPeriod"/>
            </a:pPr>
            <a:r>
              <a:rPr lang="it-IT" sz="1800" dirty="0"/>
              <a:t>Costi di sviluppo più alti per rimanere competitivi sul mercato.</a:t>
            </a:r>
          </a:p>
          <a:p>
            <a:pPr>
              <a:buNone/>
            </a:pPr>
            <a:endParaRPr lang="it-IT" sz="1800" b="1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8" name="Rettangolo 5">
            <a:extLst>
              <a:ext uri="{FF2B5EF4-FFF2-40B4-BE49-F238E27FC236}">
                <a16:creationId xmlns:a16="http://schemas.microsoft.com/office/drawing/2014/main" id="{6001C85A-7B0B-49C8-846A-20022B331FD3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FCD2241-3B7D-4AC5-8B77-2513667F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73630" y="1417638"/>
            <a:ext cx="7715200" cy="40995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Il business plan è un </a:t>
            </a:r>
            <a:r>
              <a:rPr lang="it-IT" b="1" i="1" dirty="0"/>
              <a:t>documento</a:t>
            </a:r>
            <a:r>
              <a:rPr lang="it-IT" dirty="0"/>
              <a:t> che sintetizza i contenuti e le caratteristiche di un </a:t>
            </a:r>
            <a:r>
              <a:rPr lang="it-IT" b="1" i="1" dirty="0"/>
              <a:t>progetto imprenditoriale.</a:t>
            </a:r>
          </a:p>
          <a:p>
            <a:pPr>
              <a:buNone/>
            </a:pPr>
            <a:r>
              <a:rPr lang="it-IT" dirty="0"/>
              <a:t>Viene utilizzato sia per la </a:t>
            </a:r>
            <a:r>
              <a:rPr lang="it-IT" b="1" i="1" dirty="0"/>
              <a:t>pianificazione</a:t>
            </a:r>
            <a:r>
              <a:rPr lang="it-IT" dirty="0"/>
              <a:t> e </a:t>
            </a:r>
            <a:r>
              <a:rPr lang="it-IT" b="1" i="1" dirty="0"/>
              <a:t>gestione</a:t>
            </a:r>
            <a:r>
              <a:rPr lang="it-IT" dirty="0"/>
              <a:t> aziendale che per la comunicazione esterna, in particolare verso potenziali finanziatori o investitori.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D94BB8E-DFCE-4564-8617-F51FEC01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DE32A95C-0A80-4E21-B186-C2669EABE1C9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57200" y="1474206"/>
            <a:ext cx="7715200" cy="406531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t-IT" sz="2400" b="1" i="1" dirty="0">
                <a:solidFill>
                  <a:srgbClr val="1EA0B2"/>
                </a:solidFill>
                <a:latin typeface="+mj-lt"/>
                <a:ea typeface="+mj-ea"/>
                <a:cs typeface="+mj-cs"/>
              </a:rPr>
              <a:t>NOTE A MARGINE:</a:t>
            </a:r>
          </a:p>
          <a:p>
            <a:pPr>
              <a:buNone/>
            </a:pPr>
            <a:endParaRPr lang="it-IT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/>
            </a:pPr>
            <a:r>
              <a:rPr lang="it-IT" dirty="0"/>
              <a:t>SI COMINCIA DALLA FINE: il documento solitamente inizia con un riassunto breve e completo di tutto il progetto; spesso vale più questo riassunto di tutto il resto!</a:t>
            </a:r>
          </a:p>
          <a:p>
            <a:pPr marL="514350" indent="-514350">
              <a:buAutoNum type="arabicPeriod"/>
            </a:pPr>
            <a:endParaRPr lang="it-IT" dirty="0"/>
          </a:p>
          <a:p>
            <a:pPr marL="514350" indent="-514350">
              <a:buAutoNum type="arabicPeriod"/>
            </a:pPr>
            <a:r>
              <a:rPr lang="it-IT" dirty="0"/>
              <a:t>NON E’ QUASI MAI “BUONA LA PRIMA”: il BP è un documento complesso, non dal punto di vista dalla redazione (almeno, non tanto…) ma per tutti i punti critici che obbliga ad affrontare ex ante; mettiamo in preventivo il fatto di rivederlo o modificarlo più volte.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CBF5B49-54B8-4985-8140-AA0EBDDD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C7724DD6-9953-4119-9418-64ED9A8D3C75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3563888" y="364502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/>
              <a:t>Contenuto del business plan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B78524-AB4B-4DF7-B21F-DD091DE27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ttangolo 5">
            <a:extLst>
              <a:ext uri="{FF2B5EF4-FFF2-40B4-BE49-F238E27FC236}">
                <a16:creationId xmlns:a16="http://schemas.microsoft.com/office/drawing/2014/main" id="{186937B8-9F23-48DF-81A4-FE8B640FE210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Obiettivi – visione: che cosa voglio fare e perché; orizzonte temporale:  medio termine (almeno);</a:t>
            </a:r>
          </a:p>
          <a:p>
            <a:r>
              <a:rPr lang="it-IT" dirty="0"/>
              <a:t>Ambiente competitivo: clienti, concorrenti, fornitori, burocrazia, addetti, finanziatori, …, ossia, tutti gli </a:t>
            </a:r>
            <a:r>
              <a:rPr lang="it-IT" dirty="0" err="1"/>
              <a:t>stakeholders</a:t>
            </a:r>
            <a:r>
              <a:rPr lang="it-IT" dirty="0"/>
              <a:t> dell’azienda;</a:t>
            </a:r>
          </a:p>
          <a:p>
            <a:r>
              <a:rPr lang="it-IT" dirty="0"/>
              <a:t>Fattibilità economico finanziaria: proiezione almeno triennale di conto economico, stato patrimoniale e </a:t>
            </a:r>
            <a:r>
              <a:rPr lang="it-IT" dirty="0" err="1"/>
              <a:t>cash</a:t>
            </a:r>
            <a:r>
              <a:rPr lang="it-IT" dirty="0"/>
              <a:t> flow attesi;</a:t>
            </a:r>
          </a:p>
          <a:p>
            <a:r>
              <a:rPr lang="it-IT" dirty="0"/>
              <a:t>Strategie operative: descrizione di come si passa dal dire al fare, con obiettivi annuali che portano alla realizzazione dei target di medio termine</a:t>
            </a:r>
          </a:p>
          <a:p>
            <a:r>
              <a:rPr lang="it-IT" dirty="0"/>
              <a:t>Modello organizzativo prescelto: chi fa cosa, autorità e responsabilità.</a:t>
            </a:r>
          </a:p>
          <a:p>
            <a:endParaRPr lang="it-IT" dirty="0"/>
          </a:p>
          <a:p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6C096B-061C-48E2-A058-B82D95A1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BDD55557-BA8E-40B3-B87E-27C6F20548CE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INDICE DEL BUSINESS PLAN: si parte dalle conclusioni!</a:t>
            </a:r>
          </a:p>
          <a:p>
            <a:endParaRPr lang="it-IT" sz="1800" dirty="0"/>
          </a:p>
          <a:p>
            <a:r>
              <a:rPr lang="en-GB" sz="1800" b="1" u="sng" cap="small" dirty="0"/>
              <a:t>1. L’ Executive Summary</a:t>
            </a:r>
            <a:endParaRPr lang="it-IT" sz="1800" dirty="0"/>
          </a:p>
          <a:p>
            <a:pPr>
              <a:buNone/>
            </a:pPr>
            <a:r>
              <a:rPr lang="it-IT" sz="1800" i="1" dirty="0"/>
              <a:t>Deve essere una sintesi accattivante,</a:t>
            </a:r>
            <a:r>
              <a:rPr lang="it-IT" sz="1800" dirty="0"/>
              <a:t> </a:t>
            </a:r>
            <a:r>
              <a:rPr lang="it-IT" sz="1800" i="1" dirty="0"/>
              <a:t>concisa e, soprattutto, convincente.</a:t>
            </a:r>
          </a:p>
          <a:p>
            <a:pPr>
              <a:buNone/>
            </a:pPr>
            <a:endParaRPr lang="it-IT" sz="1800" i="1" dirty="0"/>
          </a:p>
          <a:p>
            <a:pPr>
              <a:buNone/>
            </a:pPr>
            <a:r>
              <a:rPr lang="it-IT" sz="1800" dirty="0"/>
              <a:t>A molti</a:t>
            </a:r>
            <a:r>
              <a:rPr lang="it-IT" sz="1800" b="1" i="1" dirty="0"/>
              <a:t> investitori </a:t>
            </a:r>
            <a:r>
              <a:rPr lang="it-IT" sz="1800" dirty="0"/>
              <a:t>piace leggere un breve riassunto (una - due pagine al massimo) che metta in luce le più importanti caratteristiche del progetto:</a:t>
            </a:r>
          </a:p>
          <a:p>
            <a:pPr lvl="0"/>
            <a:r>
              <a:rPr lang="it-IT" sz="1800" b="1" cap="small" dirty="0"/>
              <a:t>Descrizione sommaria del business</a:t>
            </a:r>
            <a:endParaRPr lang="it-IT" sz="1800" dirty="0"/>
          </a:p>
          <a:p>
            <a:pPr lvl="0"/>
            <a:r>
              <a:rPr lang="it-IT" sz="1800" b="1" cap="small" dirty="0"/>
              <a:t>Opportunità e strategia</a:t>
            </a:r>
            <a:endParaRPr lang="it-IT" sz="1800" b="1" dirty="0"/>
          </a:p>
          <a:p>
            <a:pPr lvl="0"/>
            <a:r>
              <a:rPr lang="it-IT" sz="1800" b="1" cap="small" dirty="0"/>
              <a:t>Il mercato di riferimento e le prospettive di mercato</a:t>
            </a:r>
            <a:endParaRPr lang="it-IT" sz="1800" b="1" dirty="0"/>
          </a:p>
          <a:p>
            <a:pPr lvl="0"/>
            <a:r>
              <a:rPr lang="it-IT" sz="1800" b="1" cap="small" dirty="0"/>
              <a:t>I vantaggi competitivi</a:t>
            </a:r>
            <a:endParaRPr lang="it-IT" sz="1800" b="1" dirty="0"/>
          </a:p>
          <a:p>
            <a:pPr lvl="0"/>
            <a:r>
              <a:rPr lang="it-IT" sz="1800" b="1" cap="small" dirty="0"/>
              <a:t>Caratteristiche economiche </a:t>
            </a:r>
            <a:endParaRPr lang="it-IT" sz="1800" b="1" dirty="0"/>
          </a:p>
          <a:p>
            <a:pPr lvl="0"/>
            <a:r>
              <a:rPr lang="it-IT" sz="1800" b="1" cap="small" dirty="0"/>
              <a:t>Il team</a:t>
            </a:r>
            <a:endParaRPr lang="it-IT" sz="1800" b="1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34AC32-19DE-4847-BE9B-EA1302C6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64D8066A-A78E-4EDF-A9F2-3FC3BB0CC027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INDICE DEL BUSINESS PLAN: </a:t>
            </a:r>
          </a:p>
          <a:p>
            <a:pPr>
              <a:buNone/>
            </a:pPr>
            <a:endParaRPr lang="it-IT" sz="1800" b="1" dirty="0"/>
          </a:p>
          <a:p>
            <a:pPr>
              <a:buNone/>
            </a:pPr>
            <a:r>
              <a:rPr lang="it-IT" sz="1800" b="1" u="sng" cap="small" dirty="0"/>
              <a:t>2. Il settore, l'azienda, i prodotti o servizi</a:t>
            </a:r>
            <a:endParaRPr lang="it-IT" sz="1800" b="1" dirty="0"/>
          </a:p>
          <a:p>
            <a:endParaRPr lang="it-IT" sz="1800" dirty="0"/>
          </a:p>
          <a:p>
            <a:pPr>
              <a:buNone/>
            </a:pPr>
            <a:r>
              <a:rPr lang="it-IT" sz="1800" dirty="0"/>
              <a:t>Presenta lo stato corrente e le prospettive del </a:t>
            </a:r>
            <a:r>
              <a:rPr lang="it-IT" sz="1800" b="1" u="sng" cap="small" dirty="0"/>
              <a:t>settore</a:t>
            </a:r>
            <a:r>
              <a:rPr lang="it-IT" sz="1800" dirty="0"/>
              <a:t> nel quale il tuo business opererà:</a:t>
            </a:r>
          </a:p>
          <a:p>
            <a:pPr lvl="0"/>
            <a:r>
              <a:rPr lang="it-IT" sz="1800" dirty="0"/>
              <a:t>lo stato di sviluppo del settore</a:t>
            </a:r>
          </a:p>
          <a:p>
            <a:pPr lvl="0"/>
            <a:r>
              <a:rPr lang="it-IT" sz="1800" dirty="0"/>
              <a:t>nuovi mercati o clienti</a:t>
            </a:r>
          </a:p>
          <a:p>
            <a:pPr lvl="0"/>
            <a:r>
              <a:rPr lang="it-IT" sz="1800" dirty="0"/>
              <a:t>nuovi requisiti di competitività</a:t>
            </a:r>
          </a:p>
          <a:p>
            <a:pPr lvl="0"/>
            <a:r>
              <a:rPr lang="it-IT" sz="1800" dirty="0"/>
              <a:t>nuove imprese</a:t>
            </a:r>
          </a:p>
          <a:p>
            <a:pPr>
              <a:buNone/>
            </a:pPr>
            <a:endParaRPr lang="it-IT" sz="1800" dirty="0"/>
          </a:p>
          <a:p>
            <a:pPr>
              <a:buNone/>
            </a:pPr>
            <a:r>
              <a:rPr lang="it-IT" sz="1800" dirty="0"/>
              <a:t>Ricordati di citare sempre le fonti delle informazioni in tuo possesso dalle quali hai tratto le considerazioni per descrivere le tendenze del settore.</a:t>
            </a:r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44F4180-D48E-4687-A4C1-8BBD46D3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5D0CAC1F-E985-4689-AE3F-21856B6EA62F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2000" b="1" u="sng" cap="small" dirty="0"/>
              <a:t>L'azienda</a:t>
            </a:r>
          </a:p>
          <a:p>
            <a:r>
              <a:rPr lang="it-IT" sz="2000" dirty="0"/>
              <a:t>cronistoria dell'azienda mettendo in rilievo i principali risultati di vendita e di profitto ottenuti.</a:t>
            </a:r>
          </a:p>
          <a:p>
            <a:pPr>
              <a:buNone/>
            </a:pPr>
            <a:endParaRPr lang="it-IT" sz="2000" dirty="0"/>
          </a:p>
          <a:p>
            <a:pPr>
              <a:buNone/>
            </a:pPr>
            <a:r>
              <a:rPr lang="it-IT" sz="2000" b="1" u="sng" cap="small" dirty="0"/>
              <a:t>prodotti o servizi:</a:t>
            </a:r>
            <a:endParaRPr lang="it-IT" sz="2000" dirty="0"/>
          </a:p>
          <a:p>
            <a:pPr lvl="0"/>
            <a:r>
              <a:rPr lang="it-IT" sz="2000" dirty="0"/>
              <a:t>ciò che venderai</a:t>
            </a:r>
          </a:p>
          <a:p>
            <a:pPr lvl="0"/>
            <a:r>
              <a:rPr lang="it-IT" sz="2000" dirty="0"/>
              <a:t>quale tipo di protezione hai sul tuo prodotto</a:t>
            </a:r>
          </a:p>
          <a:p>
            <a:pPr lvl="0"/>
            <a:r>
              <a:rPr lang="it-IT" sz="2000" dirty="0"/>
              <a:t>le caratteristiche che permettono di sfruttare le opportunità del mercato e le principali debolezze.</a:t>
            </a:r>
          </a:p>
          <a:p>
            <a:endParaRPr lang="it-IT" sz="2000" dirty="0"/>
          </a:p>
          <a:p>
            <a:endParaRPr lang="it-IT" sz="2000" dirty="0"/>
          </a:p>
          <a:p>
            <a:pPr>
              <a:buNone/>
            </a:pPr>
            <a:endParaRPr lang="it-IT" sz="2000" dirty="0"/>
          </a:p>
          <a:p>
            <a:pPr>
              <a:buNone/>
            </a:pPr>
            <a:endParaRPr lang="it-IT" sz="2000" dirty="0"/>
          </a:p>
          <a:p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B32B78A-AFD1-47BB-834B-A3B8E844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7145AF57-9759-4089-A500-683EA4A30C8B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>
                <a:solidFill>
                  <a:srgbClr val="002060"/>
                </a:solidFill>
              </a:rPr>
              <a:t>Che cos’è il business plan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rgbClr val="1EA0B2"/>
                </a:solidFill>
              </a:rPr>
              <a:t>INDICE DEL BUSINESS PLAN: </a:t>
            </a:r>
          </a:p>
          <a:p>
            <a:pPr>
              <a:buNone/>
            </a:pPr>
            <a:endParaRPr lang="it-IT" sz="1800" b="1" dirty="0">
              <a:solidFill>
                <a:srgbClr val="1EA0B2"/>
              </a:solidFill>
            </a:endParaRPr>
          </a:p>
          <a:p>
            <a:pPr>
              <a:buNone/>
            </a:pPr>
            <a:r>
              <a:rPr lang="it-IT" sz="1800" b="1" u="sng" cap="small" dirty="0"/>
              <a:t>3. Ricerca ed analisi di mercato</a:t>
            </a:r>
            <a:endParaRPr lang="it-IT" sz="1800" dirty="0"/>
          </a:p>
          <a:p>
            <a:pPr>
              <a:buNone/>
            </a:pPr>
            <a:endParaRPr lang="it-IT" sz="1800" b="1" dirty="0"/>
          </a:p>
          <a:p>
            <a:pPr>
              <a:buNone/>
            </a:pPr>
            <a:r>
              <a:rPr lang="it-IT" sz="1800" b="1" dirty="0"/>
              <a:t>Obiettivo:</a:t>
            </a:r>
            <a:endParaRPr lang="it-IT" sz="1800" dirty="0"/>
          </a:p>
          <a:p>
            <a:pPr>
              <a:buNone/>
            </a:pPr>
            <a:r>
              <a:rPr lang="it-IT" sz="1800" dirty="0"/>
              <a:t>dimostrare che </a:t>
            </a:r>
            <a:r>
              <a:rPr lang="it-IT" sz="1800" dirty="0">
                <a:solidFill>
                  <a:srgbClr val="1EA0B2"/>
                </a:solidFill>
              </a:rPr>
              <a:t>1</a:t>
            </a:r>
            <a:r>
              <a:rPr lang="it-IT" sz="1800" dirty="0"/>
              <a:t>. il prodotto o servizio della tua azienda ha effettivamente un sostanziale mercato </a:t>
            </a:r>
            <a:r>
              <a:rPr lang="it-IT" sz="1800" dirty="0">
                <a:solidFill>
                  <a:srgbClr val="1EA0B2"/>
                </a:solidFill>
              </a:rPr>
              <a:t>2</a:t>
            </a:r>
            <a:r>
              <a:rPr lang="it-IT" sz="1800" dirty="0"/>
              <a:t>. in un settore in crescita e che </a:t>
            </a:r>
            <a:r>
              <a:rPr lang="it-IT" sz="1800" dirty="0">
                <a:solidFill>
                  <a:srgbClr val="1EA0B2"/>
                </a:solidFill>
              </a:rPr>
              <a:t>3</a:t>
            </a:r>
            <a:r>
              <a:rPr lang="it-IT" sz="1800" dirty="0"/>
              <a:t>. può realizzare vendite rispetto a </a:t>
            </a:r>
            <a:r>
              <a:rPr lang="it-IT" sz="1800" dirty="0">
                <a:solidFill>
                  <a:srgbClr val="1EA0B2"/>
                </a:solidFill>
              </a:rPr>
              <a:t>4</a:t>
            </a:r>
            <a:r>
              <a:rPr lang="it-IT" sz="1800" dirty="0"/>
              <a:t>. prodotti alternativi offerti dalla </a:t>
            </a:r>
            <a:r>
              <a:rPr lang="it-IT" sz="1800" dirty="0">
                <a:solidFill>
                  <a:srgbClr val="1EA0B2"/>
                </a:solidFill>
              </a:rPr>
              <a:t>5</a:t>
            </a:r>
            <a:r>
              <a:rPr lang="it-IT" sz="1800" dirty="0"/>
              <a:t>. concorrenza. </a:t>
            </a:r>
          </a:p>
          <a:p>
            <a:pPr>
              <a:buNone/>
            </a:pPr>
            <a:endParaRPr lang="it-IT" sz="1800" dirty="0"/>
          </a:p>
          <a:p>
            <a:pPr algn="ctr">
              <a:buNone/>
            </a:pPr>
            <a:r>
              <a:rPr lang="it-IT" sz="2400" b="1" i="1" dirty="0">
                <a:solidFill>
                  <a:srgbClr val="1EA0B2"/>
                </a:solidFill>
              </a:rPr>
              <a:t>Quasi tutte le altre sezioni che seguiranno del </a:t>
            </a:r>
          </a:p>
          <a:p>
            <a:pPr algn="ctr">
              <a:buNone/>
            </a:pPr>
            <a:r>
              <a:rPr lang="it-IT" sz="2400" b="1" i="1" dirty="0">
                <a:solidFill>
                  <a:srgbClr val="1EA0B2"/>
                </a:solidFill>
              </a:rPr>
              <a:t>business plan dipendono dalle stime di vendita </a:t>
            </a:r>
          </a:p>
          <a:p>
            <a:pPr algn="ctr">
              <a:buNone/>
            </a:pPr>
            <a:r>
              <a:rPr lang="it-IT" sz="2400" b="1" i="1" dirty="0">
                <a:solidFill>
                  <a:srgbClr val="1EA0B2"/>
                </a:solidFill>
              </a:rPr>
              <a:t>che sono sviluppate in questa sezione.</a:t>
            </a:r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>
              <a:buNone/>
            </a:pPr>
            <a:endParaRPr lang="it-IT" sz="1800" dirty="0"/>
          </a:p>
          <a:p>
            <a:pPr>
              <a:buNone/>
            </a:pPr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7C316E9-0364-48D3-86EC-2D589A58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314041"/>
            <a:ext cx="590546" cy="552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ttangolo 5">
            <a:extLst>
              <a:ext uri="{FF2B5EF4-FFF2-40B4-BE49-F238E27FC236}">
                <a16:creationId xmlns:a16="http://schemas.microsoft.com/office/drawing/2014/main" id="{E23C533A-25C2-4DE1-8B9E-36CF29677B60}"/>
              </a:ext>
            </a:extLst>
          </p:cNvPr>
          <p:cNvSpPr/>
          <p:nvPr/>
        </p:nvSpPr>
        <p:spPr>
          <a:xfrm>
            <a:off x="2411760" y="6343009"/>
            <a:ext cx="9780235" cy="2910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19459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BUSINESS PLANNING   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CONTROLLO DI GESTIONE</a:t>
            </a:r>
            <a:r>
              <a:rPr lang="it-IT" sz="1200" b="1" i="0" u="none" strike="noStrike" kern="1200" cap="none" spc="0" baseline="0" dirty="0">
                <a:solidFill>
                  <a:srgbClr val="002060"/>
                </a:solidFill>
                <a:uFillTx/>
                <a:latin typeface="Arial" pitchFamily="34"/>
                <a:ea typeface="Arial" pitchFamily="34"/>
              </a:rPr>
              <a:t>     </a:t>
            </a:r>
            <a:r>
              <a:rPr lang="it-IT" sz="1200" b="1" i="0" u="none" strike="noStrike" kern="1200" cap="small" spc="0" baseline="0" dirty="0">
                <a:solidFill>
                  <a:srgbClr val="002060"/>
                </a:solidFill>
                <a:uFillTx/>
                <a:latin typeface="Johnston ITC Std Light" pitchFamily="50"/>
                <a:ea typeface="Arial" pitchFamily="34"/>
              </a:rPr>
              <a:t>PIANIFICAZIONE FINANZIARIA</a:t>
            </a:r>
            <a:endParaRPr lang="it-IT" sz="1200" b="1" i="0" u="none" strike="noStrike" kern="1200" cap="none" spc="0" baseline="0" dirty="0">
              <a:solidFill>
                <a:srgbClr val="002060"/>
              </a:solidFill>
              <a:uFillTx/>
              <a:latin typeface="Arial" pitchFamily="34"/>
              <a:ea typeface="Arial" pitchFamily="34"/>
            </a:endParaRPr>
          </a:p>
        </p:txBody>
      </p:sp>
      <p:pic>
        <p:nvPicPr>
          <p:cNvPr id="10" name="Immagine 8">
            <a:extLst>
              <a:ext uri="{FF2B5EF4-FFF2-40B4-BE49-F238E27FC236}">
                <a16:creationId xmlns:a16="http://schemas.microsoft.com/office/drawing/2014/main" id="{9C092E85-C1C7-48D9-B13A-6532B080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4319446"/>
            <a:ext cx="1220211" cy="180671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890</Words>
  <Application>Microsoft Office PowerPoint</Application>
  <PresentationFormat>Presentazione su schermo (4:3)</PresentationFormat>
  <Paragraphs>182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Johnston ITC Std Light</vt:lpstr>
      <vt:lpstr>Tema di Office</vt:lpstr>
      <vt:lpstr>La redazione del  business plan:  obiettivi e contenuti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  <vt:lpstr>Che cos’è il business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CRISI DI LIQUIDITA' IN AZIENDA: capire le cause e trovare le soluzioni</dc:title>
  <dc:creator>Proprietario</dc:creator>
  <cp:lastModifiedBy>Donatella</cp:lastModifiedBy>
  <cp:revision>42</cp:revision>
  <dcterms:created xsi:type="dcterms:W3CDTF">2016-03-02T08:24:27Z</dcterms:created>
  <dcterms:modified xsi:type="dcterms:W3CDTF">2019-02-13T10:38:44Z</dcterms:modified>
</cp:coreProperties>
</file>