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0" r:id="rId3"/>
    <p:sldId id="455" r:id="rId4"/>
    <p:sldId id="261" r:id="rId5"/>
    <p:sldId id="257" r:id="rId6"/>
    <p:sldId id="300" r:id="rId7"/>
    <p:sldId id="411" r:id="rId8"/>
    <p:sldId id="302" r:id="rId9"/>
    <p:sldId id="311" r:id="rId10"/>
    <p:sldId id="310" r:id="rId11"/>
    <p:sldId id="303" r:id="rId12"/>
    <p:sldId id="466" r:id="rId13"/>
    <p:sldId id="464" r:id="rId14"/>
    <p:sldId id="465" r:id="rId15"/>
    <p:sldId id="456" r:id="rId16"/>
    <p:sldId id="457" r:id="rId17"/>
    <p:sldId id="458" r:id="rId18"/>
    <p:sldId id="461" r:id="rId19"/>
    <p:sldId id="459" r:id="rId20"/>
    <p:sldId id="460" r:id="rId21"/>
    <p:sldId id="463" r:id="rId2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00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27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5F894-4330-8B42-AE04-720EBEA7164D}" type="doc">
      <dgm:prSet loTypeId="urn:microsoft.com/office/officeart/2005/8/layout/funnel1" loCatId="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0B1B584E-6448-6B41-8618-B2C6DCF85DAA}">
      <dgm:prSet phldrT="[Texto]"/>
      <dgm:spPr/>
      <dgm:t>
        <a:bodyPr/>
        <a:lstStyle/>
        <a:p>
          <a:r>
            <a:rPr lang="es-CL" noProof="0" dirty="0"/>
            <a:t>Datos al nivel de la variante</a:t>
          </a:r>
        </a:p>
      </dgm:t>
    </dgm:pt>
    <dgm:pt modelId="{783694FE-ACE4-294F-BE8C-C748F8BE3453}" type="parTrans" cxnId="{48EEFDB0-6FBF-0B4B-96D0-3B2B05FAFBA1}">
      <dgm:prSet/>
      <dgm:spPr/>
      <dgm:t>
        <a:bodyPr/>
        <a:lstStyle/>
        <a:p>
          <a:endParaRPr lang="en-GB"/>
        </a:p>
      </dgm:t>
    </dgm:pt>
    <dgm:pt modelId="{DD541373-075E-D742-92B5-6B82EE292E5C}" type="sibTrans" cxnId="{48EEFDB0-6FBF-0B4B-96D0-3B2B05FAFBA1}">
      <dgm:prSet/>
      <dgm:spPr/>
      <dgm:t>
        <a:bodyPr/>
        <a:lstStyle/>
        <a:p>
          <a:endParaRPr lang="en-GB"/>
        </a:p>
      </dgm:t>
    </dgm:pt>
    <dgm:pt modelId="{064CA159-90F6-474D-88ED-A66D9E488112}">
      <dgm:prSet phldrT="[Texto]"/>
      <dgm:spPr/>
      <dgm:t>
        <a:bodyPr/>
        <a:lstStyle/>
        <a:p>
          <a:r>
            <a:rPr lang="es-CL" noProof="0" dirty="0"/>
            <a:t>Datos al nivel del Gen</a:t>
          </a:r>
        </a:p>
      </dgm:t>
    </dgm:pt>
    <dgm:pt modelId="{BBBFEC36-637F-DB4F-A7AD-C989C8FF3E48}" type="parTrans" cxnId="{44EC88A1-3F39-864B-A382-78D6261FF442}">
      <dgm:prSet/>
      <dgm:spPr/>
      <dgm:t>
        <a:bodyPr/>
        <a:lstStyle/>
        <a:p>
          <a:endParaRPr lang="en-GB"/>
        </a:p>
      </dgm:t>
    </dgm:pt>
    <dgm:pt modelId="{49E4E07F-7CC5-A945-99B9-7EE35681E9BB}" type="sibTrans" cxnId="{44EC88A1-3F39-864B-A382-78D6261FF442}">
      <dgm:prSet/>
      <dgm:spPr/>
      <dgm:t>
        <a:bodyPr/>
        <a:lstStyle/>
        <a:p>
          <a:endParaRPr lang="en-GB"/>
        </a:p>
      </dgm:t>
    </dgm:pt>
    <dgm:pt modelId="{2E3E629C-5F2C-0C46-BD90-DB23AE6A88E8}">
      <dgm:prSet phldrT="[Texto]"/>
      <dgm:spPr/>
      <dgm:t>
        <a:bodyPr/>
        <a:lstStyle/>
        <a:p>
          <a:r>
            <a:rPr lang="es-CL" noProof="0" dirty="0"/>
            <a:t>Datos al nivel de la Región</a:t>
          </a:r>
        </a:p>
      </dgm:t>
    </dgm:pt>
    <dgm:pt modelId="{2349C937-92DF-154E-9EAB-FE7218426225}" type="parTrans" cxnId="{E711DC56-72F5-6E4D-B2D3-2B8EEE063B21}">
      <dgm:prSet/>
      <dgm:spPr/>
      <dgm:t>
        <a:bodyPr/>
        <a:lstStyle/>
        <a:p>
          <a:endParaRPr lang="en-GB"/>
        </a:p>
      </dgm:t>
    </dgm:pt>
    <dgm:pt modelId="{101AC375-22C0-C74B-A4B8-756573B5B9EF}" type="sibTrans" cxnId="{E711DC56-72F5-6E4D-B2D3-2B8EEE063B21}">
      <dgm:prSet/>
      <dgm:spPr/>
      <dgm:t>
        <a:bodyPr/>
        <a:lstStyle/>
        <a:p>
          <a:endParaRPr lang="en-GB"/>
        </a:p>
      </dgm:t>
    </dgm:pt>
    <dgm:pt modelId="{E2C27A64-4D41-BD48-983B-265FD934E31B}">
      <dgm:prSet phldrT="[Texto]" custT="1"/>
      <dgm:spPr/>
      <dgm:t>
        <a:bodyPr/>
        <a:lstStyle/>
        <a:p>
          <a:r>
            <a:rPr lang="es-CL" sz="2000" noProof="0" dirty="0"/>
            <a:t>Anotación y Filtración</a:t>
          </a:r>
        </a:p>
      </dgm:t>
    </dgm:pt>
    <dgm:pt modelId="{F62922DC-72C3-2E48-A732-CA27D74F0D16}" type="sibTrans" cxnId="{AC446A06-2653-AD4A-B607-396481D82E98}">
      <dgm:prSet/>
      <dgm:spPr/>
      <dgm:t>
        <a:bodyPr/>
        <a:lstStyle/>
        <a:p>
          <a:endParaRPr lang="en-GB"/>
        </a:p>
      </dgm:t>
    </dgm:pt>
    <dgm:pt modelId="{32015C29-A008-DD49-8C6C-A994016A4AAE}" type="parTrans" cxnId="{AC446A06-2653-AD4A-B607-396481D82E98}">
      <dgm:prSet/>
      <dgm:spPr/>
      <dgm:t>
        <a:bodyPr/>
        <a:lstStyle/>
        <a:p>
          <a:endParaRPr lang="en-GB"/>
        </a:p>
      </dgm:t>
    </dgm:pt>
    <dgm:pt modelId="{8D77D954-F5C6-DA42-845E-C33EBB8D8304}" type="pres">
      <dgm:prSet presAssocID="{3F15F894-4330-8B42-AE04-720EBEA7164D}" presName="Name0" presStyleCnt="0">
        <dgm:presLayoutVars>
          <dgm:chMax val="4"/>
          <dgm:resizeHandles val="exact"/>
        </dgm:presLayoutVars>
      </dgm:prSet>
      <dgm:spPr/>
    </dgm:pt>
    <dgm:pt modelId="{09E033BA-43C6-D142-9545-7F5DD3293678}" type="pres">
      <dgm:prSet presAssocID="{3F15F894-4330-8B42-AE04-720EBEA7164D}" presName="ellipse" presStyleLbl="trBgShp" presStyleIdx="0" presStyleCnt="1"/>
      <dgm:spPr/>
    </dgm:pt>
    <dgm:pt modelId="{B6E2CF48-98C4-544F-AAA8-6E159C656D8C}" type="pres">
      <dgm:prSet presAssocID="{3F15F894-4330-8B42-AE04-720EBEA7164D}" presName="arrow1" presStyleLbl="fgShp" presStyleIdx="0" presStyleCnt="1"/>
      <dgm:spPr/>
    </dgm:pt>
    <dgm:pt modelId="{D22329BA-936E-4E4C-9353-88A7F94638AD}" type="pres">
      <dgm:prSet presAssocID="{3F15F894-4330-8B42-AE04-720EBEA7164D}" presName="rectangle" presStyleLbl="revTx" presStyleIdx="0" presStyleCnt="1" custScaleX="213189" custLinFactNeighborX="981" custLinFactNeighborY="21420">
        <dgm:presLayoutVars>
          <dgm:bulletEnabled val="1"/>
        </dgm:presLayoutVars>
      </dgm:prSet>
      <dgm:spPr/>
    </dgm:pt>
    <dgm:pt modelId="{A9A4BB47-74C8-B247-AE91-C8935BEEB1D2}" type="pres">
      <dgm:prSet presAssocID="{064CA159-90F6-474D-88ED-A66D9E488112}" presName="item1" presStyleLbl="node1" presStyleIdx="0" presStyleCnt="3">
        <dgm:presLayoutVars>
          <dgm:bulletEnabled val="1"/>
        </dgm:presLayoutVars>
      </dgm:prSet>
      <dgm:spPr/>
    </dgm:pt>
    <dgm:pt modelId="{057BCE9F-2670-4E43-97C3-5585023E4C8F}" type="pres">
      <dgm:prSet presAssocID="{2E3E629C-5F2C-0C46-BD90-DB23AE6A88E8}" presName="item2" presStyleLbl="node1" presStyleIdx="1" presStyleCnt="3" custLinFactNeighborX="-10529" custLinFactNeighborY="-14001">
        <dgm:presLayoutVars>
          <dgm:bulletEnabled val="1"/>
        </dgm:presLayoutVars>
      </dgm:prSet>
      <dgm:spPr/>
    </dgm:pt>
    <dgm:pt modelId="{DB5C6AC4-6E3D-F442-892E-F71E19542C4C}" type="pres">
      <dgm:prSet presAssocID="{E2C27A64-4D41-BD48-983B-265FD934E31B}" presName="item3" presStyleLbl="node1" presStyleIdx="2" presStyleCnt="3">
        <dgm:presLayoutVars>
          <dgm:bulletEnabled val="1"/>
        </dgm:presLayoutVars>
      </dgm:prSet>
      <dgm:spPr/>
    </dgm:pt>
    <dgm:pt modelId="{615CEF2A-2568-4B4E-88C3-221DFB5EED38}" type="pres">
      <dgm:prSet presAssocID="{3F15F894-4330-8B42-AE04-720EBEA7164D}" presName="funnel" presStyleLbl="trAlignAcc1" presStyleIdx="0" presStyleCnt="1"/>
      <dgm:spPr/>
    </dgm:pt>
  </dgm:ptLst>
  <dgm:cxnLst>
    <dgm:cxn modelId="{AC446A06-2653-AD4A-B607-396481D82E98}" srcId="{3F15F894-4330-8B42-AE04-720EBEA7164D}" destId="{E2C27A64-4D41-BD48-983B-265FD934E31B}" srcOrd="3" destOrd="0" parTransId="{32015C29-A008-DD49-8C6C-A994016A4AAE}" sibTransId="{F62922DC-72C3-2E48-A732-CA27D74F0D16}"/>
    <dgm:cxn modelId="{E711DC56-72F5-6E4D-B2D3-2B8EEE063B21}" srcId="{3F15F894-4330-8B42-AE04-720EBEA7164D}" destId="{2E3E629C-5F2C-0C46-BD90-DB23AE6A88E8}" srcOrd="2" destOrd="0" parTransId="{2349C937-92DF-154E-9EAB-FE7218426225}" sibTransId="{101AC375-22C0-C74B-A4B8-756573B5B9EF}"/>
    <dgm:cxn modelId="{0BBFE356-CC32-0A44-ADD7-BC7CB6905B5D}" type="presOf" srcId="{E2C27A64-4D41-BD48-983B-265FD934E31B}" destId="{D22329BA-936E-4E4C-9353-88A7F94638AD}" srcOrd="0" destOrd="0" presId="urn:microsoft.com/office/officeart/2005/8/layout/funnel1"/>
    <dgm:cxn modelId="{44EC88A1-3F39-864B-A382-78D6261FF442}" srcId="{3F15F894-4330-8B42-AE04-720EBEA7164D}" destId="{064CA159-90F6-474D-88ED-A66D9E488112}" srcOrd="1" destOrd="0" parTransId="{BBBFEC36-637F-DB4F-A7AD-C989C8FF3E48}" sibTransId="{49E4E07F-7CC5-A945-99B9-7EE35681E9BB}"/>
    <dgm:cxn modelId="{8A663CAB-56B5-6C4F-A5B0-FE4FC09E455E}" type="presOf" srcId="{0B1B584E-6448-6B41-8618-B2C6DCF85DAA}" destId="{DB5C6AC4-6E3D-F442-892E-F71E19542C4C}" srcOrd="0" destOrd="0" presId="urn:microsoft.com/office/officeart/2005/8/layout/funnel1"/>
    <dgm:cxn modelId="{48EEFDB0-6FBF-0B4B-96D0-3B2B05FAFBA1}" srcId="{3F15F894-4330-8B42-AE04-720EBEA7164D}" destId="{0B1B584E-6448-6B41-8618-B2C6DCF85DAA}" srcOrd="0" destOrd="0" parTransId="{783694FE-ACE4-294F-BE8C-C748F8BE3453}" sibTransId="{DD541373-075E-D742-92B5-6B82EE292E5C}"/>
    <dgm:cxn modelId="{D4D614B3-5A99-994A-81BB-69A9A4A58760}" type="presOf" srcId="{3F15F894-4330-8B42-AE04-720EBEA7164D}" destId="{8D77D954-F5C6-DA42-845E-C33EBB8D8304}" srcOrd="0" destOrd="0" presId="urn:microsoft.com/office/officeart/2005/8/layout/funnel1"/>
    <dgm:cxn modelId="{FE0A63C3-46D8-694D-A435-D5706E32AE7B}" type="presOf" srcId="{064CA159-90F6-474D-88ED-A66D9E488112}" destId="{057BCE9F-2670-4E43-97C3-5585023E4C8F}" srcOrd="0" destOrd="0" presId="urn:microsoft.com/office/officeart/2005/8/layout/funnel1"/>
    <dgm:cxn modelId="{AD360EF4-A09D-5943-91FD-F5F4041EA72B}" type="presOf" srcId="{2E3E629C-5F2C-0C46-BD90-DB23AE6A88E8}" destId="{A9A4BB47-74C8-B247-AE91-C8935BEEB1D2}" srcOrd="0" destOrd="0" presId="urn:microsoft.com/office/officeart/2005/8/layout/funnel1"/>
    <dgm:cxn modelId="{509B6577-9F30-0C4C-B969-47E0B7C81384}" type="presParOf" srcId="{8D77D954-F5C6-DA42-845E-C33EBB8D8304}" destId="{09E033BA-43C6-D142-9545-7F5DD3293678}" srcOrd="0" destOrd="0" presId="urn:microsoft.com/office/officeart/2005/8/layout/funnel1"/>
    <dgm:cxn modelId="{9E81E6C9-B369-AC48-98A7-E46377B00BD7}" type="presParOf" srcId="{8D77D954-F5C6-DA42-845E-C33EBB8D8304}" destId="{B6E2CF48-98C4-544F-AAA8-6E159C656D8C}" srcOrd="1" destOrd="0" presId="urn:microsoft.com/office/officeart/2005/8/layout/funnel1"/>
    <dgm:cxn modelId="{E5A2C4D5-0EBE-1D4A-812E-B778B3F31E8A}" type="presParOf" srcId="{8D77D954-F5C6-DA42-845E-C33EBB8D8304}" destId="{D22329BA-936E-4E4C-9353-88A7F94638AD}" srcOrd="2" destOrd="0" presId="urn:microsoft.com/office/officeart/2005/8/layout/funnel1"/>
    <dgm:cxn modelId="{66035D6C-DB86-F64E-9076-9367C4BDCB22}" type="presParOf" srcId="{8D77D954-F5C6-DA42-845E-C33EBB8D8304}" destId="{A9A4BB47-74C8-B247-AE91-C8935BEEB1D2}" srcOrd="3" destOrd="0" presId="urn:microsoft.com/office/officeart/2005/8/layout/funnel1"/>
    <dgm:cxn modelId="{F43AEC18-9AAB-B042-93E4-22D690700CE2}" type="presParOf" srcId="{8D77D954-F5C6-DA42-845E-C33EBB8D8304}" destId="{057BCE9F-2670-4E43-97C3-5585023E4C8F}" srcOrd="4" destOrd="0" presId="urn:microsoft.com/office/officeart/2005/8/layout/funnel1"/>
    <dgm:cxn modelId="{D19F069B-C46C-B947-9BF4-8430D4A2CD69}" type="presParOf" srcId="{8D77D954-F5C6-DA42-845E-C33EBB8D8304}" destId="{DB5C6AC4-6E3D-F442-892E-F71E19542C4C}" srcOrd="5" destOrd="0" presId="urn:microsoft.com/office/officeart/2005/8/layout/funnel1"/>
    <dgm:cxn modelId="{E48F5036-DC93-DC41-8FB0-95805E737D88}" type="presParOf" srcId="{8D77D954-F5C6-DA42-845E-C33EBB8D8304}" destId="{615CEF2A-2568-4B4E-88C3-221DFB5EED3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33BA-43C6-D142-9545-7F5DD3293678}">
      <dsp:nvSpPr>
        <dsp:cNvPr id="0" name=""/>
        <dsp:cNvSpPr/>
      </dsp:nvSpPr>
      <dsp:spPr>
        <a:xfrm>
          <a:off x="1143921" y="78262"/>
          <a:ext cx="1553218" cy="539412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2CF48-98C4-544F-AAA8-6E159C656D8C}">
      <dsp:nvSpPr>
        <dsp:cNvPr id="0" name=""/>
        <dsp:cNvSpPr/>
      </dsp:nvSpPr>
      <dsp:spPr>
        <a:xfrm>
          <a:off x="1772433" y="1399101"/>
          <a:ext cx="301011" cy="192647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329BA-936E-4E4C-9353-88A7F94638AD}">
      <dsp:nvSpPr>
        <dsp:cNvPr id="0" name=""/>
        <dsp:cNvSpPr/>
      </dsp:nvSpPr>
      <dsp:spPr>
        <a:xfrm>
          <a:off x="396977" y="1565259"/>
          <a:ext cx="3080271" cy="361213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Anotación y Filtración</a:t>
          </a:r>
        </a:p>
      </dsp:txBody>
      <dsp:txXfrm>
        <a:off x="396977" y="1565259"/>
        <a:ext cx="3080271" cy="361213"/>
      </dsp:txXfrm>
    </dsp:sp>
    <dsp:sp modelId="{A9A4BB47-74C8-B247-AE91-C8935BEEB1D2}">
      <dsp:nvSpPr>
        <dsp:cNvPr id="0" name=""/>
        <dsp:cNvSpPr/>
      </dsp:nvSpPr>
      <dsp:spPr>
        <a:xfrm>
          <a:off x="1708619" y="659335"/>
          <a:ext cx="541820" cy="541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 noProof="0" dirty="0"/>
            <a:t>Datos al nivel de la Región</a:t>
          </a:r>
        </a:p>
      </dsp:txBody>
      <dsp:txXfrm>
        <a:off x="1787967" y="738683"/>
        <a:ext cx="383124" cy="383124"/>
      </dsp:txXfrm>
    </dsp:sp>
    <dsp:sp modelId="{057BCE9F-2670-4E43-97C3-5585023E4C8F}">
      <dsp:nvSpPr>
        <dsp:cNvPr id="0" name=""/>
        <dsp:cNvSpPr/>
      </dsp:nvSpPr>
      <dsp:spPr>
        <a:xfrm>
          <a:off x="1263868" y="176989"/>
          <a:ext cx="541820" cy="541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 noProof="0" dirty="0"/>
            <a:t>Datos al nivel del Gen</a:t>
          </a:r>
        </a:p>
      </dsp:txBody>
      <dsp:txXfrm>
        <a:off x="1343216" y="256337"/>
        <a:ext cx="383124" cy="383124"/>
      </dsp:txXfrm>
    </dsp:sp>
    <dsp:sp modelId="{DB5C6AC4-6E3D-F442-892E-F71E19542C4C}">
      <dsp:nvSpPr>
        <dsp:cNvPr id="0" name=""/>
        <dsp:cNvSpPr/>
      </dsp:nvSpPr>
      <dsp:spPr>
        <a:xfrm>
          <a:off x="1874777" y="121849"/>
          <a:ext cx="541820" cy="541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 noProof="0" dirty="0"/>
            <a:t>Datos al nivel de la variante</a:t>
          </a:r>
        </a:p>
      </dsp:txBody>
      <dsp:txXfrm>
        <a:off x="1954125" y="201197"/>
        <a:ext cx="383124" cy="383124"/>
      </dsp:txXfrm>
    </dsp:sp>
    <dsp:sp modelId="{615CEF2A-2568-4B4E-88C3-221DFB5EED38}">
      <dsp:nvSpPr>
        <dsp:cNvPr id="0" name=""/>
        <dsp:cNvSpPr/>
      </dsp:nvSpPr>
      <dsp:spPr>
        <a:xfrm>
          <a:off x="1080107" y="12040"/>
          <a:ext cx="1685663" cy="1348531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C45B8-744B-4353-884E-DD041AA83FED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6E9B6-98F7-4BE9-8D3C-883410110E9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747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6E9B6-98F7-4BE9-8D3C-883410110E9E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348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B0EC-7D9C-264D-AAF5-DBA416E64FE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9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B0EC-7D9C-264D-AAF5-DBA416E64FE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9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B0EC-7D9C-264D-AAF5-DBA416E64FE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95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347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843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83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61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47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854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526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1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649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830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074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14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enome.ucsc.edu/FAQ/FAQformat#format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edtools.readthedocs.io/en/latest/content/tools/coverag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bedtools.readthedocs.io/en/latest/content/tools/genomecov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edtools.readthedocs.io/en/latest/content/installat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edtools.readthedocs.io/en/latest/content/installa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5.png"/><Relationship Id="rId10" Type="http://schemas.microsoft.com/office/2007/relationships/diagramDrawing" Target="../diagrams/drawing1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7571-3517-422F-9BF3-67F023019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/>
          <a:p>
            <a:r>
              <a:rPr lang="es-CL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News Gothic MT"/>
              </a:rPr>
              <a:t>INB400: Visualización Científica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AEE90-51C2-457C-99CD-402A8A5A7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>
                <a:latin typeface="Book Antiqua"/>
                <a:cs typeface="Book Antiqua"/>
              </a:rPr>
              <a:t>Dr. Matthieu J. Miossec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6600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CIGAR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29150"/>
          </a:xfrm>
        </p:spPr>
        <p:txBody>
          <a:bodyPr>
            <a:normAutofit/>
          </a:bodyPr>
          <a:lstStyle/>
          <a:p>
            <a:r>
              <a:rPr lang="es-CL" dirty="0"/>
              <a:t>Necesitamos una nueva estructura para representar </a:t>
            </a:r>
            <a:r>
              <a:rPr lang="es-CL" b="1" dirty="0"/>
              <a:t>inserciones</a:t>
            </a:r>
            <a:r>
              <a:rPr lang="es-CL" dirty="0"/>
              <a:t> y </a:t>
            </a:r>
            <a:r>
              <a:rPr lang="es-CL" b="1" dirty="0"/>
              <a:t>deleciones</a:t>
            </a:r>
            <a:r>
              <a:rPr lang="es-CL" dirty="0"/>
              <a:t> relativo a la referencia.</a:t>
            </a:r>
          </a:p>
          <a:p>
            <a:pPr lvl="1"/>
            <a:r>
              <a:rPr lang="es-CL" dirty="0"/>
              <a:t>Un </a:t>
            </a:r>
            <a:r>
              <a:rPr lang="es-CL" b="1" dirty="0"/>
              <a:t>string CIGAR </a:t>
            </a:r>
            <a:r>
              <a:rPr lang="es-CL" dirty="0"/>
              <a:t>describe como diferente bases se alinean a la secuencia de referencia.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s-CL" dirty="0"/>
              <a:t>¿Como interpretar </a:t>
            </a:r>
            <a:r>
              <a:rPr lang="es-CL" b="1" dirty="0"/>
              <a:t>100M</a:t>
            </a:r>
            <a:r>
              <a:rPr lang="es-CL" dirty="0"/>
              <a:t>?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s-CL" dirty="0"/>
              <a:t>significa que cada de los 100 bases en el read se alinean a la referencia</a:t>
            </a:r>
            <a:r>
              <a:rPr lang="es-CL" baseline="30000" dirty="0"/>
              <a:t>*</a:t>
            </a:r>
            <a:r>
              <a:rPr lang="es-CL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s-CL" dirty="0"/>
              <a:t>¿Como interpretar </a:t>
            </a:r>
            <a:r>
              <a:rPr lang="es-CL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40M</a:t>
            </a:r>
            <a:r>
              <a:rPr lang="es-CL" dirty="0">
                <a:solidFill>
                  <a:schemeClr val="accent4">
                    <a:lumMod val="75000"/>
                  </a:schemeClr>
                </a:solidFill>
              </a:rPr>
              <a:t>5I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30M</a:t>
            </a:r>
            <a:r>
              <a:rPr lang="es-C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2D</a:t>
            </a:r>
            <a:r>
              <a:rPr lang="es-CL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25M</a:t>
            </a:r>
            <a:r>
              <a:rPr lang="es-CL" dirty="0"/>
              <a:t>?</a:t>
            </a:r>
          </a:p>
          <a:p>
            <a:pPr marL="0" indent="0">
              <a:buNone/>
            </a:pPr>
            <a:r>
              <a:rPr lang="es-CL" sz="1050" dirty="0"/>
              <a:t>ATGATGCCATGACTGACCCTGATGGTCCATGTGTGACTA*****CACCACATGCTGGATAGGTGCCCGTGAAACTTAGTGCAACAGTGCACGAGATGAGGAGTG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L" sz="10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ATGATGCCATGACTGACCCTGATGGTCCATGTGTGACTA</a:t>
            </a:r>
            <a:r>
              <a:rPr lang="es-CL" sz="1050" dirty="0">
                <a:solidFill>
                  <a:schemeClr val="accent4">
                    <a:lumMod val="75000"/>
                  </a:schemeClr>
                </a:solidFill>
              </a:rPr>
              <a:t>TTTGT</a:t>
            </a:r>
            <a:r>
              <a:rPr lang="es-CL" sz="1050" dirty="0">
                <a:solidFill>
                  <a:schemeClr val="bg2">
                    <a:lumMod val="50000"/>
                  </a:schemeClr>
                </a:solidFill>
              </a:rPr>
              <a:t>CACCACATGCTG</a:t>
            </a:r>
            <a:r>
              <a:rPr lang="es-CL" sz="1050" u="sng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s-CL" sz="1050" dirty="0">
                <a:solidFill>
                  <a:schemeClr val="bg2">
                    <a:lumMod val="50000"/>
                  </a:schemeClr>
                </a:solidFill>
              </a:rPr>
              <a:t>ATAGGTGCCCGTGAAAC</a:t>
            </a:r>
            <a:r>
              <a:rPr lang="es-CL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**</a:t>
            </a:r>
            <a:r>
              <a:rPr lang="es-CL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AGTGCAACAGTGCACGAGATGAGGAGTG</a:t>
            </a:r>
            <a:endParaRPr lang="es-CL" sz="11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s-CL" sz="1600" dirty="0">
                <a:solidFill>
                  <a:schemeClr val="tx1"/>
                </a:solidFill>
              </a:rPr>
              <a:t>M – alineamiento ,  I – inserción,  D – deleción…entre otros.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AD5302-9D06-41FF-8BCC-E7E75BE6EE41}"/>
              </a:ext>
            </a:extLst>
          </p:cNvPr>
          <p:cNvSpPr/>
          <p:nvPr/>
        </p:nvSpPr>
        <p:spPr>
          <a:xfrm>
            <a:off x="0" y="6281109"/>
            <a:ext cx="65722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dirty="0"/>
              <a:t>*No significa necesariamente que corresponden! Podemos tener un A alineado con un C!</a:t>
            </a:r>
          </a:p>
        </p:txBody>
      </p:sp>
    </p:spTree>
    <p:extLst>
      <p:ext uri="{BB962C8B-B14F-4D97-AF65-F5344CB8AC3E}">
        <p14:creationId xmlns:p14="http://schemas.microsoft.com/office/powerpoint/2010/main" val="10951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Archivo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2126"/>
          </a:xfrm>
        </p:spPr>
        <p:txBody>
          <a:bodyPr>
            <a:normAutofit/>
          </a:bodyPr>
          <a:lstStyle/>
          <a:p>
            <a:r>
              <a:rPr lang="es-CL" dirty="0"/>
              <a:t>Gran proyectos que involucran muchos datos pueden rápidamente </a:t>
            </a:r>
            <a:r>
              <a:rPr lang="es-CL" u="sng" dirty="0"/>
              <a:t>llenar un disco duro</a:t>
            </a:r>
            <a:r>
              <a:rPr lang="es-CL" dirty="0"/>
              <a:t>. </a:t>
            </a:r>
          </a:p>
          <a:p>
            <a:pPr lvl="1"/>
            <a:r>
              <a:rPr lang="es-CL" b="1" dirty="0"/>
              <a:t>BAM</a:t>
            </a:r>
            <a:r>
              <a:rPr lang="es-CL" dirty="0"/>
              <a:t> ofrece una compresión </a:t>
            </a:r>
            <a:r>
              <a:rPr lang="es-CL" b="1" dirty="0"/>
              <a:t>binaria</a:t>
            </a:r>
            <a:r>
              <a:rPr lang="es-CL" dirty="0"/>
              <a:t> del SAM. </a:t>
            </a:r>
          </a:p>
          <a:p>
            <a:pPr lvl="2"/>
            <a:r>
              <a:rPr lang="es-CL" dirty="0"/>
              <a:t>Ahora, es el formato estándar.</a:t>
            </a:r>
          </a:p>
          <a:p>
            <a:r>
              <a:rPr lang="es-CL" dirty="0"/>
              <a:t>Pero una vez comprimidos, </a:t>
            </a:r>
            <a:r>
              <a:rPr lang="es-CL" u="sng" dirty="0"/>
              <a:t>solo se pueden leer</a:t>
            </a:r>
            <a:r>
              <a:rPr lang="es-CL" dirty="0"/>
              <a:t> secciones con programas como </a:t>
            </a:r>
            <a:r>
              <a:rPr lang="es-CL" b="1" dirty="0" err="1"/>
              <a:t>SAMtools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Igual que con el FASTQ, existen herramientas para no solo “visualizar” el archivo BAM sino también organizar la información de manera muy legible para el usuario.</a:t>
            </a:r>
          </a:p>
        </p:txBody>
      </p:sp>
    </p:spTree>
    <p:extLst>
      <p:ext uri="{BB962C8B-B14F-4D97-AF65-F5344CB8AC3E}">
        <p14:creationId xmlns:p14="http://schemas.microsoft.com/office/powerpoint/2010/main" val="48828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E34D-C07E-4E72-8494-45607D46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Visualización de los datos en archivos SAM/BAM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E9F8-2237-44C0-A6B5-6675BE8E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659921"/>
          </a:xfrm>
        </p:spPr>
        <p:txBody>
          <a:bodyPr>
            <a:normAutofit/>
          </a:bodyPr>
          <a:lstStyle/>
          <a:p>
            <a:r>
              <a:rPr lang="es-CL" dirty="0"/>
              <a:t>Debido a la importancia de visualizar datos en ciertos tipos de investigación, ciertas herramientas tienen una </a:t>
            </a:r>
            <a:r>
              <a:rPr lang="es-CL" b="1" dirty="0"/>
              <a:t>visualización integrada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Para la detección de </a:t>
            </a:r>
            <a:r>
              <a:rPr lang="es-CL" b="1" dirty="0"/>
              <a:t>CNV</a:t>
            </a:r>
            <a:r>
              <a:rPr lang="es-CL" dirty="0"/>
              <a:t> en </a:t>
            </a:r>
            <a:r>
              <a:rPr lang="es-CL" b="1" dirty="0" err="1"/>
              <a:t>ExomeDepth</a:t>
            </a:r>
            <a:r>
              <a:rPr lang="es-CL" dirty="0"/>
              <a:t> (vamos a verlo en un momento).</a:t>
            </a:r>
          </a:p>
          <a:p>
            <a:r>
              <a:rPr lang="es-CL" dirty="0"/>
              <a:t>Para otras operaciones menos especificas, como la representación grafica de la cobertura en una región del genoma, usamos herramientas como </a:t>
            </a:r>
            <a:r>
              <a:rPr lang="es-CL" b="1" dirty="0"/>
              <a:t>BEDtools</a:t>
            </a:r>
            <a:r>
              <a:rPr lang="es-CL" dirty="0"/>
              <a:t>.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425780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5B23-C04A-4317-89B3-BEC687E0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de Visualización Integrada: </a:t>
            </a:r>
            <a:br>
              <a:rPr lang="es-CL" dirty="0"/>
            </a:br>
            <a:r>
              <a:rPr lang="es-CL" dirty="0" err="1"/>
              <a:t>CNVs</a:t>
            </a:r>
            <a:r>
              <a:rPr lang="es-CL" dirty="0"/>
              <a:t> con ExomeDepth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D786-36BC-4EA8-A6AA-DBFE8CCC5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16192"/>
          </a:xfrm>
        </p:spPr>
        <p:txBody>
          <a:bodyPr>
            <a:normAutofit/>
          </a:bodyPr>
          <a:lstStyle/>
          <a:p>
            <a:r>
              <a:rPr lang="es-CL" dirty="0"/>
              <a:t>En clases anteriores, hemos visto </a:t>
            </a:r>
            <a:r>
              <a:rPr lang="es-CL" b="1" dirty="0" err="1"/>
              <a:t>SNV</a:t>
            </a:r>
            <a:r>
              <a:rPr lang="es-CL" dirty="0" err="1"/>
              <a:t>s</a:t>
            </a:r>
            <a:r>
              <a:rPr lang="es-CL" dirty="0"/>
              <a:t> y de </a:t>
            </a:r>
            <a:r>
              <a:rPr lang="es-CL" b="1" dirty="0" err="1"/>
              <a:t>indel</a:t>
            </a:r>
            <a:r>
              <a:rPr lang="es-CL" dirty="0" err="1"/>
              <a:t>s</a:t>
            </a:r>
            <a:r>
              <a:rPr lang="es-CL" dirty="0"/>
              <a:t>, cambios genéticos del orden de la base.</a:t>
            </a:r>
          </a:p>
          <a:p>
            <a:pPr lvl="1"/>
            <a:r>
              <a:rPr lang="es-CL" dirty="0"/>
              <a:t>Existen también lo que se llama</a:t>
            </a:r>
            <a:br>
              <a:rPr lang="es-CL" dirty="0"/>
            </a:br>
            <a:r>
              <a:rPr lang="es-CL" b="1" dirty="0" err="1"/>
              <a:t>CNV</a:t>
            </a:r>
            <a:r>
              <a:rPr lang="es-CL" dirty="0" err="1"/>
              <a:t>s</a:t>
            </a:r>
            <a:r>
              <a:rPr lang="es-CL" dirty="0"/>
              <a:t> para variante en numero de </a:t>
            </a:r>
            <a:br>
              <a:rPr lang="es-CL" dirty="0"/>
            </a:br>
            <a:r>
              <a:rPr lang="es-CL" dirty="0"/>
              <a:t>copias (ing. </a:t>
            </a:r>
            <a:r>
              <a:rPr lang="es-CL" b="1" dirty="0" err="1"/>
              <a:t>Copy</a:t>
            </a:r>
            <a:r>
              <a:rPr lang="es-CL" b="1" dirty="0"/>
              <a:t>  </a:t>
            </a:r>
            <a:r>
              <a:rPr lang="es-CL" b="1" dirty="0" err="1"/>
              <a:t>Number</a:t>
            </a:r>
            <a:r>
              <a:rPr lang="es-CL" b="1" dirty="0"/>
              <a:t> </a:t>
            </a:r>
            <a:r>
              <a:rPr lang="es-CL" b="1" dirty="0" err="1"/>
              <a:t>Variant</a:t>
            </a:r>
            <a:r>
              <a:rPr lang="es-CL" dirty="0"/>
              <a:t>)</a:t>
            </a:r>
            <a:br>
              <a:rPr lang="es-CL" dirty="0"/>
            </a:br>
            <a:r>
              <a:rPr lang="es-CL" dirty="0"/>
              <a:t>y que consiste en </a:t>
            </a:r>
            <a:r>
              <a:rPr lang="es-CL" b="1" dirty="0"/>
              <a:t>cambios en el </a:t>
            </a:r>
            <a:br>
              <a:rPr lang="es-CL" b="1" dirty="0"/>
            </a:br>
            <a:r>
              <a:rPr lang="es-CL" b="1" dirty="0"/>
              <a:t>numero de copias </a:t>
            </a:r>
            <a:r>
              <a:rPr lang="es-CL" dirty="0"/>
              <a:t>de un </a:t>
            </a:r>
            <a:r>
              <a:rPr lang="es-CL" b="1" dirty="0"/>
              <a:t>segmento </a:t>
            </a:r>
            <a:br>
              <a:rPr lang="es-CL" b="1" dirty="0"/>
            </a:br>
            <a:r>
              <a:rPr lang="es-CL" b="1" dirty="0"/>
              <a:t>largo</a:t>
            </a:r>
            <a:r>
              <a:rPr lang="es-CL" dirty="0"/>
              <a:t>.</a:t>
            </a:r>
          </a:p>
          <a:p>
            <a:pPr lvl="2"/>
            <a:r>
              <a:rPr lang="es-CL" dirty="0"/>
              <a:t>Como pueden inferir, este tipo de</a:t>
            </a:r>
            <a:br>
              <a:rPr lang="es-CL" dirty="0"/>
            </a:br>
            <a:r>
              <a:rPr lang="es-CL" dirty="0"/>
              <a:t>estudio </a:t>
            </a:r>
            <a:r>
              <a:rPr lang="es-CL" u="sng" dirty="0"/>
              <a:t>se presta particularmente</a:t>
            </a:r>
            <a:br>
              <a:rPr lang="es-CL" u="sng" dirty="0"/>
            </a:br>
            <a:r>
              <a:rPr lang="es-CL" u="sng" dirty="0"/>
              <a:t>bien a visualización</a:t>
            </a:r>
            <a:r>
              <a:rPr lang="es-CL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5C2C1-1108-4124-BA66-6FADEB46C4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35" y="2639323"/>
            <a:ext cx="2158730" cy="3301587"/>
          </a:xfrm>
          <a:prstGeom prst="rect">
            <a:avLst/>
          </a:prstGeom>
        </p:spPr>
      </p:pic>
      <p:pic>
        <p:nvPicPr>
          <p:cNvPr id="6" name="Picture 1028">
            <a:extLst>
              <a:ext uri="{FF2B5EF4-FFF2-40B4-BE49-F238E27FC236}">
                <a16:creationId xmlns:a16="http://schemas.microsoft.com/office/drawing/2014/main" id="{D5EB1E1C-B3F1-4CCE-BD62-94C5133F7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2" t="25659" r="12892" b="7357"/>
          <a:stretch/>
        </p:blipFill>
        <p:spPr>
          <a:xfrm rot="16200000">
            <a:off x="6887633" y="3946675"/>
            <a:ext cx="2933767" cy="10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4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82F8-B869-46A5-9EAA-21A5454B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de Visualización Integrada: </a:t>
            </a:r>
            <a:br>
              <a:rPr lang="es-CL" dirty="0"/>
            </a:br>
            <a:r>
              <a:rPr lang="es-CL" dirty="0" err="1"/>
              <a:t>CNVs</a:t>
            </a:r>
            <a:r>
              <a:rPr lang="es-CL" dirty="0"/>
              <a:t> con ExomeDepth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4A94-2083-4324-9F28-CC01A4EF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El programa </a:t>
            </a:r>
            <a:r>
              <a:rPr lang="es-CL" b="1" dirty="0"/>
              <a:t>ExomeDepth</a:t>
            </a:r>
            <a:r>
              <a:rPr lang="es-CL" dirty="0"/>
              <a:t> en </a:t>
            </a:r>
            <a:r>
              <a:rPr lang="es-CL" b="1" dirty="0"/>
              <a:t>R</a:t>
            </a:r>
            <a:r>
              <a:rPr lang="es-CL" dirty="0"/>
              <a:t> tiene una función para producir gráficos con toda la información necesaria para demonstrar la existencia o no de un </a:t>
            </a:r>
            <a:r>
              <a:rPr lang="es-CL" b="1" dirty="0"/>
              <a:t>CNV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Representa el ratio de </a:t>
            </a:r>
            <a:br>
              <a:rPr lang="es-CL" dirty="0"/>
            </a:br>
            <a:r>
              <a:rPr lang="es-CL" dirty="0"/>
              <a:t>read observados y </a:t>
            </a:r>
            <a:br>
              <a:rPr lang="es-CL" dirty="0"/>
            </a:br>
            <a:r>
              <a:rPr lang="es-CL" dirty="0"/>
              <a:t>esperados en una región </a:t>
            </a:r>
            <a:br>
              <a:rPr lang="es-CL" dirty="0"/>
            </a:br>
            <a:r>
              <a:rPr lang="es-CL" dirty="0"/>
              <a:t>del genoma (reproducida </a:t>
            </a:r>
            <a:br>
              <a:rPr lang="es-CL" dirty="0"/>
            </a:br>
            <a:r>
              <a:rPr lang="es-CL" dirty="0"/>
              <a:t>debajo) basado en un </a:t>
            </a:r>
            <a:br>
              <a:rPr lang="es-CL" dirty="0"/>
            </a:br>
            <a:r>
              <a:rPr lang="es-CL" dirty="0"/>
              <a:t>caso y una multitud de </a:t>
            </a:r>
            <a:br>
              <a:rPr lang="es-CL" dirty="0"/>
            </a:br>
            <a:r>
              <a:rPr lang="es-CL" dirty="0"/>
              <a:t>secuencias control.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9BE81-568A-44A4-A6C1-FCFACD26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3483307"/>
            <a:ext cx="4206240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0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E558-DA0F-487B-B3B3-F0C3A959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Visualizar Cobertura con BEDtools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C88F-D27E-4118-8387-4B960AC4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s-CL" dirty="0"/>
              <a:t>Unas de las primeras características de los datos que nos interesa post-alineamiento es el tema de la </a:t>
            </a:r>
            <a:r>
              <a:rPr lang="es-CL" b="1" dirty="0"/>
              <a:t>cobertura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Queremos saber…</a:t>
            </a:r>
          </a:p>
          <a:p>
            <a:pPr lvl="2"/>
            <a:r>
              <a:rPr lang="es-CL" dirty="0"/>
              <a:t>¿Que regiones del genoma faltan cobertura?</a:t>
            </a:r>
          </a:p>
          <a:p>
            <a:pPr lvl="2"/>
            <a:r>
              <a:rPr lang="es-CL" dirty="0"/>
              <a:t>¿Cual es el nivel de profundidad con cual una región del genoma esta cubierta.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63475-C99E-4D2F-B9C8-A6BD2B4F2A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4352" y="144514"/>
            <a:ext cx="1016343" cy="1364406"/>
          </a:xfrm>
          <a:prstGeom prst="rect">
            <a:avLst/>
          </a:prstGeom>
        </p:spPr>
      </p:pic>
      <p:grpSp>
        <p:nvGrpSpPr>
          <p:cNvPr id="7" name="Agrupar 91">
            <a:extLst>
              <a:ext uri="{FF2B5EF4-FFF2-40B4-BE49-F238E27FC236}">
                <a16:creationId xmlns:a16="http://schemas.microsoft.com/office/drawing/2014/main" id="{77595456-83BE-4D53-A0DA-2C12464141C3}"/>
              </a:ext>
            </a:extLst>
          </p:cNvPr>
          <p:cNvGrpSpPr/>
          <p:nvPr/>
        </p:nvGrpSpPr>
        <p:grpSpPr>
          <a:xfrm>
            <a:off x="944498" y="4823817"/>
            <a:ext cx="2092857" cy="864198"/>
            <a:chOff x="463576" y="0"/>
            <a:chExt cx="2092857" cy="864198"/>
          </a:xfrm>
        </p:grpSpPr>
        <p:sp>
          <p:nvSpPr>
            <p:cNvPr id="8" name="CuadroTexto 92">
              <a:extLst>
                <a:ext uri="{FF2B5EF4-FFF2-40B4-BE49-F238E27FC236}">
                  <a16:creationId xmlns:a16="http://schemas.microsoft.com/office/drawing/2014/main" id="{E9CB0663-DE24-4E17-A0D1-7D0BDEED4BD9}"/>
                </a:ext>
              </a:extLst>
            </p:cNvPr>
            <p:cNvSpPr txBox="1"/>
            <p:nvPr/>
          </p:nvSpPr>
          <p:spPr>
            <a:xfrm>
              <a:off x="565045" y="387014"/>
              <a:ext cx="18404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ATAGGCGTACTTCA</a:t>
              </a:r>
            </a:p>
          </p:txBody>
        </p:sp>
        <p:sp>
          <p:nvSpPr>
            <p:cNvPr id="9" name="CuadroTexto 93">
              <a:extLst>
                <a:ext uri="{FF2B5EF4-FFF2-40B4-BE49-F238E27FC236}">
                  <a16:creationId xmlns:a16="http://schemas.microsoft.com/office/drawing/2014/main" id="{CBB34BBF-50D8-4B97-9D0C-1579C2F38BA6}"/>
                </a:ext>
              </a:extLst>
            </p:cNvPr>
            <p:cNvSpPr txBox="1"/>
            <p:nvPr/>
          </p:nvSpPr>
          <p:spPr>
            <a:xfrm>
              <a:off x="789923" y="556421"/>
              <a:ext cx="17665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AGGC</a:t>
              </a:r>
              <a:r>
                <a:rPr lang="es-ES" sz="14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TACT</a:t>
              </a:r>
              <a:r>
                <a:rPr lang="es-ES" sz="14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CATC</a:t>
              </a:r>
            </a:p>
          </p:txBody>
        </p:sp>
        <p:sp>
          <p:nvSpPr>
            <p:cNvPr id="10" name="CuadroTexto 96">
              <a:extLst>
                <a:ext uri="{FF2B5EF4-FFF2-40B4-BE49-F238E27FC236}">
                  <a16:creationId xmlns:a16="http://schemas.microsoft.com/office/drawing/2014/main" id="{DE0E281A-7129-404B-B50B-AE7141B3EECE}"/>
                </a:ext>
              </a:extLst>
            </p:cNvPr>
            <p:cNvSpPr txBox="1"/>
            <p:nvPr/>
          </p:nvSpPr>
          <p:spPr>
            <a:xfrm>
              <a:off x="1777934" y="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CuadroTexto 97">
              <a:extLst>
                <a:ext uri="{FF2B5EF4-FFF2-40B4-BE49-F238E27FC236}">
                  <a16:creationId xmlns:a16="http://schemas.microsoft.com/office/drawing/2014/main" id="{CEF5A681-65D5-4B4D-9FB6-8FB0B064FD03}"/>
                </a:ext>
              </a:extLst>
            </p:cNvPr>
            <p:cNvSpPr txBox="1"/>
            <p:nvPr/>
          </p:nvSpPr>
          <p:spPr>
            <a:xfrm>
              <a:off x="463576" y="238637"/>
              <a:ext cx="1824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AATAGGCGTACTTC</a:t>
              </a:r>
            </a:p>
          </p:txBody>
        </p:sp>
      </p:grpSp>
      <p:sp>
        <p:nvSpPr>
          <p:cNvPr id="12" name="Pergamino horizontal 98">
            <a:extLst>
              <a:ext uri="{FF2B5EF4-FFF2-40B4-BE49-F238E27FC236}">
                <a16:creationId xmlns:a16="http://schemas.microsoft.com/office/drawing/2014/main" id="{E6F35231-2595-4A79-A1F6-6D3EA8CF8AA8}"/>
              </a:ext>
            </a:extLst>
          </p:cNvPr>
          <p:cNvSpPr/>
          <p:nvPr/>
        </p:nvSpPr>
        <p:spPr>
          <a:xfrm>
            <a:off x="613465" y="4744168"/>
            <a:ext cx="3104866" cy="382188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…</a:t>
            </a:r>
            <a:r>
              <a:rPr lang="es-ES" sz="14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</a:t>
            </a:r>
            <a:r>
              <a:rPr lang="en-GB" sz="1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3" name="CuadroTexto 99">
            <a:extLst>
              <a:ext uri="{FF2B5EF4-FFF2-40B4-BE49-F238E27FC236}">
                <a16:creationId xmlns:a16="http://schemas.microsoft.com/office/drawing/2014/main" id="{A0EE1DB5-AC56-46F9-BC54-416FB1BD212D}"/>
              </a:ext>
            </a:extLst>
          </p:cNvPr>
          <p:cNvSpPr txBox="1"/>
          <p:nvPr/>
        </p:nvSpPr>
        <p:spPr>
          <a:xfrm>
            <a:off x="636715" y="4538861"/>
            <a:ext cx="2399228" cy="246221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600" dirty="0">
                <a:effectLst/>
              </a:rPr>
              <a:t>Secuencia referencial</a:t>
            </a:r>
          </a:p>
        </p:txBody>
      </p:sp>
      <p:grpSp>
        <p:nvGrpSpPr>
          <p:cNvPr id="14" name="Agrupar 91">
            <a:extLst>
              <a:ext uri="{FF2B5EF4-FFF2-40B4-BE49-F238E27FC236}">
                <a16:creationId xmlns:a16="http://schemas.microsoft.com/office/drawing/2014/main" id="{2320AE46-A960-47BD-B04F-A9914BD12779}"/>
              </a:ext>
            </a:extLst>
          </p:cNvPr>
          <p:cNvGrpSpPr/>
          <p:nvPr/>
        </p:nvGrpSpPr>
        <p:grpSpPr>
          <a:xfrm>
            <a:off x="5447685" y="4866757"/>
            <a:ext cx="2462226" cy="1207260"/>
            <a:chOff x="463576" y="0"/>
            <a:chExt cx="2462226" cy="1207260"/>
          </a:xfrm>
        </p:grpSpPr>
        <p:sp>
          <p:nvSpPr>
            <p:cNvPr id="15" name="CuadroTexto 92">
              <a:extLst>
                <a:ext uri="{FF2B5EF4-FFF2-40B4-BE49-F238E27FC236}">
                  <a16:creationId xmlns:a16="http://schemas.microsoft.com/office/drawing/2014/main" id="{450B8148-8A84-437B-A993-4D1AF35DD9B6}"/>
                </a:ext>
              </a:extLst>
            </p:cNvPr>
            <p:cNvSpPr txBox="1"/>
            <p:nvPr/>
          </p:nvSpPr>
          <p:spPr>
            <a:xfrm>
              <a:off x="565045" y="387014"/>
              <a:ext cx="18404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ATAGGCGTACTTCA</a:t>
              </a:r>
            </a:p>
          </p:txBody>
        </p:sp>
        <p:sp>
          <p:nvSpPr>
            <p:cNvPr id="16" name="CuadroTexto 93">
              <a:extLst>
                <a:ext uri="{FF2B5EF4-FFF2-40B4-BE49-F238E27FC236}">
                  <a16:creationId xmlns:a16="http://schemas.microsoft.com/office/drawing/2014/main" id="{EA795FE4-EDE2-42EF-9BBE-85F4568DDC8E}"/>
                </a:ext>
              </a:extLst>
            </p:cNvPr>
            <p:cNvSpPr txBox="1"/>
            <p:nvPr/>
          </p:nvSpPr>
          <p:spPr>
            <a:xfrm>
              <a:off x="789923" y="556421"/>
              <a:ext cx="17665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AGGC</a:t>
              </a:r>
              <a:r>
                <a:rPr lang="es-E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TACT</a:t>
              </a:r>
              <a:r>
                <a:rPr lang="es-E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CATC</a:t>
              </a:r>
            </a:p>
          </p:txBody>
        </p:sp>
        <p:sp>
          <p:nvSpPr>
            <p:cNvPr id="17" name="CuadroTexto 94">
              <a:extLst>
                <a:ext uri="{FF2B5EF4-FFF2-40B4-BE49-F238E27FC236}">
                  <a16:creationId xmlns:a16="http://schemas.microsoft.com/office/drawing/2014/main" id="{0AA93BC4-5376-48B4-866B-527E9FB972D9}"/>
                </a:ext>
              </a:extLst>
            </p:cNvPr>
            <p:cNvSpPr txBox="1"/>
            <p:nvPr/>
          </p:nvSpPr>
          <p:spPr>
            <a:xfrm>
              <a:off x="1153166" y="732538"/>
              <a:ext cx="15082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GC</a:t>
              </a:r>
              <a:r>
                <a:rPr lang="es-E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TACTTCATCCA</a:t>
              </a:r>
            </a:p>
          </p:txBody>
        </p:sp>
        <p:sp>
          <p:nvSpPr>
            <p:cNvPr id="18" name="CuadroTexto 95">
              <a:extLst>
                <a:ext uri="{FF2B5EF4-FFF2-40B4-BE49-F238E27FC236}">
                  <a16:creationId xmlns:a16="http://schemas.microsoft.com/office/drawing/2014/main" id="{E6E8CD76-1281-413D-9284-C21C79992A32}"/>
                </a:ext>
              </a:extLst>
            </p:cNvPr>
            <p:cNvSpPr txBox="1"/>
            <p:nvPr/>
          </p:nvSpPr>
          <p:spPr>
            <a:xfrm>
              <a:off x="1402756" y="899483"/>
              <a:ext cx="1523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TACTTCAGCCATG</a:t>
              </a:r>
            </a:p>
          </p:txBody>
        </p:sp>
        <p:sp>
          <p:nvSpPr>
            <p:cNvPr id="19" name="CuadroTexto 96">
              <a:extLst>
                <a:ext uri="{FF2B5EF4-FFF2-40B4-BE49-F238E27FC236}">
                  <a16:creationId xmlns:a16="http://schemas.microsoft.com/office/drawing/2014/main" id="{17FEC3F7-38F4-4701-B9D5-A098C613E84C}"/>
                </a:ext>
              </a:extLst>
            </p:cNvPr>
            <p:cNvSpPr txBox="1"/>
            <p:nvPr/>
          </p:nvSpPr>
          <p:spPr>
            <a:xfrm>
              <a:off x="1777934" y="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CuadroTexto 97">
              <a:extLst>
                <a:ext uri="{FF2B5EF4-FFF2-40B4-BE49-F238E27FC236}">
                  <a16:creationId xmlns:a16="http://schemas.microsoft.com/office/drawing/2014/main" id="{F3F2BF2A-9E35-4742-A514-E9A10F2F816F}"/>
                </a:ext>
              </a:extLst>
            </p:cNvPr>
            <p:cNvSpPr txBox="1"/>
            <p:nvPr/>
          </p:nvSpPr>
          <p:spPr>
            <a:xfrm>
              <a:off x="463576" y="238637"/>
              <a:ext cx="1824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AATAGGCGTACTTC</a:t>
              </a:r>
            </a:p>
          </p:txBody>
        </p:sp>
      </p:grpSp>
      <p:sp>
        <p:nvSpPr>
          <p:cNvPr id="21" name="Pergamino horizontal 98">
            <a:extLst>
              <a:ext uri="{FF2B5EF4-FFF2-40B4-BE49-F238E27FC236}">
                <a16:creationId xmlns:a16="http://schemas.microsoft.com/office/drawing/2014/main" id="{647FF9E5-9AAA-4F3F-B763-0B3EAAEDA137}"/>
              </a:ext>
            </a:extLst>
          </p:cNvPr>
          <p:cNvSpPr/>
          <p:nvPr/>
        </p:nvSpPr>
        <p:spPr>
          <a:xfrm>
            <a:off x="5116652" y="4787108"/>
            <a:ext cx="3104866" cy="382188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…</a:t>
            </a:r>
            <a:r>
              <a:rPr lang="es-ES" sz="14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</a:t>
            </a:r>
            <a:r>
              <a:rPr lang="en-GB" sz="1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22" name="CuadroTexto 99">
            <a:extLst>
              <a:ext uri="{FF2B5EF4-FFF2-40B4-BE49-F238E27FC236}">
                <a16:creationId xmlns:a16="http://schemas.microsoft.com/office/drawing/2014/main" id="{5DDECAC3-7E65-4E0C-96E2-71B0FBD75FE6}"/>
              </a:ext>
            </a:extLst>
          </p:cNvPr>
          <p:cNvSpPr txBox="1"/>
          <p:nvPr/>
        </p:nvSpPr>
        <p:spPr>
          <a:xfrm>
            <a:off x="5139902" y="4581801"/>
            <a:ext cx="2399228" cy="246221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600" dirty="0">
                <a:effectLst/>
              </a:rPr>
              <a:t>Secuencia referencial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0E2863-FDF0-4B46-820E-D071C1B465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09" y="5084003"/>
            <a:ext cx="1445981" cy="14459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999704-14ED-4369-918A-9F2E54DAD929}"/>
              </a:ext>
            </a:extLst>
          </p:cNvPr>
          <p:cNvSpPr txBox="1"/>
          <p:nvPr/>
        </p:nvSpPr>
        <p:spPr>
          <a:xfrm>
            <a:off x="1240184" y="5645191"/>
            <a:ext cx="2545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¿Variación genética o errores?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67058A-C623-42FD-A884-715B260C37CC}"/>
              </a:ext>
            </a:extLst>
          </p:cNvPr>
          <p:cNvGrpSpPr/>
          <p:nvPr/>
        </p:nvGrpSpPr>
        <p:grpSpPr>
          <a:xfrm>
            <a:off x="7907760" y="4997519"/>
            <a:ext cx="1404349" cy="1656183"/>
            <a:chOff x="7660303" y="4573219"/>
            <a:chExt cx="1404349" cy="165618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D5C62FA-CAAE-43BB-81B2-9A3E7C2F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60303" y="4783421"/>
              <a:ext cx="1404349" cy="1445981"/>
            </a:xfrm>
            <a:prstGeom prst="rect">
              <a:avLst/>
            </a:prstGeom>
          </p:spPr>
        </p:pic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994D3796-6D4C-4062-9F31-E8D591C0D202}"/>
                </a:ext>
              </a:extLst>
            </p:cNvPr>
            <p:cNvSpPr/>
            <p:nvPr/>
          </p:nvSpPr>
          <p:spPr>
            <a:xfrm rot="8983588">
              <a:off x="7793477" y="4573219"/>
              <a:ext cx="1215914" cy="117255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7A80C1-58A0-4895-BA38-02EA3C8FB4FD}"/>
              </a:ext>
            </a:extLst>
          </p:cNvPr>
          <p:cNvCxnSpPr>
            <a:cxnSpLocks/>
          </p:cNvCxnSpPr>
          <p:nvPr/>
        </p:nvCxnSpPr>
        <p:spPr>
          <a:xfrm>
            <a:off x="5209297" y="5223187"/>
            <a:ext cx="0" cy="942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91B81B-8931-49C0-ADBB-347D848239D8}"/>
              </a:ext>
            </a:extLst>
          </p:cNvPr>
          <p:cNvSpPr txBox="1"/>
          <p:nvPr/>
        </p:nvSpPr>
        <p:spPr>
          <a:xfrm>
            <a:off x="3170558" y="6260196"/>
            <a:ext cx="349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Más </a:t>
            </a:r>
            <a:r>
              <a:rPr lang="es-CL" b="1" dirty="0"/>
              <a:t>cobertura</a:t>
            </a:r>
            <a:r>
              <a:rPr lang="es-CL" dirty="0"/>
              <a:t> o </a:t>
            </a:r>
            <a:r>
              <a:rPr lang="es-CL" b="1" dirty="0"/>
              <a:t>profundidad </a:t>
            </a:r>
            <a:r>
              <a:rPr lang="es-CL" dirty="0"/>
              <a:t>= más certeza</a:t>
            </a:r>
          </a:p>
        </p:txBody>
      </p:sp>
      <p:sp>
        <p:nvSpPr>
          <p:cNvPr id="32" name="CuadroTexto 95">
            <a:extLst>
              <a:ext uri="{FF2B5EF4-FFF2-40B4-BE49-F238E27FC236}">
                <a16:creationId xmlns:a16="http://schemas.microsoft.com/office/drawing/2014/main" id="{67B627CA-B91A-41A5-8304-26F4D90CBAF2}"/>
              </a:ext>
            </a:extLst>
          </p:cNvPr>
          <p:cNvSpPr txBox="1"/>
          <p:nvPr/>
        </p:nvSpPr>
        <p:spPr>
          <a:xfrm>
            <a:off x="5219495" y="5512156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121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1" grpId="0" animBg="1"/>
      <p:bldP spid="22" grpId="0"/>
      <p:bldP spid="24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3C9C-B8BA-4E55-8A54-C9C218D7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Recordatorio: El Formato 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84ED-D0E7-4CF6-A4B1-37D33848E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Hemos visto el formato BED vinculado con la herramienta BEDtools en el contexto de la practica de la semana pasada! </a:t>
            </a:r>
            <a:r>
              <a:rPr lang="es-CL" sz="2000" dirty="0"/>
              <a:t>(</a:t>
            </a:r>
            <a:r>
              <a:rPr lang="es-CL" sz="2000" dirty="0">
                <a:hlinkClick r:id="rId2"/>
              </a:rPr>
              <a:t>http://genome.ucsc.edu/FAQ/FAQformat#format1</a:t>
            </a:r>
            <a:r>
              <a:rPr lang="es-CL" sz="2000" dirty="0"/>
              <a:t>)</a:t>
            </a:r>
            <a:endParaRPr lang="es-CL" sz="1600" dirty="0"/>
          </a:p>
          <a:p>
            <a:pPr lvl="1"/>
            <a:r>
              <a:rPr lang="es-CL" dirty="0"/>
              <a:t>El archivo se organiza en columnas separados por tabulaciones.</a:t>
            </a:r>
          </a:p>
          <a:p>
            <a:pPr lvl="2"/>
            <a:r>
              <a:rPr lang="es-CL" dirty="0"/>
              <a:t>Cada archivo debe tener al menos las siguientes columnas:</a:t>
            </a:r>
          </a:p>
          <a:p>
            <a:pPr lvl="3"/>
            <a:r>
              <a:rPr lang="es-CL" dirty="0"/>
              <a:t>chrom (ej. chr1, chr22, …)</a:t>
            </a:r>
          </a:p>
          <a:p>
            <a:pPr lvl="3"/>
            <a:r>
              <a:rPr lang="es-CL" dirty="0"/>
              <a:t>chromStart: La primera posición en el cromosoma de una región de interés.</a:t>
            </a:r>
          </a:p>
          <a:p>
            <a:pPr lvl="3"/>
            <a:r>
              <a:rPr lang="es-CL" dirty="0"/>
              <a:t>chromEnd: La ultima posición de una región de interés.</a:t>
            </a:r>
          </a:p>
        </p:txBody>
      </p:sp>
    </p:spTree>
    <p:extLst>
      <p:ext uri="{BB962C8B-B14F-4D97-AF65-F5344CB8AC3E}">
        <p14:creationId xmlns:p14="http://schemas.microsoft.com/office/powerpoint/2010/main" val="27254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B4BC-3920-445A-8511-0D1B6455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BEDtools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469F-4F18-418E-BEEF-51E16261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Con la opción </a:t>
            </a:r>
            <a:r>
              <a:rPr lang="es-CL" b="1" dirty="0"/>
              <a:t>Coverage </a:t>
            </a:r>
            <a:r>
              <a:rPr lang="es-CL" dirty="0"/>
              <a:t>de</a:t>
            </a:r>
            <a:r>
              <a:rPr lang="es-CL" b="1" dirty="0"/>
              <a:t> BEDtools</a:t>
            </a:r>
            <a:r>
              <a:rPr lang="es-CL" dirty="0"/>
              <a:t>, podemos visualizar como coinciden regiones en un cromosoma y también con que </a:t>
            </a:r>
            <a:r>
              <a:rPr lang="es-CL" b="1" dirty="0"/>
              <a:t>profundidad</a:t>
            </a:r>
            <a:r>
              <a:rPr lang="es-CL" dirty="0"/>
              <a:t>.</a:t>
            </a:r>
          </a:p>
          <a:p>
            <a:pPr marL="0" indent="0">
              <a:buNone/>
            </a:pPr>
            <a:r>
              <a:rPr lang="es-CL" sz="1600" dirty="0"/>
              <a:t>(</a:t>
            </a:r>
            <a:r>
              <a:rPr lang="es-CL" sz="1600" dirty="0">
                <a:hlinkClick r:id="rId2"/>
              </a:rPr>
              <a:t>http://bedtools.readthedocs.io/en/latest/content/tools/coverage.html</a:t>
            </a:r>
            <a:r>
              <a:rPr lang="es-CL" sz="1600" dirty="0"/>
              <a:t>)</a:t>
            </a:r>
          </a:p>
          <a:p>
            <a:pPr lvl="1"/>
            <a:r>
              <a:rPr lang="es-CL" dirty="0"/>
              <a:t>Tenemos el elegido de usar varios formatos: BAM, BED, VCF…</a:t>
            </a:r>
          </a:p>
          <a:p>
            <a:pPr lvl="2"/>
            <a:r>
              <a:rPr lang="es-CL" dirty="0"/>
              <a:t>Eso permite una gran libertad de comparación. Pero el mas típico es definir una región donde no interesa saber la cobertura con un BED inicial y después de ingresar un BAM.</a:t>
            </a:r>
          </a:p>
        </p:txBody>
      </p:sp>
    </p:spTree>
    <p:extLst>
      <p:ext uri="{BB962C8B-B14F-4D97-AF65-F5344CB8AC3E}">
        <p14:creationId xmlns:p14="http://schemas.microsoft.com/office/powerpoint/2010/main" val="6049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112C-66C7-42E3-B5ED-35CE108C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del Uso de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9751-C155-4294-B643-746ECC15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Primero vamos a definir una </a:t>
            </a:r>
            <a:r>
              <a:rPr lang="es-CL" b="1" dirty="0"/>
              <a:t>región de interés</a:t>
            </a:r>
            <a:r>
              <a:rPr lang="es-CL" dirty="0"/>
              <a:t> en un archivo </a:t>
            </a:r>
            <a:r>
              <a:rPr lang="es-CL" b="1" dirty="0"/>
              <a:t>BED</a:t>
            </a:r>
            <a:r>
              <a:rPr lang="es-CL" dirty="0"/>
              <a:t>…</a:t>
            </a:r>
          </a:p>
          <a:p>
            <a:endParaRPr lang="es-CL" dirty="0"/>
          </a:p>
          <a:p>
            <a:pPr lvl="1"/>
            <a:r>
              <a:rPr lang="es-CL" dirty="0"/>
              <a:t>Luego vamos a seleccionar un archivo </a:t>
            </a:r>
            <a:r>
              <a:rPr lang="es-CL" b="1" dirty="0"/>
              <a:t>SAM/BAM </a:t>
            </a:r>
            <a:r>
              <a:rPr lang="es-CL" dirty="0"/>
              <a:t>para la cual nos interesa ver la cobertura en la región definida en el </a:t>
            </a:r>
            <a:r>
              <a:rPr lang="es-CL" b="1" dirty="0"/>
              <a:t>BED</a:t>
            </a:r>
            <a:r>
              <a:rPr lang="es-CL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78CA99-8742-4E99-9858-1CE3E5072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27" y="2591732"/>
            <a:ext cx="711825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chr22   31480000        39080000       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mi_region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 0       +</a:t>
            </a:r>
            <a:endParaRPr kumimoji="0" lang="es-CL" altLang="es-C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1827D6-0F93-49FE-A17F-51001D2B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" r="3397" b="3936"/>
          <a:stretch/>
        </p:blipFill>
        <p:spPr>
          <a:xfrm>
            <a:off x="837027" y="7117695"/>
            <a:ext cx="6830425" cy="3821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38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-0.00191 -0.69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3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7237-D447-455C-9876-69060295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BEDtools GenomeCov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4741-1376-4643-9BBB-9EB8885D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58395"/>
          </a:xfrm>
        </p:spPr>
        <p:txBody>
          <a:bodyPr>
            <a:normAutofit/>
          </a:bodyPr>
          <a:lstStyle/>
          <a:p>
            <a:r>
              <a:rPr lang="es-CL" dirty="0"/>
              <a:t>A partir de un archivo BAM, BEDtools puede crear un archivo que contiene la cobertura a través </a:t>
            </a:r>
            <a:r>
              <a:rPr lang="es-CL" u="sng" dirty="0"/>
              <a:t>de todo un genoma </a:t>
            </a:r>
            <a:r>
              <a:rPr lang="es-CL" dirty="0"/>
              <a:t>con </a:t>
            </a:r>
            <a:r>
              <a:rPr lang="es-CL" b="1" dirty="0"/>
              <a:t>GenomeCov. </a:t>
            </a:r>
            <a:r>
              <a:rPr lang="es-CL" sz="1600" dirty="0"/>
              <a:t>(</a:t>
            </a:r>
            <a:r>
              <a:rPr lang="es-CL" sz="1600" dirty="0">
                <a:hlinkClick r:id="rId2"/>
              </a:rPr>
              <a:t>http://bedtools.readthedocs.io/en/latest/content/tools/genomecov.html</a:t>
            </a:r>
            <a:r>
              <a:rPr lang="es-CL" sz="1600" dirty="0"/>
              <a:t>)</a:t>
            </a:r>
          </a:p>
          <a:p>
            <a:pPr lvl="1"/>
            <a:r>
              <a:rPr lang="es-CL" dirty="0"/>
              <a:t>Existe diversas</a:t>
            </a:r>
            <a:br>
              <a:rPr lang="es-CL" dirty="0"/>
            </a:br>
            <a:r>
              <a:rPr lang="es-CL" dirty="0"/>
              <a:t>maneras de </a:t>
            </a:r>
            <a:br>
              <a:rPr lang="es-CL" dirty="0"/>
            </a:br>
            <a:r>
              <a:rPr lang="es-CL" dirty="0"/>
              <a:t>almacenar la</a:t>
            </a:r>
            <a:br>
              <a:rPr lang="es-CL" dirty="0"/>
            </a:br>
            <a:r>
              <a:rPr lang="es-CL" dirty="0"/>
              <a:t>información en</a:t>
            </a:r>
            <a:br>
              <a:rPr lang="es-CL" dirty="0"/>
            </a:br>
            <a:r>
              <a:rPr lang="es-CL" dirty="0"/>
              <a:t>el formato BED</a:t>
            </a:r>
            <a:br>
              <a:rPr lang="es-CL" dirty="0"/>
            </a:br>
            <a:r>
              <a:rPr lang="es-CL" dirty="0"/>
              <a:t>de manera que</a:t>
            </a:r>
            <a:br>
              <a:rPr lang="es-CL" dirty="0"/>
            </a:br>
            <a:r>
              <a:rPr lang="es-CL" dirty="0"/>
              <a:t>es compatible</a:t>
            </a:r>
            <a:br>
              <a:rPr lang="es-CL" dirty="0"/>
            </a:br>
            <a:r>
              <a:rPr lang="es-CL" dirty="0"/>
              <a:t>con cualquier herramienta de visualización.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6D7CA-5E49-43FE-8903-B81D4AE21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6" b="-1"/>
          <a:stretch/>
        </p:blipFill>
        <p:spPr>
          <a:xfrm>
            <a:off x="3502856" y="3156869"/>
            <a:ext cx="4825218" cy="26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C3D4-E9B2-43E8-9F37-F6D4A279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Semana Pasada: Visualización del Genoma con UCSC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0B460-1265-4441-BB71-4355B6B54D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"/>
          <a:stretch/>
        </p:blipFill>
        <p:spPr>
          <a:xfrm>
            <a:off x="0" y="3072555"/>
            <a:ext cx="9144000" cy="7128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BF1AC5-ED8F-49AF-B9A4-246108BB6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40187"/>
            <a:ext cx="9144000" cy="280035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F8415150-2F79-4088-A174-D4C50FC3861C}"/>
              </a:ext>
            </a:extLst>
          </p:cNvPr>
          <p:cNvSpPr/>
          <p:nvPr/>
        </p:nvSpPr>
        <p:spPr>
          <a:xfrm>
            <a:off x="0" y="4706751"/>
            <a:ext cx="1933575" cy="4191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TRACK/PISTA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0DC74F-04C6-488A-910B-E7279F58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s-CL" dirty="0"/>
              <a:t>Con </a:t>
            </a:r>
            <a:r>
              <a:rPr lang="es-CL" b="1" dirty="0"/>
              <a:t>UCSC</a:t>
            </a:r>
            <a:r>
              <a:rPr lang="es-CL" dirty="0"/>
              <a:t> tenemos una manera de visualizar el genoma humano y todas sus características.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9D37BF-CC92-458F-95D9-29C8C3200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272" y="5259345"/>
            <a:ext cx="9144000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13A8BF-E83D-4528-8E20-A41FBEDD3D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55"/>
          <a:stretch/>
        </p:blipFill>
        <p:spPr>
          <a:xfrm>
            <a:off x="14507" y="4474446"/>
            <a:ext cx="9086850" cy="239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4D5FC6-1143-405C-AF15-17445D1110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223" y="5941158"/>
            <a:ext cx="8687553" cy="6889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8A62B6-3BAB-4AF0-AE01-EE55034EF4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80" y="5872695"/>
            <a:ext cx="869632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84E5C0-8AAC-43B0-A61B-A96E09CB6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46" y="5695884"/>
            <a:ext cx="9096375" cy="1057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B16AC8-E87B-436F-9BFA-D0C85BCC36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557" y="4777745"/>
            <a:ext cx="8162793" cy="1782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91020D-B289-4829-8001-60849700701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8458" t="47757" r="8141" b="4350"/>
          <a:stretch/>
        </p:blipFill>
        <p:spPr>
          <a:xfrm>
            <a:off x="5768923" y="3473480"/>
            <a:ext cx="2601354" cy="3109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0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C74A-FEFD-47E7-AE78-C1EC602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Practica: Cobertura desde un BAM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789B7-FE47-46D2-B660-DD181D09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05177"/>
          </a:xfrm>
        </p:spPr>
        <p:txBody>
          <a:bodyPr>
            <a:normAutofit/>
          </a:bodyPr>
          <a:lstStyle/>
          <a:p>
            <a:r>
              <a:rPr lang="es-CL" dirty="0"/>
              <a:t>Vamos a usar BEDtools para representar gráficamente la cobertura de una secuencia usando</a:t>
            </a:r>
            <a:r>
              <a:rPr lang="es-CL" b="1" dirty="0"/>
              <a:t> Coverage </a:t>
            </a:r>
            <a:r>
              <a:rPr lang="es-CL" dirty="0"/>
              <a:t>y </a:t>
            </a:r>
            <a:r>
              <a:rPr lang="es-CL" b="1" dirty="0"/>
              <a:t>GenomeCov</a:t>
            </a:r>
            <a:r>
              <a:rPr lang="es-CL" dirty="0"/>
              <a:t>.</a:t>
            </a:r>
            <a:r>
              <a:rPr lang="es-CL" b="1" dirty="0"/>
              <a:t> </a:t>
            </a:r>
            <a:r>
              <a:rPr lang="es-CL" sz="1600" dirty="0"/>
              <a:t>(</a:t>
            </a:r>
            <a:r>
              <a:rPr lang="es-CL" sz="1600" dirty="0">
                <a:hlinkClick r:id="rId2"/>
              </a:rPr>
              <a:t>http://bedtools.readthedocs.io/en/latest/content/installation.html</a:t>
            </a:r>
            <a:r>
              <a:rPr lang="es-CL" sz="1600" dirty="0"/>
              <a:t>)</a:t>
            </a:r>
          </a:p>
          <a:p>
            <a:pPr lvl="1"/>
            <a:r>
              <a:rPr lang="es-CL" dirty="0"/>
              <a:t>Para esta practica, vamos a limitarnos a archivos BAM muy pequeños, es decir genomas muy pequeños…el de </a:t>
            </a:r>
            <a:r>
              <a:rPr lang="es-CL" i="1" dirty="0"/>
              <a:t>E. </a:t>
            </a:r>
            <a:r>
              <a:rPr lang="es-CL" i="1" dirty="0" err="1"/>
              <a:t>Coli</a:t>
            </a:r>
            <a:r>
              <a:rPr lang="es-CL" dirty="0"/>
              <a:t>.</a:t>
            </a:r>
          </a:p>
          <a:p>
            <a:pPr lvl="2"/>
            <a:r>
              <a:rPr lang="es-CL" dirty="0"/>
              <a:t>Con </a:t>
            </a:r>
            <a:r>
              <a:rPr lang="es-CL" b="1" dirty="0"/>
              <a:t>Coverage</a:t>
            </a:r>
            <a:r>
              <a:rPr lang="es-CL" dirty="0"/>
              <a:t>, vamos a focalizarnos en la región NC_000913.3: 300000-4000000</a:t>
            </a:r>
          </a:p>
          <a:p>
            <a:pPr lvl="2"/>
            <a:r>
              <a:rPr lang="es-CL" dirty="0"/>
              <a:t>Con </a:t>
            </a:r>
            <a:r>
              <a:rPr lang="es-CL" b="1" dirty="0"/>
              <a:t>GenomeCov </a:t>
            </a:r>
            <a:r>
              <a:rPr lang="es-CL" dirty="0"/>
              <a:t>vamos a representar el genoma entero!</a:t>
            </a:r>
          </a:p>
        </p:txBody>
      </p:sp>
    </p:spTree>
    <p:extLst>
      <p:ext uri="{BB962C8B-B14F-4D97-AF65-F5344CB8AC3E}">
        <p14:creationId xmlns:p14="http://schemas.microsoft.com/office/powerpoint/2010/main" val="50194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C74A-FEFD-47E7-AE78-C1EC602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Practica: Cobertura de un BAM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789B7-FE47-46D2-B660-DD181D09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05510"/>
          </a:xfrm>
        </p:spPr>
        <p:txBody>
          <a:bodyPr>
            <a:normAutofit/>
          </a:bodyPr>
          <a:lstStyle/>
          <a:p>
            <a:r>
              <a:rPr lang="es-CL" dirty="0"/>
              <a:t>Vamos a usar BEDtools para representar gráficamente la cobertura de una secuencia usando</a:t>
            </a:r>
            <a:r>
              <a:rPr lang="es-CL" b="1" dirty="0"/>
              <a:t> Coverage </a:t>
            </a:r>
            <a:r>
              <a:rPr lang="es-CL" dirty="0"/>
              <a:t>y </a:t>
            </a:r>
            <a:r>
              <a:rPr lang="es-CL" b="1" dirty="0"/>
              <a:t>GenomeCov</a:t>
            </a:r>
            <a:r>
              <a:rPr lang="es-CL" dirty="0"/>
              <a:t>.</a:t>
            </a:r>
            <a:r>
              <a:rPr lang="es-CL" b="1" dirty="0"/>
              <a:t> </a:t>
            </a:r>
            <a:r>
              <a:rPr lang="es-CL" sz="1600" dirty="0"/>
              <a:t>(</a:t>
            </a:r>
            <a:r>
              <a:rPr lang="es-CL" sz="1600" dirty="0">
                <a:hlinkClick r:id="rId2"/>
              </a:rPr>
              <a:t>http://bedtools.readthedocs.io/en/latest/content/installation.html</a:t>
            </a:r>
            <a:r>
              <a:rPr lang="es-CL" sz="1600" dirty="0"/>
              <a:t>)</a:t>
            </a:r>
          </a:p>
          <a:p>
            <a:pPr lvl="1"/>
            <a:r>
              <a:rPr lang="es-CL" dirty="0"/>
              <a:t>Para ambos necesitamos  datos que permiten hacer grafico en R usando cualquier paquete adaptado </a:t>
            </a:r>
          </a:p>
          <a:p>
            <a:pPr marL="457200" lvl="1" indent="0">
              <a:buNone/>
            </a:pPr>
            <a:r>
              <a:rPr lang="es-CL" sz="1700" dirty="0"/>
              <a:t>(pista: </a:t>
            </a:r>
            <a:r>
              <a:rPr lang="es-CL" sz="1700" dirty="0" err="1"/>
              <a:t>Bionconductor</a:t>
            </a:r>
            <a:r>
              <a:rPr lang="es-CL" sz="1700" dirty="0"/>
              <a:t> -&gt; Sushi)</a:t>
            </a:r>
          </a:p>
          <a:p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26703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45E9-7B47-4F9B-A553-8172A533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Practica: Visualización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D769-1D7E-4068-BF2E-3C21232B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semana pasada, terminamos con el desarrollo de histograma que hace un conteo de reads por calidad de base promedio y elegimos otra métrica a representar por grafico (usando </a:t>
            </a:r>
            <a:r>
              <a:rPr lang="es-CL" b="1" dirty="0"/>
              <a:t>R</a:t>
            </a:r>
            <a:r>
              <a:rPr lang="es-CL" dirty="0"/>
              <a:t> o </a:t>
            </a:r>
            <a:r>
              <a:rPr lang="es-CL" b="1" dirty="0"/>
              <a:t>Python</a:t>
            </a:r>
            <a:r>
              <a:rPr lang="es-CL" dirty="0"/>
              <a:t>).</a:t>
            </a:r>
          </a:p>
          <a:p>
            <a:pPr lvl="1"/>
            <a:r>
              <a:rPr lang="es-CL" dirty="0"/>
              <a:t>Aquí está una selección de sus gráficos: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F11CD-957B-469A-A99E-7C7669D4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30" y="1535115"/>
            <a:ext cx="4648200" cy="4591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9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289" y="1956033"/>
            <a:ext cx="8958081" cy="1644417"/>
          </a:xfrm>
        </p:spPr>
        <p:txBody>
          <a:bodyPr>
            <a:norm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s-CL" sz="3600" b="1" noProof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ews Gothic MT"/>
                <a:cs typeface="News Gothic MT"/>
              </a:rPr>
              <a:t>Visualizar Datos en un Archivo SAM</a:t>
            </a:r>
            <a:endParaRPr lang="es-CL" sz="3600" b="1" noProof="0" dirty="0">
              <a:ln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News Gothic MT"/>
              <a:cs typeface="News Gothic M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2800" dirty="0"/>
              <a:t>4</a:t>
            </a:r>
            <a:r>
              <a:rPr lang="es-CL" sz="2800" noProof="0" dirty="0"/>
              <a:t>º CLASE – 29 Mayo 2018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47" y="321997"/>
            <a:ext cx="1646887" cy="1579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3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 Más Tarde en el Proceso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s-CL" sz="2400" dirty="0"/>
              <a:t>Hemos visto </a:t>
            </a:r>
            <a:r>
              <a:rPr lang="es-CL" sz="2400" b="1" dirty="0"/>
              <a:t>visualización</a:t>
            </a:r>
            <a:r>
              <a:rPr lang="es-CL" sz="2400" dirty="0"/>
              <a:t> al nivel del </a:t>
            </a:r>
            <a:r>
              <a:rPr lang="es-CL" sz="2400" b="1" dirty="0"/>
              <a:t>control de calidad</a:t>
            </a:r>
            <a:r>
              <a:rPr lang="es-CL" sz="2400" dirty="0"/>
              <a:t> y en el contexto del genoma de referencia con el </a:t>
            </a:r>
            <a:r>
              <a:rPr lang="es-CL" sz="2400" b="1" dirty="0" err="1"/>
              <a:t>Genome</a:t>
            </a:r>
            <a:r>
              <a:rPr lang="es-CL" sz="2400" b="1" dirty="0"/>
              <a:t> Browser </a:t>
            </a:r>
            <a:r>
              <a:rPr lang="es-CL" sz="2400" dirty="0"/>
              <a:t>de</a:t>
            </a:r>
            <a:r>
              <a:rPr lang="es-CL" sz="2400" b="1" dirty="0"/>
              <a:t> UCSC</a:t>
            </a:r>
            <a:r>
              <a:rPr lang="es-CL" sz="2400" dirty="0"/>
              <a:t>.</a:t>
            </a:r>
          </a:p>
        </p:txBody>
      </p:sp>
      <p:sp>
        <p:nvSpPr>
          <p:cNvPr id="44" name="Flecha curvada hacia la izquierda 20">
            <a:extLst>
              <a:ext uri="{FF2B5EF4-FFF2-40B4-BE49-F238E27FC236}">
                <a16:creationId xmlns:a16="http://schemas.microsoft.com/office/drawing/2014/main" id="{CC3178C2-9AAD-47B5-B688-E41309C60864}"/>
              </a:ext>
            </a:extLst>
          </p:cNvPr>
          <p:cNvSpPr/>
          <p:nvPr/>
        </p:nvSpPr>
        <p:spPr>
          <a:xfrm>
            <a:off x="1068032" y="3160829"/>
            <a:ext cx="7920035" cy="3000190"/>
          </a:xfrm>
          <a:prstGeom prst="curvedLeftArrow">
            <a:avLst>
              <a:gd name="adj1" fmla="val 25000"/>
              <a:gd name="adj2" fmla="val 40052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FB0BE213-A328-4721-B18E-68FD3DE0D543}"/>
              </a:ext>
            </a:extLst>
          </p:cNvPr>
          <p:cNvSpPr/>
          <p:nvPr/>
        </p:nvSpPr>
        <p:spPr>
          <a:xfrm rot="502525">
            <a:off x="1304324" y="3342813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6" name="Marcador de contenido 7" descr="hiseq2500.png">
            <a:extLst>
              <a:ext uri="{FF2B5EF4-FFF2-40B4-BE49-F238E27FC236}">
                <a16:creationId xmlns:a16="http://schemas.microsoft.com/office/drawing/2014/main" id="{3495DB88-C913-464F-93BF-6B0D366B36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" t="-2" r="-3562" b="-3097"/>
          <a:stretch/>
        </p:blipFill>
        <p:spPr>
          <a:xfrm>
            <a:off x="84951" y="2838099"/>
            <a:ext cx="1427998" cy="1371701"/>
          </a:xfrm>
          <a:prstGeom prst="rect">
            <a:avLst/>
          </a:prstGeom>
        </p:spPr>
      </p:pic>
      <p:sp>
        <p:nvSpPr>
          <p:cNvPr id="47" name="Flecha en U 12">
            <a:extLst>
              <a:ext uri="{FF2B5EF4-FFF2-40B4-BE49-F238E27FC236}">
                <a16:creationId xmlns:a16="http://schemas.microsoft.com/office/drawing/2014/main" id="{227BE9A0-D0D6-4503-98FA-4D464F83E266}"/>
              </a:ext>
            </a:extLst>
          </p:cNvPr>
          <p:cNvSpPr/>
          <p:nvPr/>
        </p:nvSpPr>
        <p:spPr>
          <a:xfrm flipH="1">
            <a:off x="1103775" y="2799679"/>
            <a:ext cx="2215254" cy="436337"/>
          </a:xfrm>
          <a:prstGeom prst="utur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/>
            <a:endParaRPr lang="en-GB" b="1" spc="150">
              <a:ln w="11430"/>
              <a:solidFill>
                <a:srgbClr val="F8F8F8"/>
              </a:solidFill>
              <a:effectLst/>
            </a:endParaRPr>
          </a:p>
        </p:txBody>
      </p:sp>
      <p:sp>
        <p:nvSpPr>
          <p:cNvPr id="48" name="CuadroTexto 17">
            <a:extLst>
              <a:ext uri="{FF2B5EF4-FFF2-40B4-BE49-F238E27FC236}">
                <a16:creationId xmlns:a16="http://schemas.microsoft.com/office/drawing/2014/main" id="{FA9ABEB6-74FA-4FAE-8E6B-937885F7033F}"/>
              </a:ext>
            </a:extLst>
          </p:cNvPr>
          <p:cNvSpPr txBox="1"/>
          <p:nvPr/>
        </p:nvSpPr>
        <p:spPr>
          <a:xfrm>
            <a:off x="122929" y="4163212"/>
            <a:ext cx="209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Secuenciación de alto rendimiento</a:t>
            </a:r>
          </a:p>
        </p:txBody>
      </p:sp>
      <p:sp>
        <p:nvSpPr>
          <p:cNvPr id="71" name="CuadroTexto 32">
            <a:extLst>
              <a:ext uri="{FF2B5EF4-FFF2-40B4-BE49-F238E27FC236}">
                <a16:creationId xmlns:a16="http://schemas.microsoft.com/office/drawing/2014/main" id="{98E36022-24B4-4112-8650-78897C0CD42A}"/>
              </a:ext>
            </a:extLst>
          </p:cNvPr>
          <p:cNvSpPr txBox="1"/>
          <p:nvPr/>
        </p:nvSpPr>
        <p:spPr>
          <a:xfrm>
            <a:off x="2302379" y="4086373"/>
            <a:ext cx="284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Control de calidad (QC)</a:t>
            </a:r>
          </a:p>
        </p:txBody>
      </p:sp>
      <p:pic>
        <p:nvPicPr>
          <p:cNvPr id="72" name="Content Placeholder 4">
            <a:extLst>
              <a:ext uri="{FF2B5EF4-FFF2-40B4-BE49-F238E27FC236}">
                <a16:creationId xmlns:a16="http://schemas.microsoft.com/office/drawing/2014/main" id="{70C632A7-D5D9-4154-8CBD-F095F332FD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6" y="2977188"/>
            <a:ext cx="1590529" cy="79441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1EC13C85-853F-453A-B63A-1C6DC97838D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36" y="3151518"/>
            <a:ext cx="1412558" cy="9184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4" name="CuadroTexto 2">
            <a:extLst>
              <a:ext uri="{FF2B5EF4-FFF2-40B4-BE49-F238E27FC236}">
                <a16:creationId xmlns:a16="http://schemas.microsoft.com/office/drawing/2014/main" id="{C08AD509-76B0-4634-B673-649AC74D0702}"/>
              </a:ext>
            </a:extLst>
          </p:cNvPr>
          <p:cNvSpPr txBox="1"/>
          <p:nvPr/>
        </p:nvSpPr>
        <p:spPr>
          <a:xfrm>
            <a:off x="794855" y="5060217"/>
            <a:ext cx="160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Proceso de validación</a:t>
            </a:r>
          </a:p>
          <a:p>
            <a:pPr algn="ctr"/>
            <a:r>
              <a:rPr lang="es-CL" dirty="0"/>
              <a:t>(laboratorio)</a:t>
            </a:r>
          </a:p>
        </p:txBody>
      </p:sp>
      <p:sp>
        <p:nvSpPr>
          <p:cNvPr id="75" name="Flecha derecha 45">
            <a:extLst>
              <a:ext uri="{FF2B5EF4-FFF2-40B4-BE49-F238E27FC236}">
                <a16:creationId xmlns:a16="http://schemas.microsoft.com/office/drawing/2014/main" id="{16D68650-CF9F-4890-9D78-80C80F60DBD7}"/>
              </a:ext>
            </a:extLst>
          </p:cNvPr>
          <p:cNvSpPr/>
          <p:nvPr/>
        </p:nvSpPr>
        <p:spPr>
          <a:xfrm>
            <a:off x="6676694" y="4120379"/>
            <a:ext cx="1224698" cy="19981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000" dirty="0">
                <a:solidFill>
                  <a:srgbClr val="000000"/>
                </a:solidFill>
              </a:rPr>
              <a:t>ACTTCATCCAT</a:t>
            </a:r>
            <a:r>
              <a:rPr lang="es-ES" sz="1000" dirty="0">
                <a:solidFill>
                  <a:srgbClr val="FF0000"/>
                </a:solidFill>
              </a:rPr>
              <a:t>T</a:t>
            </a:r>
            <a:r>
              <a:rPr lang="es-ES" sz="1000" dirty="0">
                <a:solidFill>
                  <a:srgbClr val="000000"/>
                </a:solidFill>
              </a:rPr>
              <a:t>CG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76" name="CuadroTexto 19">
            <a:extLst>
              <a:ext uri="{FF2B5EF4-FFF2-40B4-BE49-F238E27FC236}">
                <a16:creationId xmlns:a16="http://schemas.microsoft.com/office/drawing/2014/main" id="{52527359-4FBC-467E-BE99-0C759C65C169}"/>
              </a:ext>
            </a:extLst>
          </p:cNvPr>
          <p:cNvSpPr txBox="1"/>
          <p:nvPr/>
        </p:nvSpPr>
        <p:spPr>
          <a:xfrm rot="259788">
            <a:off x="5105573" y="3077694"/>
            <a:ext cx="359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Alineamiento de secuencias</a:t>
            </a:r>
          </a:p>
        </p:txBody>
      </p:sp>
      <p:sp>
        <p:nvSpPr>
          <p:cNvPr id="77" name="CuadroTexto 39">
            <a:extLst>
              <a:ext uri="{FF2B5EF4-FFF2-40B4-BE49-F238E27FC236}">
                <a16:creationId xmlns:a16="http://schemas.microsoft.com/office/drawing/2014/main" id="{F11948F1-71BC-48F9-A6CD-02F2C85F0FE1}"/>
              </a:ext>
            </a:extLst>
          </p:cNvPr>
          <p:cNvSpPr txBox="1"/>
          <p:nvPr/>
        </p:nvSpPr>
        <p:spPr>
          <a:xfrm>
            <a:off x="8102852" y="4117127"/>
            <a:ext cx="335441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000" dirty="0">
                <a:effectLst/>
              </a:rPr>
              <a:t>reads</a:t>
            </a:r>
          </a:p>
        </p:txBody>
      </p:sp>
      <p:sp>
        <p:nvSpPr>
          <p:cNvPr id="78" name="Flecha izquierda 50">
            <a:extLst>
              <a:ext uri="{FF2B5EF4-FFF2-40B4-BE49-F238E27FC236}">
                <a16:creationId xmlns:a16="http://schemas.microsoft.com/office/drawing/2014/main" id="{665663AC-985A-46A0-BE3B-25F81612416D}"/>
              </a:ext>
            </a:extLst>
          </p:cNvPr>
          <p:cNvSpPr/>
          <p:nvPr/>
        </p:nvSpPr>
        <p:spPr>
          <a:xfrm>
            <a:off x="6675720" y="4293900"/>
            <a:ext cx="1225672" cy="218448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rgbClr val="000000"/>
                </a:solidFill>
              </a:rPr>
              <a:t>CTTCATC</a:t>
            </a:r>
            <a:r>
              <a:rPr lang="es-ES" sz="1000" dirty="0">
                <a:solidFill>
                  <a:srgbClr val="FF0000"/>
                </a:solidFill>
              </a:rPr>
              <a:t>A</a:t>
            </a:r>
            <a:r>
              <a:rPr lang="es-ES" sz="1000" dirty="0">
                <a:solidFill>
                  <a:schemeClr val="tx1"/>
                </a:solidFill>
              </a:rPr>
              <a:t>A</a:t>
            </a:r>
            <a:r>
              <a:rPr lang="es-ES" sz="1000" dirty="0">
                <a:solidFill>
                  <a:srgbClr val="000000"/>
                </a:solidFill>
              </a:rPr>
              <a:t>TGCGC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79" name="Flecha izquierda 52">
            <a:extLst>
              <a:ext uri="{FF2B5EF4-FFF2-40B4-BE49-F238E27FC236}">
                <a16:creationId xmlns:a16="http://schemas.microsoft.com/office/drawing/2014/main" id="{EF7F36AF-17BC-416E-87BD-9B3B37F311DD}"/>
              </a:ext>
            </a:extLst>
          </p:cNvPr>
          <p:cNvSpPr/>
          <p:nvPr/>
        </p:nvSpPr>
        <p:spPr>
          <a:xfrm>
            <a:off x="5818166" y="3810719"/>
            <a:ext cx="1255207" cy="16104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GAA</a:t>
            </a:r>
            <a:r>
              <a:rPr lang="en-GB" sz="1000" dirty="0">
                <a:solidFill>
                  <a:schemeClr val="tx1"/>
                </a:solidFill>
              </a:rPr>
              <a:t>T</a:t>
            </a:r>
            <a:r>
              <a:rPr lang="en-GB" sz="1000" dirty="0"/>
              <a:t>AGGCTACTTC</a:t>
            </a:r>
          </a:p>
        </p:txBody>
      </p:sp>
      <p:sp>
        <p:nvSpPr>
          <p:cNvPr id="80" name="Flecha izquierda 54">
            <a:extLst>
              <a:ext uri="{FF2B5EF4-FFF2-40B4-BE49-F238E27FC236}">
                <a16:creationId xmlns:a16="http://schemas.microsoft.com/office/drawing/2014/main" id="{0E925183-3510-482B-AFA5-E67997FB90C1}"/>
              </a:ext>
            </a:extLst>
          </p:cNvPr>
          <p:cNvSpPr/>
          <p:nvPr/>
        </p:nvSpPr>
        <p:spPr>
          <a:xfrm>
            <a:off x="6096627" y="3962143"/>
            <a:ext cx="1225672" cy="15498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AGGC</a:t>
            </a:r>
            <a:r>
              <a:rPr lang="es-ES" sz="1000" dirty="0">
                <a:solidFill>
                  <a:srgbClr val="FF0000"/>
                </a:solidFill>
                <a:effectLst/>
              </a:rPr>
              <a:t>C</a:t>
            </a:r>
            <a:r>
              <a:rPr lang="es-ES" sz="1000" dirty="0">
                <a:solidFill>
                  <a:schemeClr val="tx1"/>
                </a:solidFill>
              </a:rPr>
              <a:t>TACT</a:t>
            </a:r>
            <a:r>
              <a:rPr lang="es-ES" sz="1000" dirty="0">
                <a:solidFill>
                  <a:srgbClr val="FF0000"/>
                </a:solidFill>
              </a:rPr>
              <a:t>A</a:t>
            </a:r>
            <a:r>
              <a:rPr lang="es-ES" sz="1000" dirty="0">
                <a:solidFill>
                  <a:schemeClr val="tx1"/>
                </a:solidFill>
              </a:rPr>
              <a:t>CATC</a:t>
            </a:r>
          </a:p>
        </p:txBody>
      </p:sp>
      <p:sp>
        <p:nvSpPr>
          <p:cNvPr id="81" name="CuadroTexto 36">
            <a:extLst>
              <a:ext uri="{FF2B5EF4-FFF2-40B4-BE49-F238E27FC236}">
                <a16:creationId xmlns:a16="http://schemas.microsoft.com/office/drawing/2014/main" id="{9D1D0C1E-A281-49E6-9DC9-7B9B17B8121A}"/>
              </a:ext>
            </a:extLst>
          </p:cNvPr>
          <p:cNvSpPr txBox="1"/>
          <p:nvPr/>
        </p:nvSpPr>
        <p:spPr>
          <a:xfrm>
            <a:off x="5303094" y="3468471"/>
            <a:ext cx="1758770" cy="153888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000" b="1" dirty="0">
                <a:effectLst/>
              </a:rPr>
              <a:t>Secuencia de referencia</a:t>
            </a:r>
          </a:p>
        </p:txBody>
      </p:sp>
      <p:sp>
        <p:nvSpPr>
          <p:cNvPr id="82" name="Pergamino horizontal 51">
            <a:extLst>
              <a:ext uri="{FF2B5EF4-FFF2-40B4-BE49-F238E27FC236}">
                <a16:creationId xmlns:a16="http://schemas.microsoft.com/office/drawing/2014/main" id="{99AD1FF7-E5E9-495E-BB84-5E81E0C01C7E}"/>
              </a:ext>
            </a:extLst>
          </p:cNvPr>
          <p:cNvSpPr/>
          <p:nvPr/>
        </p:nvSpPr>
        <p:spPr>
          <a:xfrm>
            <a:off x="5733307" y="3594474"/>
            <a:ext cx="2462467" cy="199816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800" dirty="0">
                <a:solidFill>
                  <a:prstClr val="black"/>
                </a:solidFill>
              </a:rPr>
              <a:t>…</a:t>
            </a:r>
            <a:r>
              <a:rPr lang="es-ES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n-GB" sz="8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83" name="Cerrar llave 100">
            <a:extLst>
              <a:ext uri="{FF2B5EF4-FFF2-40B4-BE49-F238E27FC236}">
                <a16:creationId xmlns:a16="http://schemas.microsoft.com/office/drawing/2014/main" id="{619EB60C-2179-45AB-850F-35081E62EDEF}"/>
              </a:ext>
            </a:extLst>
          </p:cNvPr>
          <p:cNvSpPr/>
          <p:nvPr/>
        </p:nvSpPr>
        <p:spPr>
          <a:xfrm>
            <a:off x="7834560" y="3856840"/>
            <a:ext cx="227533" cy="697139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1">
            <a:extLst>
              <a:ext uri="{FF2B5EF4-FFF2-40B4-BE49-F238E27FC236}">
                <a16:creationId xmlns:a16="http://schemas.microsoft.com/office/drawing/2014/main" id="{92BEEF57-C78E-4D73-8543-450E27DE760D}"/>
              </a:ext>
            </a:extLst>
          </p:cNvPr>
          <p:cNvSpPr txBox="1"/>
          <p:nvPr/>
        </p:nvSpPr>
        <p:spPr>
          <a:xfrm rot="21345368">
            <a:off x="4698055" y="5682806"/>
            <a:ext cx="468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Llamado de variantes/Genotipificación</a:t>
            </a:r>
          </a:p>
        </p:txBody>
      </p:sp>
      <p:grpSp>
        <p:nvGrpSpPr>
          <p:cNvPr id="85" name="Agrupar 91">
            <a:extLst>
              <a:ext uri="{FF2B5EF4-FFF2-40B4-BE49-F238E27FC236}">
                <a16:creationId xmlns:a16="http://schemas.microsoft.com/office/drawing/2014/main" id="{2D5DF4BB-04BB-4151-B5C8-DE73380644D5}"/>
              </a:ext>
            </a:extLst>
          </p:cNvPr>
          <p:cNvGrpSpPr/>
          <p:nvPr/>
        </p:nvGrpSpPr>
        <p:grpSpPr>
          <a:xfrm>
            <a:off x="5813086" y="4702541"/>
            <a:ext cx="1911644" cy="1079029"/>
            <a:chOff x="572122" y="0"/>
            <a:chExt cx="1911644" cy="1079029"/>
          </a:xfrm>
        </p:grpSpPr>
        <p:sp>
          <p:nvSpPr>
            <p:cNvPr id="86" name="CuadroTexto 92">
              <a:extLst>
                <a:ext uri="{FF2B5EF4-FFF2-40B4-BE49-F238E27FC236}">
                  <a16:creationId xmlns:a16="http://schemas.microsoft.com/office/drawing/2014/main" id="{00E7D37A-45FF-4D42-8AAF-0818BE939D97}"/>
                </a:ext>
              </a:extLst>
            </p:cNvPr>
            <p:cNvSpPr txBox="1"/>
            <p:nvPr/>
          </p:nvSpPr>
          <p:spPr>
            <a:xfrm>
              <a:off x="641691" y="387014"/>
              <a:ext cx="132600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ATAGGCGTACTTCA</a:t>
              </a:r>
            </a:p>
          </p:txBody>
        </p:sp>
        <p:sp>
          <p:nvSpPr>
            <p:cNvPr id="87" name="CuadroTexto 93">
              <a:extLst>
                <a:ext uri="{FF2B5EF4-FFF2-40B4-BE49-F238E27FC236}">
                  <a16:creationId xmlns:a16="http://schemas.microsoft.com/office/drawing/2014/main" id="{618267BD-1392-413E-8BAC-09ACD1A8F4E2}"/>
                </a:ext>
              </a:extLst>
            </p:cNvPr>
            <p:cNvSpPr txBox="1"/>
            <p:nvPr/>
          </p:nvSpPr>
          <p:spPr>
            <a:xfrm>
              <a:off x="765331" y="537371"/>
              <a:ext cx="136608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AGGC</a:t>
              </a:r>
              <a:r>
                <a:rPr lang="es-ES" sz="1000" dirty="0">
                  <a:ln>
                    <a:solidFill>
                      <a:srgbClr val="FFFF00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</a:t>
              </a:r>
              <a:r>
                <a:rPr lang="es-ES" sz="1000" dirty="0">
                  <a:ln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chemeClr val="accent6">
                      <a:alpha val="10000"/>
                    </a:schemeClr>
                  </a:solidFill>
                </a:rPr>
                <a:t>A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CATC</a:t>
              </a:r>
            </a:p>
          </p:txBody>
        </p:sp>
        <p:sp>
          <p:nvSpPr>
            <p:cNvPr id="88" name="CuadroTexto 94">
              <a:extLst>
                <a:ext uri="{FF2B5EF4-FFF2-40B4-BE49-F238E27FC236}">
                  <a16:creationId xmlns:a16="http://schemas.microsoft.com/office/drawing/2014/main" id="{BB5097D7-554C-4EF4-B229-40B7C43ABB62}"/>
                </a:ext>
              </a:extLst>
            </p:cNvPr>
            <p:cNvSpPr txBox="1"/>
            <p:nvPr/>
          </p:nvSpPr>
          <p:spPr>
            <a:xfrm>
              <a:off x="940709" y="684428"/>
              <a:ext cx="13564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GC</a:t>
              </a:r>
              <a:r>
                <a:rPr lang="es-ES" sz="1000" dirty="0">
                  <a:ln>
                    <a:solidFill>
                      <a:srgbClr val="FFFF00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TACTTCATCCA</a:t>
              </a:r>
            </a:p>
          </p:txBody>
        </p:sp>
        <p:sp>
          <p:nvSpPr>
            <p:cNvPr id="89" name="CuadroTexto 95">
              <a:extLst>
                <a:ext uri="{FF2B5EF4-FFF2-40B4-BE49-F238E27FC236}">
                  <a16:creationId xmlns:a16="http://schemas.microsoft.com/office/drawing/2014/main" id="{76C4E2D4-7FB7-474A-9889-4C799B9A9966}"/>
                </a:ext>
              </a:extLst>
            </p:cNvPr>
            <p:cNvSpPr txBox="1"/>
            <p:nvPr/>
          </p:nvSpPr>
          <p:spPr>
            <a:xfrm>
              <a:off x="1120892" y="832808"/>
              <a:ext cx="13628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ln>
                    <a:solidFill>
                      <a:srgbClr val="FFFF00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TACTTCAGCCATG</a:t>
              </a:r>
            </a:p>
          </p:txBody>
        </p:sp>
        <p:sp>
          <p:nvSpPr>
            <p:cNvPr id="90" name="CuadroTexto 96">
              <a:extLst>
                <a:ext uri="{FF2B5EF4-FFF2-40B4-BE49-F238E27FC236}">
                  <a16:creationId xmlns:a16="http://schemas.microsoft.com/office/drawing/2014/main" id="{A586014E-BFF2-4EA1-95DE-73EF74807E9A}"/>
                </a:ext>
              </a:extLst>
            </p:cNvPr>
            <p:cNvSpPr txBox="1"/>
            <p:nvPr/>
          </p:nvSpPr>
          <p:spPr>
            <a:xfrm>
              <a:off x="1777966" y="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91" name="CuadroTexto 97">
              <a:extLst>
                <a:ext uri="{FF2B5EF4-FFF2-40B4-BE49-F238E27FC236}">
                  <a16:creationId xmlns:a16="http://schemas.microsoft.com/office/drawing/2014/main" id="{27B400A4-BD80-42DF-A100-8A54C314F41D}"/>
                </a:ext>
              </a:extLst>
            </p:cNvPr>
            <p:cNvSpPr txBox="1"/>
            <p:nvPr/>
          </p:nvSpPr>
          <p:spPr>
            <a:xfrm>
              <a:off x="572122" y="248162"/>
              <a:ext cx="13193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AATAGGCGTACTTC</a:t>
              </a:r>
            </a:p>
          </p:txBody>
        </p:sp>
      </p:grpSp>
      <p:sp>
        <p:nvSpPr>
          <p:cNvPr id="92" name="Pergamino horizontal 98">
            <a:extLst>
              <a:ext uri="{FF2B5EF4-FFF2-40B4-BE49-F238E27FC236}">
                <a16:creationId xmlns:a16="http://schemas.microsoft.com/office/drawing/2014/main" id="{58E19701-B26F-49EA-85EF-89A28B601792}"/>
              </a:ext>
            </a:extLst>
          </p:cNvPr>
          <p:cNvSpPr/>
          <p:nvPr/>
        </p:nvSpPr>
        <p:spPr>
          <a:xfrm>
            <a:off x="5586559" y="4800659"/>
            <a:ext cx="2447290" cy="229817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800" dirty="0">
                <a:solidFill>
                  <a:prstClr val="black"/>
                </a:solidFill>
              </a:rPr>
              <a:t>…</a:t>
            </a:r>
            <a:r>
              <a:rPr lang="es-ES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n-GB" sz="8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94" name="CuadroTexto 36">
            <a:extLst>
              <a:ext uri="{FF2B5EF4-FFF2-40B4-BE49-F238E27FC236}">
                <a16:creationId xmlns:a16="http://schemas.microsoft.com/office/drawing/2014/main" id="{7635FA6D-B14C-48A9-A2A3-4023C6CEA0F9}"/>
              </a:ext>
            </a:extLst>
          </p:cNvPr>
          <p:cNvSpPr txBox="1"/>
          <p:nvPr/>
        </p:nvSpPr>
        <p:spPr>
          <a:xfrm>
            <a:off x="5284523" y="4667929"/>
            <a:ext cx="1758770" cy="153888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000" b="1" dirty="0">
                <a:effectLst/>
              </a:rPr>
              <a:t>Secuencia de referencia</a:t>
            </a: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79F11579-6E3B-4B09-982C-6A5069EAD482}"/>
              </a:ext>
            </a:extLst>
          </p:cNvPr>
          <p:cNvSpPr/>
          <p:nvPr/>
        </p:nvSpPr>
        <p:spPr>
          <a:xfrm rot="20524956">
            <a:off x="1803355" y="327774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Minus Sign 94">
            <a:extLst>
              <a:ext uri="{FF2B5EF4-FFF2-40B4-BE49-F238E27FC236}">
                <a16:creationId xmlns:a16="http://schemas.microsoft.com/office/drawing/2014/main" id="{69AE2F8A-E2CF-4F43-BE30-40600AF024C1}"/>
              </a:ext>
            </a:extLst>
          </p:cNvPr>
          <p:cNvSpPr/>
          <p:nvPr/>
        </p:nvSpPr>
        <p:spPr>
          <a:xfrm rot="20524956">
            <a:off x="1906472" y="3409685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Minus Sign 95">
            <a:extLst>
              <a:ext uri="{FF2B5EF4-FFF2-40B4-BE49-F238E27FC236}">
                <a16:creationId xmlns:a16="http://schemas.microsoft.com/office/drawing/2014/main" id="{DD452961-E1BE-4701-8480-44D9DC8A9633}"/>
              </a:ext>
            </a:extLst>
          </p:cNvPr>
          <p:cNvSpPr/>
          <p:nvPr/>
        </p:nvSpPr>
        <p:spPr>
          <a:xfrm rot="802867">
            <a:off x="1689599" y="3610217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Minus Sign 97">
            <a:extLst>
              <a:ext uri="{FF2B5EF4-FFF2-40B4-BE49-F238E27FC236}">
                <a16:creationId xmlns:a16="http://schemas.microsoft.com/office/drawing/2014/main" id="{B7EFC672-3826-4D4C-A3D4-C3FCC2C5678F}"/>
              </a:ext>
            </a:extLst>
          </p:cNvPr>
          <p:cNvSpPr/>
          <p:nvPr/>
        </p:nvSpPr>
        <p:spPr>
          <a:xfrm rot="20195316">
            <a:off x="1973091" y="3781928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Minus Sign 98">
            <a:extLst>
              <a:ext uri="{FF2B5EF4-FFF2-40B4-BE49-F238E27FC236}">
                <a16:creationId xmlns:a16="http://schemas.microsoft.com/office/drawing/2014/main" id="{F871D05F-E72B-4EE1-AFDF-4042F02AB3D8}"/>
              </a:ext>
            </a:extLst>
          </p:cNvPr>
          <p:cNvSpPr/>
          <p:nvPr/>
        </p:nvSpPr>
        <p:spPr>
          <a:xfrm rot="995517">
            <a:off x="1556780" y="3125350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Minus Sign 100">
            <a:extLst>
              <a:ext uri="{FF2B5EF4-FFF2-40B4-BE49-F238E27FC236}">
                <a16:creationId xmlns:a16="http://schemas.microsoft.com/office/drawing/2014/main" id="{285BB8B4-DB00-4D34-ABE0-88662039339D}"/>
              </a:ext>
            </a:extLst>
          </p:cNvPr>
          <p:cNvSpPr/>
          <p:nvPr/>
        </p:nvSpPr>
        <p:spPr>
          <a:xfrm rot="20524956">
            <a:off x="4803711" y="3277751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AB07B01F-843C-4F15-818A-70A2CABF24C8}"/>
              </a:ext>
            </a:extLst>
          </p:cNvPr>
          <p:cNvSpPr/>
          <p:nvPr/>
        </p:nvSpPr>
        <p:spPr>
          <a:xfrm rot="20524956">
            <a:off x="4617547" y="3627776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Minus Sign 102">
            <a:extLst>
              <a:ext uri="{FF2B5EF4-FFF2-40B4-BE49-F238E27FC236}">
                <a16:creationId xmlns:a16="http://schemas.microsoft.com/office/drawing/2014/main" id="{BF2EF307-BBA4-4058-929C-87091734A4CB}"/>
              </a:ext>
            </a:extLst>
          </p:cNvPr>
          <p:cNvSpPr/>
          <p:nvPr/>
        </p:nvSpPr>
        <p:spPr>
          <a:xfrm>
            <a:off x="8023812" y="458229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Minus Sign 103">
            <a:extLst>
              <a:ext uri="{FF2B5EF4-FFF2-40B4-BE49-F238E27FC236}">
                <a16:creationId xmlns:a16="http://schemas.microsoft.com/office/drawing/2014/main" id="{3B9960C9-35FD-4CF5-86FB-5B76B48EFB73}"/>
              </a:ext>
            </a:extLst>
          </p:cNvPr>
          <p:cNvSpPr/>
          <p:nvPr/>
        </p:nvSpPr>
        <p:spPr>
          <a:xfrm rot="335150">
            <a:off x="4784127" y="3838478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Minus Sign 104">
            <a:extLst>
              <a:ext uri="{FF2B5EF4-FFF2-40B4-BE49-F238E27FC236}">
                <a16:creationId xmlns:a16="http://schemas.microsoft.com/office/drawing/2014/main" id="{4DF0FE91-59EE-42D7-90AC-59D1DC8837CC}"/>
              </a:ext>
            </a:extLst>
          </p:cNvPr>
          <p:cNvSpPr/>
          <p:nvPr/>
        </p:nvSpPr>
        <p:spPr>
          <a:xfrm rot="20524956">
            <a:off x="1507611" y="381100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Minus Sign 105">
            <a:extLst>
              <a:ext uri="{FF2B5EF4-FFF2-40B4-BE49-F238E27FC236}">
                <a16:creationId xmlns:a16="http://schemas.microsoft.com/office/drawing/2014/main" id="{6BF9C6AA-44C5-4A2C-9646-99B53845F0C2}"/>
              </a:ext>
            </a:extLst>
          </p:cNvPr>
          <p:cNvSpPr/>
          <p:nvPr/>
        </p:nvSpPr>
        <p:spPr>
          <a:xfrm rot="3582384">
            <a:off x="5154803" y="3714915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Minus Sign 106">
            <a:extLst>
              <a:ext uri="{FF2B5EF4-FFF2-40B4-BE49-F238E27FC236}">
                <a16:creationId xmlns:a16="http://schemas.microsoft.com/office/drawing/2014/main" id="{9AEB0586-EF7D-4C99-9EFB-2ADD901316D1}"/>
              </a:ext>
            </a:extLst>
          </p:cNvPr>
          <p:cNvSpPr/>
          <p:nvPr/>
        </p:nvSpPr>
        <p:spPr>
          <a:xfrm>
            <a:off x="8241224" y="4688537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Minus Sign 107">
            <a:extLst>
              <a:ext uri="{FF2B5EF4-FFF2-40B4-BE49-F238E27FC236}">
                <a16:creationId xmlns:a16="http://schemas.microsoft.com/office/drawing/2014/main" id="{533B7AF1-D320-4712-AF89-9595AC9B200C}"/>
              </a:ext>
            </a:extLst>
          </p:cNvPr>
          <p:cNvSpPr/>
          <p:nvPr/>
        </p:nvSpPr>
        <p:spPr>
          <a:xfrm>
            <a:off x="8145906" y="4807898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Minus Sign 108">
            <a:extLst>
              <a:ext uri="{FF2B5EF4-FFF2-40B4-BE49-F238E27FC236}">
                <a16:creationId xmlns:a16="http://schemas.microsoft.com/office/drawing/2014/main" id="{BD9D187A-BF3D-4974-8800-81FB3A111887}"/>
              </a:ext>
            </a:extLst>
          </p:cNvPr>
          <p:cNvSpPr/>
          <p:nvPr/>
        </p:nvSpPr>
        <p:spPr>
          <a:xfrm>
            <a:off x="8043457" y="506659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Minus Sign 109">
            <a:extLst>
              <a:ext uri="{FF2B5EF4-FFF2-40B4-BE49-F238E27FC236}">
                <a16:creationId xmlns:a16="http://schemas.microsoft.com/office/drawing/2014/main" id="{64607458-76BD-4750-BAB5-9C8D0E3D2A4A}"/>
              </a:ext>
            </a:extLst>
          </p:cNvPr>
          <p:cNvSpPr/>
          <p:nvPr/>
        </p:nvSpPr>
        <p:spPr>
          <a:xfrm>
            <a:off x="8364778" y="493328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Minus Sign 110">
            <a:extLst>
              <a:ext uri="{FF2B5EF4-FFF2-40B4-BE49-F238E27FC236}">
                <a16:creationId xmlns:a16="http://schemas.microsoft.com/office/drawing/2014/main" id="{5F05D897-61BA-446C-9AA5-0338D637A57A}"/>
              </a:ext>
            </a:extLst>
          </p:cNvPr>
          <p:cNvSpPr/>
          <p:nvPr/>
        </p:nvSpPr>
        <p:spPr>
          <a:xfrm rot="802867">
            <a:off x="4944422" y="3467114"/>
            <a:ext cx="391986" cy="262784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Minus Sign 111">
            <a:extLst>
              <a:ext uri="{FF2B5EF4-FFF2-40B4-BE49-F238E27FC236}">
                <a16:creationId xmlns:a16="http://schemas.microsoft.com/office/drawing/2014/main" id="{DE0A7C4B-FA9A-4810-AB5B-0FC9ADAF320C}"/>
              </a:ext>
            </a:extLst>
          </p:cNvPr>
          <p:cNvSpPr/>
          <p:nvPr/>
        </p:nvSpPr>
        <p:spPr>
          <a:xfrm rot="2191876">
            <a:off x="5353260" y="370422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Minus Sign 112">
            <a:extLst>
              <a:ext uri="{FF2B5EF4-FFF2-40B4-BE49-F238E27FC236}">
                <a16:creationId xmlns:a16="http://schemas.microsoft.com/office/drawing/2014/main" id="{53B3AA37-8790-4C59-9DF8-4415473BD4BF}"/>
              </a:ext>
            </a:extLst>
          </p:cNvPr>
          <p:cNvSpPr/>
          <p:nvPr/>
        </p:nvSpPr>
        <p:spPr>
          <a:xfrm>
            <a:off x="7766125" y="493328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Minus Sign 113">
            <a:extLst>
              <a:ext uri="{FF2B5EF4-FFF2-40B4-BE49-F238E27FC236}">
                <a16:creationId xmlns:a16="http://schemas.microsoft.com/office/drawing/2014/main" id="{F7A3055C-7ED7-430D-AC7F-A378B9B77F6E}"/>
              </a:ext>
            </a:extLst>
          </p:cNvPr>
          <p:cNvSpPr/>
          <p:nvPr/>
        </p:nvSpPr>
        <p:spPr>
          <a:xfrm>
            <a:off x="7567404" y="508571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Minus Sign 114">
            <a:extLst>
              <a:ext uri="{FF2B5EF4-FFF2-40B4-BE49-F238E27FC236}">
                <a16:creationId xmlns:a16="http://schemas.microsoft.com/office/drawing/2014/main" id="{E647F809-CF3E-470D-95F1-F5C611528281}"/>
              </a:ext>
            </a:extLst>
          </p:cNvPr>
          <p:cNvSpPr/>
          <p:nvPr/>
        </p:nvSpPr>
        <p:spPr>
          <a:xfrm>
            <a:off x="8401007" y="4200238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Minus Sign 115">
            <a:extLst>
              <a:ext uri="{FF2B5EF4-FFF2-40B4-BE49-F238E27FC236}">
                <a16:creationId xmlns:a16="http://schemas.microsoft.com/office/drawing/2014/main" id="{C31CF6F2-AAAD-4F32-9EDD-6A3A066B8D0A}"/>
              </a:ext>
            </a:extLst>
          </p:cNvPr>
          <p:cNvSpPr/>
          <p:nvPr/>
        </p:nvSpPr>
        <p:spPr>
          <a:xfrm>
            <a:off x="8519133" y="408597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Minus Sign 116">
            <a:extLst>
              <a:ext uri="{FF2B5EF4-FFF2-40B4-BE49-F238E27FC236}">
                <a16:creationId xmlns:a16="http://schemas.microsoft.com/office/drawing/2014/main" id="{680189D3-0647-45FE-A310-CB5F29E20EC4}"/>
              </a:ext>
            </a:extLst>
          </p:cNvPr>
          <p:cNvSpPr/>
          <p:nvPr/>
        </p:nvSpPr>
        <p:spPr>
          <a:xfrm>
            <a:off x="8426961" y="3980465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2F016C-4319-43EC-A5A3-816308A84C2C}"/>
              </a:ext>
            </a:extLst>
          </p:cNvPr>
          <p:cNvSpPr txBox="1"/>
          <p:nvPr/>
        </p:nvSpPr>
        <p:spPr>
          <a:xfrm>
            <a:off x="3300887" y="547915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graphicFrame>
        <p:nvGraphicFramePr>
          <p:cNvPr id="118" name="Diagrama 3">
            <a:extLst>
              <a:ext uri="{FF2B5EF4-FFF2-40B4-BE49-F238E27FC236}">
                <a16:creationId xmlns:a16="http://schemas.microsoft.com/office/drawing/2014/main" id="{52234991-29EB-42E6-9CC3-319684D838EC}"/>
              </a:ext>
            </a:extLst>
          </p:cNvPr>
          <p:cNvGraphicFramePr/>
          <p:nvPr>
            <p:extLst/>
          </p:nvPr>
        </p:nvGraphicFramePr>
        <p:xfrm>
          <a:off x="1854031" y="4679395"/>
          <a:ext cx="3845879" cy="192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9292CC-3A9F-430A-B327-C5885B769B52}"/>
              </a:ext>
            </a:extLst>
          </p:cNvPr>
          <p:cNvSpPr txBox="1"/>
          <p:nvPr/>
        </p:nvSpPr>
        <p:spPr>
          <a:xfrm>
            <a:off x="4243176" y="483652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F20C2F9-5C96-4397-A1EF-C32ADA87BD53}"/>
              </a:ext>
            </a:extLst>
          </p:cNvPr>
          <p:cNvSpPr txBox="1"/>
          <p:nvPr/>
        </p:nvSpPr>
        <p:spPr>
          <a:xfrm>
            <a:off x="4690807" y="498805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D19DA0-B0C2-4326-B81D-4632CE7BBE3E}"/>
              </a:ext>
            </a:extLst>
          </p:cNvPr>
          <p:cNvSpPr txBox="1"/>
          <p:nvPr/>
        </p:nvSpPr>
        <p:spPr>
          <a:xfrm>
            <a:off x="4909795" y="5218954"/>
            <a:ext cx="30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ln>
                  <a:solidFill>
                    <a:srgbClr val="FFFF00"/>
                  </a:solidFill>
                </a:ln>
              </a:rPr>
              <a:t>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B10572-AD55-4D9C-88A7-1FA0A7D1F785}"/>
              </a:ext>
            </a:extLst>
          </p:cNvPr>
          <p:cNvSpPr txBox="1"/>
          <p:nvPr/>
        </p:nvSpPr>
        <p:spPr>
          <a:xfrm>
            <a:off x="4543504" y="465341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A4BFD-B56D-4D61-ADDB-11DBD8127B2C}"/>
              </a:ext>
            </a:extLst>
          </p:cNvPr>
          <p:cNvSpPr txBox="1"/>
          <p:nvPr/>
        </p:nvSpPr>
        <p:spPr>
          <a:xfrm>
            <a:off x="4001377" y="52448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176B99-AC6D-4CFA-B7B3-B6C46930DF3E}"/>
              </a:ext>
            </a:extLst>
          </p:cNvPr>
          <p:cNvSpPr txBox="1"/>
          <p:nvPr/>
        </p:nvSpPr>
        <p:spPr>
          <a:xfrm>
            <a:off x="5015906" y="500520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2DDA8F-FC4E-4E7E-89F0-FAF32824200B}"/>
              </a:ext>
            </a:extLst>
          </p:cNvPr>
          <p:cNvSpPr txBox="1"/>
          <p:nvPr/>
        </p:nvSpPr>
        <p:spPr>
          <a:xfrm>
            <a:off x="5355158" y="5391077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>
                <a:ln>
                  <a:solidFill>
                    <a:srgbClr val="FFFF00"/>
                  </a:solidFill>
                </a:ln>
              </a:rPr>
              <a:t>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16053-7D3B-4429-9445-86841960BC82}"/>
              </a:ext>
            </a:extLst>
          </p:cNvPr>
          <p:cNvSpPr txBox="1"/>
          <p:nvPr/>
        </p:nvSpPr>
        <p:spPr>
          <a:xfrm>
            <a:off x="5260725" y="5103827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205450-AE98-4CD4-9082-2A0EA0D36C1B}"/>
              </a:ext>
            </a:extLst>
          </p:cNvPr>
          <p:cNvSpPr txBox="1"/>
          <p:nvPr/>
        </p:nvSpPr>
        <p:spPr>
          <a:xfrm>
            <a:off x="5584780" y="5264195"/>
            <a:ext cx="240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28B6F4-E2BF-4EFA-AFAF-891CD9C8AB3C}"/>
              </a:ext>
            </a:extLst>
          </p:cNvPr>
          <p:cNvSpPr txBox="1"/>
          <p:nvPr/>
        </p:nvSpPr>
        <p:spPr>
          <a:xfrm>
            <a:off x="3464565" y="46159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8055B9-2823-4884-9D11-A3A64971DECB}"/>
              </a:ext>
            </a:extLst>
          </p:cNvPr>
          <p:cNvSpPr txBox="1"/>
          <p:nvPr/>
        </p:nvSpPr>
        <p:spPr>
          <a:xfrm>
            <a:off x="5555522" y="5045507"/>
            <a:ext cx="240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674794-F58B-49DA-B609-41C194A140D3}"/>
              </a:ext>
            </a:extLst>
          </p:cNvPr>
          <p:cNvSpPr txBox="1"/>
          <p:nvPr/>
        </p:nvSpPr>
        <p:spPr>
          <a:xfrm>
            <a:off x="5755069" y="5424984"/>
            <a:ext cx="240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A54B83A-382A-4CA3-9662-CBC9FA6550D2}"/>
              </a:ext>
            </a:extLst>
          </p:cNvPr>
          <p:cNvSpPr txBox="1"/>
          <p:nvPr/>
        </p:nvSpPr>
        <p:spPr>
          <a:xfrm>
            <a:off x="4172995" y="452001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0EFF28-AE3B-4513-8AAD-32A67B662ADE}"/>
              </a:ext>
            </a:extLst>
          </p:cNvPr>
          <p:cNvSpPr txBox="1"/>
          <p:nvPr/>
        </p:nvSpPr>
        <p:spPr>
          <a:xfrm>
            <a:off x="4819034" y="47390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BEE73-369D-471C-9C55-15D74FC9C2CF}"/>
              </a:ext>
            </a:extLst>
          </p:cNvPr>
          <p:cNvSpPr/>
          <p:nvPr/>
        </p:nvSpPr>
        <p:spPr>
          <a:xfrm>
            <a:off x="266248" y="3073152"/>
            <a:ext cx="4334553" cy="1290782"/>
          </a:xfrm>
          <a:prstGeom prst="rect">
            <a:avLst/>
          </a:prstGeom>
          <a:solidFill>
            <a:srgbClr val="1F497D">
              <a:alpha val="8980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/>
              <a:t>Ahora, vamos a focalizarnos en la visualización de datos alineados, es decir que salen del proceso de alineamiento de secuencias.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D1886-0BED-4A9A-82E3-BB44C4020BCD}"/>
              </a:ext>
            </a:extLst>
          </p:cNvPr>
          <p:cNvSpPr/>
          <p:nvPr/>
        </p:nvSpPr>
        <p:spPr>
          <a:xfrm>
            <a:off x="4788448" y="4428814"/>
            <a:ext cx="4316710" cy="1598613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55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¿Cual es un Archivo SAM?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El formato privilegiado de salida para el alineamientos de secuencias (y de entrada para el llamado de variantes) es el </a:t>
            </a:r>
            <a:r>
              <a:rPr lang="es-CL" b="1" dirty="0"/>
              <a:t>formato SAM</a:t>
            </a:r>
            <a:r>
              <a:rPr lang="es-CL" dirty="0"/>
              <a:t>, la abreviación de </a:t>
            </a:r>
            <a:r>
              <a:rPr lang="es-CL" b="1" dirty="0"/>
              <a:t>Sequence Alignment/Mapping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Los reads reciben coordenadas relativas al genoma referencial usado en el alineamiento.</a:t>
            </a:r>
          </a:p>
          <a:p>
            <a:pPr lvl="1"/>
            <a:r>
              <a:rPr lang="es-CL" dirty="0"/>
              <a:t>El archivo es legible para ojos humanos.</a:t>
            </a:r>
          </a:p>
          <a:p>
            <a:pPr lvl="2"/>
            <a:r>
              <a:rPr lang="es-CL" dirty="0"/>
              <a:t>Pero </a:t>
            </a:r>
            <a:r>
              <a:rPr lang="es-CL" u="sng" dirty="0"/>
              <a:t>difícilmente</a:t>
            </a:r>
            <a:r>
              <a:rPr lang="es-CL" dirty="0"/>
              <a:t> descifrable!</a:t>
            </a:r>
          </a:p>
        </p:txBody>
      </p:sp>
    </p:spTree>
    <p:extLst>
      <p:ext uri="{BB962C8B-B14F-4D97-AF65-F5344CB8AC3E}">
        <p14:creationId xmlns:p14="http://schemas.microsoft.com/office/powerpoint/2010/main" val="10225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B7D8-D92A-4836-8711-5FACF18C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 de un SAM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138A-4731-45AB-AE61-6BF719C01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7263"/>
            <a:ext cx="8229600" cy="4525963"/>
          </a:xfrm>
        </p:spPr>
        <p:txBody>
          <a:bodyPr>
            <a:normAutofit/>
          </a:bodyPr>
          <a:lstStyle/>
          <a:p>
            <a:r>
              <a:rPr lang="es-CL" dirty="0"/>
              <a:t>Ejemplo de la documentación.</a:t>
            </a:r>
          </a:p>
          <a:p>
            <a:endParaRPr lang="es-CL" dirty="0"/>
          </a:p>
          <a:p>
            <a:endParaRPr lang="es-CL" dirty="0"/>
          </a:p>
          <a:p>
            <a:endParaRPr lang="es-CL" sz="3200" dirty="0"/>
          </a:p>
          <a:p>
            <a:r>
              <a:rPr lang="es-CL" dirty="0"/>
              <a:t>En realidad es más como…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DD1C0BE-8003-4035-BFE9-2AA6BAECF7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85"/>
          <a:stretch/>
        </p:blipFill>
        <p:spPr>
          <a:xfrm>
            <a:off x="457200" y="4273810"/>
            <a:ext cx="8452304" cy="1859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2B9DFA-777F-4062-98AF-F73A8AC8FD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083" r="995" b="8299"/>
          <a:stretch/>
        </p:blipFill>
        <p:spPr>
          <a:xfrm>
            <a:off x="457200" y="2179644"/>
            <a:ext cx="6980400" cy="1519200"/>
          </a:xfrm>
          <a:prstGeom prst="rect">
            <a:avLst/>
          </a:prstGeom>
        </p:spPr>
      </p:pic>
      <p:sp>
        <p:nvSpPr>
          <p:cNvPr id="6" name="Cerrar corchete 4">
            <a:extLst>
              <a:ext uri="{FF2B5EF4-FFF2-40B4-BE49-F238E27FC236}">
                <a16:creationId xmlns:a16="http://schemas.microsoft.com/office/drawing/2014/main" id="{5814F82F-BB50-4D2B-93B3-61CB3AE02185}"/>
              </a:ext>
            </a:extLst>
          </p:cNvPr>
          <p:cNvSpPr/>
          <p:nvPr/>
        </p:nvSpPr>
        <p:spPr>
          <a:xfrm>
            <a:off x="2511255" y="2162932"/>
            <a:ext cx="79141" cy="357531"/>
          </a:xfrm>
          <a:prstGeom prst="rightBracket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ector recto 9">
            <a:extLst>
              <a:ext uri="{FF2B5EF4-FFF2-40B4-BE49-F238E27FC236}">
                <a16:creationId xmlns:a16="http://schemas.microsoft.com/office/drawing/2014/main" id="{205EF52F-EE0B-4786-901A-580DC910F700}"/>
              </a:ext>
            </a:extLst>
          </p:cNvPr>
          <p:cNvCxnSpPr>
            <a:stCxn id="6" idx="2"/>
          </p:cNvCxnSpPr>
          <p:nvPr/>
        </p:nvCxnSpPr>
        <p:spPr>
          <a:xfrm>
            <a:off x="2590396" y="2341698"/>
            <a:ext cx="154813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11">
            <a:extLst>
              <a:ext uri="{FF2B5EF4-FFF2-40B4-BE49-F238E27FC236}">
                <a16:creationId xmlns:a16="http://schemas.microsoft.com/office/drawing/2014/main" id="{E26C8DD1-79A8-444A-883D-14F6072BF699}"/>
              </a:ext>
            </a:extLst>
          </p:cNvPr>
          <p:cNvSpPr txBox="1"/>
          <p:nvPr/>
        </p:nvSpPr>
        <p:spPr>
          <a:xfrm>
            <a:off x="2703433" y="2172581"/>
            <a:ext cx="509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Encabezamiento (otro posible @RG, @PG, @CO)</a:t>
            </a:r>
          </a:p>
        </p:txBody>
      </p:sp>
    </p:spTree>
    <p:extLst>
      <p:ext uri="{BB962C8B-B14F-4D97-AF65-F5344CB8AC3E}">
        <p14:creationId xmlns:p14="http://schemas.microsoft.com/office/powerpoint/2010/main" val="318524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Los Componentes del Formato SAM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Cada entrada contiene lo siguiente: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457200" y="2081037"/>
          <a:ext cx="789564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/>
                        <a:buNone/>
                      </a:pPr>
                      <a:r>
                        <a:rPr lang="es-CL" sz="1400" noProof="0" dirty="0"/>
                        <a:t>Primera línea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s-CL" sz="1400" noProof="0" dirty="0"/>
                        <a:t>ID del read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s-CL" sz="1400" noProof="0" dirty="0"/>
                        <a:t>Indicador bitwise 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s-CL" sz="1400" noProof="0" dirty="0"/>
                        <a:t>Cromosoma (Nombre referencia) 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s-CL" sz="1400" noProof="0" dirty="0"/>
                        <a:t>Position la más a la izquierda (1-base)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s-CL" sz="1400" noProof="0" dirty="0"/>
                        <a:t>Calidad del alineamiento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s-CL" sz="1400" noProof="0" dirty="0"/>
                        <a:t>El string CIGAR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s-CL" sz="1400" noProof="0" dirty="0"/>
                        <a:t>Nombre referencia siguiente (símbolos)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s-CL" sz="1400" noProof="0" dirty="0"/>
                        <a:t>Position del otro read en el pare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s-CL" sz="1400" noProof="0" dirty="0"/>
                        <a:t>Tamaño de la plantilla observado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s-CL" sz="1400" noProof="0" dirty="0"/>
                        <a:t>Otras líneas</a:t>
                      </a:r>
                      <a:endParaRPr lang="es-CL" sz="1400" baseline="0" noProof="0" dirty="0"/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s-CL" sz="1400" baseline="0" noProof="0" dirty="0"/>
                        <a:t>Bases del read ordenados.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s-CL" sz="1400" noProof="0" dirty="0"/>
                        <a:t>Índices de calidad de los bases ordenados.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85"/>
          <a:stretch/>
        </p:blipFill>
        <p:spPr>
          <a:xfrm>
            <a:off x="345848" y="4449313"/>
            <a:ext cx="8452304" cy="18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0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Indicador BITWISE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8713"/>
          </a:xfrm>
        </p:spPr>
        <p:txBody>
          <a:bodyPr>
            <a:normAutofit/>
          </a:bodyPr>
          <a:lstStyle/>
          <a:p>
            <a:r>
              <a:rPr lang="es-CL" dirty="0"/>
              <a:t>El indicador almacena información sobre atributos de un read en la forma de un bit.</a:t>
            </a:r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r>
              <a:rPr lang="es-CL" dirty="0"/>
              <a:t>El indicador final es una combinación de todo los atributos que corresponden.</a:t>
            </a:r>
          </a:p>
          <a:p>
            <a:pPr lvl="1"/>
            <a:r>
              <a:rPr lang="es-CL" dirty="0" err="1"/>
              <a:t>E.g</a:t>
            </a:r>
            <a:r>
              <a:rPr lang="es-CL" dirty="0"/>
              <a:t>. 1033 es la combinación de 1, 8 and 1024.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097" y="2540676"/>
            <a:ext cx="5198355" cy="21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89786"/>
      </p:ext>
    </p:extLst>
  </p:cSld>
  <p:clrMapOvr>
    <a:masterClrMapping/>
  </p:clrMapOvr>
</p:sld>
</file>

<file path=ppt/theme/theme1.xml><?xml version="1.0" encoding="utf-8"?>
<a:theme xmlns:a="http://schemas.openxmlformats.org/drawingml/2006/main" name="UN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AB" id="{1A1C0891-7AC8-4A28-A5B5-BF277B8010C4}" vid="{5C322A45-30BD-4A5E-A7CC-F815D56EC4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UNAB</Template>
  <TotalTime>11905</TotalTime>
  <Words>1262</Words>
  <Application>Microsoft Office PowerPoint</Application>
  <PresentationFormat>On-screen Show (4:3)</PresentationFormat>
  <Paragraphs>167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Unicode MS</vt:lpstr>
      <vt:lpstr>Book Antiqua</vt:lpstr>
      <vt:lpstr>Calibri</vt:lpstr>
      <vt:lpstr>News Gothic MT</vt:lpstr>
      <vt:lpstr>Wingdings</vt:lpstr>
      <vt:lpstr>UNAB</vt:lpstr>
      <vt:lpstr>INB400: Visualización Científica</vt:lpstr>
      <vt:lpstr>La Semana Pasada: Visualización del Genoma con UCSC</vt:lpstr>
      <vt:lpstr>Practica: Visualización QC</vt:lpstr>
      <vt:lpstr>Visualizar Datos en un Archivo SAM</vt:lpstr>
      <vt:lpstr>Visualización Más Tarde en el Proceso</vt:lpstr>
      <vt:lpstr>¿Cual es un Archivo SAM?</vt:lpstr>
      <vt:lpstr>Ejemplos de un SAM</vt:lpstr>
      <vt:lpstr>Los Componentes del Formato SAM</vt:lpstr>
      <vt:lpstr>Indicador BITWISE</vt:lpstr>
      <vt:lpstr>String CIGAR</vt:lpstr>
      <vt:lpstr>El Archivo BAM</vt:lpstr>
      <vt:lpstr>Visualización de los datos en archivos SAM/BAM</vt:lpstr>
      <vt:lpstr>Ejemplo de Visualización Integrada:  CNVs con ExomeDepth 1/2</vt:lpstr>
      <vt:lpstr>Ejemplo de Visualización Integrada:  CNVs con ExomeDepth 2/2</vt:lpstr>
      <vt:lpstr>Visualizar Cobertura con BEDtools</vt:lpstr>
      <vt:lpstr>Recordatorio: El Formato BED</vt:lpstr>
      <vt:lpstr>BEDtools Coverage</vt:lpstr>
      <vt:lpstr>Ejemplo del Uso de Coverage</vt:lpstr>
      <vt:lpstr>BEDtools GenomeCov</vt:lpstr>
      <vt:lpstr>Practica: Cobertura desde un BAM</vt:lpstr>
      <vt:lpstr>Practica: Cobertura de un BAM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ICF234: Metodología de la Programación</dc:title>
  <dc:creator>Matthieu Miossec</dc:creator>
  <cp:lastModifiedBy>Matthieu Miossec</cp:lastModifiedBy>
  <cp:revision>422</cp:revision>
  <dcterms:created xsi:type="dcterms:W3CDTF">2018-03-12T13:58:30Z</dcterms:created>
  <dcterms:modified xsi:type="dcterms:W3CDTF">2018-06-18T19:42:47Z</dcterms:modified>
</cp:coreProperties>
</file>