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80" r:id="rId3"/>
    <p:sldId id="468" r:id="rId4"/>
    <p:sldId id="261" r:id="rId5"/>
    <p:sldId id="257" r:id="rId6"/>
    <p:sldId id="469" r:id="rId7"/>
    <p:sldId id="475" r:id="rId8"/>
    <p:sldId id="413" r:id="rId9"/>
    <p:sldId id="425" r:id="rId10"/>
    <p:sldId id="331" r:id="rId11"/>
    <p:sldId id="330" r:id="rId12"/>
    <p:sldId id="470" r:id="rId13"/>
    <p:sldId id="435" r:id="rId14"/>
    <p:sldId id="476" r:id="rId15"/>
    <p:sldId id="471" r:id="rId16"/>
    <p:sldId id="477" r:id="rId17"/>
    <p:sldId id="478" r:id="rId18"/>
    <p:sldId id="472" r:id="rId19"/>
    <p:sldId id="480" r:id="rId20"/>
    <p:sldId id="277" r:id="rId21"/>
    <p:sldId id="481" r:id="rId22"/>
    <p:sldId id="473" r:id="rId2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1F497D"/>
    <a:srgbClr val="0000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127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5F894-4330-8B42-AE04-720EBEA7164D}" type="doc">
      <dgm:prSet loTypeId="urn:microsoft.com/office/officeart/2005/8/layout/funnel1" loCatId="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0B1B584E-6448-6B41-8618-B2C6DCF85DAA}">
      <dgm:prSet phldrT="[Texto]"/>
      <dgm:spPr/>
      <dgm:t>
        <a:bodyPr/>
        <a:lstStyle/>
        <a:p>
          <a:r>
            <a:rPr lang="es-CL" noProof="0" dirty="0"/>
            <a:t>Datos al nivel de la variante</a:t>
          </a:r>
        </a:p>
      </dgm:t>
    </dgm:pt>
    <dgm:pt modelId="{783694FE-ACE4-294F-BE8C-C748F8BE3453}" type="parTrans" cxnId="{48EEFDB0-6FBF-0B4B-96D0-3B2B05FAFBA1}">
      <dgm:prSet/>
      <dgm:spPr/>
      <dgm:t>
        <a:bodyPr/>
        <a:lstStyle/>
        <a:p>
          <a:endParaRPr lang="en-GB"/>
        </a:p>
      </dgm:t>
    </dgm:pt>
    <dgm:pt modelId="{DD541373-075E-D742-92B5-6B82EE292E5C}" type="sibTrans" cxnId="{48EEFDB0-6FBF-0B4B-96D0-3B2B05FAFBA1}">
      <dgm:prSet/>
      <dgm:spPr/>
      <dgm:t>
        <a:bodyPr/>
        <a:lstStyle/>
        <a:p>
          <a:endParaRPr lang="en-GB"/>
        </a:p>
      </dgm:t>
    </dgm:pt>
    <dgm:pt modelId="{064CA159-90F6-474D-88ED-A66D9E488112}">
      <dgm:prSet phldrT="[Texto]"/>
      <dgm:spPr/>
      <dgm:t>
        <a:bodyPr/>
        <a:lstStyle/>
        <a:p>
          <a:r>
            <a:rPr lang="es-CL" noProof="0" dirty="0"/>
            <a:t>Datos al nivel del Gen</a:t>
          </a:r>
        </a:p>
      </dgm:t>
    </dgm:pt>
    <dgm:pt modelId="{BBBFEC36-637F-DB4F-A7AD-C989C8FF3E48}" type="parTrans" cxnId="{44EC88A1-3F39-864B-A382-78D6261FF442}">
      <dgm:prSet/>
      <dgm:spPr/>
      <dgm:t>
        <a:bodyPr/>
        <a:lstStyle/>
        <a:p>
          <a:endParaRPr lang="en-GB"/>
        </a:p>
      </dgm:t>
    </dgm:pt>
    <dgm:pt modelId="{49E4E07F-7CC5-A945-99B9-7EE35681E9BB}" type="sibTrans" cxnId="{44EC88A1-3F39-864B-A382-78D6261FF442}">
      <dgm:prSet/>
      <dgm:spPr/>
      <dgm:t>
        <a:bodyPr/>
        <a:lstStyle/>
        <a:p>
          <a:endParaRPr lang="en-GB"/>
        </a:p>
      </dgm:t>
    </dgm:pt>
    <dgm:pt modelId="{2E3E629C-5F2C-0C46-BD90-DB23AE6A88E8}">
      <dgm:prSet phldrT="[Texto]"/>
      <dgm:spPr/>
      <dgm:t>
        <a:bodyPr/>
        <a:lstStyle/>
        <a:p>
          <a:r>
            <a:rPr lang="es-CL" noProof="0" dirty="0"/>
            <a:t>Datos al nivel de la Región</a:t>
          </a:r>
        </a:p>
      </dgm:t>
    </dgm:pt>
    <dgm:pt modelId="{2349C937-92DF-154E-9EAB-FE7218426225}" type="parTrans" cxnId="{E711DC56-72F5-6E4D-B2D3-2B8EEE063B21}">
      <dgm:prSet/>
      <dgm:spPr/>
      <dgm:t>
        <a:bodyPr/>
        <a:lstStyle/>
        <a:p>
          <a:endParaRPr lang="en-GB"/>
        </a:p>
      </dgm:t>
    </dgm:pt>
    <dgm:pt modelId="{101AC375-22C0-C74B-A4B8-756573B5B9EF}" type="sibTrans" cxnId="{E711DC56-72F5-6E4D-B2D3-2B8EEE063B21}">
      <dgm:prSet/>
      <dgm:spPr/>
      <dgm:t>
        <a:bodyPr/>
        <a:lstStyle/>
        <a:p>
          <a:endParaRPr lang="en-GB"/>
        </a:p>
      </dgm:t>
    </dgm:pt>
    <dgm:pt modelId="{E2C27A64-4D41-BD48-983B-265FD934E31B}">
      <dgm:prSet phldrT="[Texto]" custT="1"/>
      <dgm:spPr/>
      <dgm:t>
        <a:bodyPr/>
        <a:lstStyle/>
        <a:p>
          <a:r>
            <a:rPr lang="es-CL" sz="2000" noProof="0" dirty="0"/>
            <a:t>Anotación y Filtración</a:t>
          </a:r>
        </a:p>
      </dgm:t>
    </dgm:pt>
    <dgm:pt modelId="{F62922DC-72C3-2E48-A732-CA27D74F0D16}" type="sibTrans" cxnId="{AC446A06-2653-AD4A-B607-396481D82E98}">
      <dgm:prSet/>
      <dgm:spPr/>
      <dgm:t>
        <a:bodyPr/>
        <a:lstStyle/>
        <a:p>
          <a:endParaRPr lang="en-GB"/>
        </a:p>
      </dgm:t>
    </dgm:pt>
    <dgm:pt modelId="{32015C29-A008-DD49-8C6C-A994016A4AAE}" type="parTrans" cxnId="{AC446A06-2653-AD4A-B607-396481D82E98}">
      <dgm:prSet/>
      <dgm:spPr/>
      <dgm:t>
        <a:bodyPr/>
        <a:lstStyle/>
        <a:p>
          <a:endParaRPr lang="en-GB"/>
        </a:p>
      </dgm:t>
    </dgm:pt>
    <dgm:pt modelId="{8D77D954-F5C6-DA42-845E-C33EBB8D8304}" type="pres">
      <dgm:prSet presAssocID="{3F15F894-4330-8B42-AE04-720EBEA7164D}" presName="Name0" presStyleCnt="0">
        <dgm:presLayoutVars>
          <dgm:chMax val="4"/>
          <dgm:resizeHandles val="exact"/>
        </dgm:presLayoutVars>
      </dgm:prSet>
      <dgm:spPr/>
    </dgm:pt>
    <dgm:pt modelId="{09E033BA-43C6-D142-9545-7F5DD3293678}" type="pres">
      <dgm:prSet presAssocID="{3F15F894-4330-8B42-AE04-720EBEA7164D}" presName="ellipse" presStyleLbl="trBgShp" presStyleIdx="0" presStyleCnt="1"/>
      <dgm:spPr/>
    </dgm:pt>
    <dgm:pt modelId="{B6E2CF48-98C4-544F-AAA8-6E159C656D8C}" type="pres">
      <dgm:prSet presAssocID="{3F15F894-4330-8B42-AE04-720EBEA7164D}" presName="arrow1" presStyleLbl="fgShp" presStyleIdx="0" presStyleCnt="1"/>
      <dgm:spPr/>
    </dgm:pt>
    <dgm:pt modelId="{D22329BA-936E-4E4C-9353-88A7F94638AD}" type="pres">
      <dgm:prSet presAssocID="{3F15F894-4330-8B42-AE04-720EBEA7164D}" presName="rectangle" presStyleLbl="revTx" presStyleIdx="0" presStyleCnt="1" custScaleX="213189" custLinFactNeighborX="981" custLinFactNeighborY="21420">
        <dgm:presLayoutVars>
          <dgm:bulletEnabled val="1"/>
        </dgm:presLayoutVars>
      </dgm:prSet>
      <dgm:spPr/>
    </dgm:pt>
    <dgm:pt modelId="{A9A4BB47-74C8-B247-AE91-C8935BEEB1D2}" type="pres">
      <dgm:prSet presAssocID="{064CA159-90F6-474D-88ED-A66D9E488112}" presName="item1" presStyleLbl="node1" presStyleIdx="0" presStyleCnt="3">
        <dgm:presLayoutVars>
          <dgm:bulletEnabled val="1"/>
        </dgm:presLayoutVars>
      </dgm:prSet>
      <dgm:spPr/>
    </dgm:pt>
    <dgm:pt modelId="{057BCE9F-2670-4E43-97C3-5585023E4C8F}" type="pres">
      <dgm:prSet presAssocID="{2E3E629C-5F2C-0C46-BD90-DB23AE6A88E8}" presName="item2" presStyleLbl="node1" presStyleIdx="1" presStyleCnt="3" custLinFactNeighborX="-10529" custLinFactNeighborY="-14001">
        <dgm:presLayoutVars>
          <dgm:bulletEnabled val="1"/>
        </dgm:presLayoutVars>
      </dgm:prSet>
      <dgm:spPr/>
    </dgm:pt>
    <dgm:pt modelId="{DB5C6AC4-6E3D-F442-892E-F71E19542C4C}" type="pres">
      <dgm:prSet presAssocID="{E2C27A64-4D41-BD48-983B-265FD934E31B}" presName="item3" presStyleLbl="node1" presStyleIdx="2" presStyleCnt="3">
        <dgm:presLayoutVars>
          <dgm:bulletEnabled val="1"/>
        </dgm:presLayoutVars>
      </dgm:prSet>
      <dgm:spPr/>
    </dgm:pt>
    <dgm:pt modelId="{615CEF2A-2568-4B4E-88C3-221DFB5EED38}" type="pres">
      <dgm:prSet presAssocID="{3F15F894-4330-8B42-AE04-720EBEA7164D}" presName="funnel" presStyleLbl="trAlignAcc1" presStyleIdx="0" presStyleCnt="1"/>
      <dgm:spPr/>
    </dgm:pt>
  </dgm:ptLst>
  <dgm:cxnLst>
    <dgm:cxn modelId="{AC446A06-2653-AD4A-B607-396481D82E98}" srcId="{3F15F894-4330-8B42-AE04-720EBEA7164D}" destId="{E2C27A64-4D41-BD48-983B-265FD934E31B}" srcOrd="3" destOrd="0" parTransId="{32015C29-A008-DD49-8C6C-A994016A4AAE}" sibTransId="{F62922DC-72C3-2E48-A732-CA27D74F0D16}"/>
    <dgm:cxn modelId="{E711DC56-72F5-6E4D-B2D3-2B8EEE063B21}" srcId="{3F15F894-4330-8B42-AE04-720EBEA7164D}" destId="{2E3E629C-5F2C-0C46-BD90-DB23AE6A88E8}" srcOrd="2" destOrd="0" parTransId="{2349C937-92DF-154E-9EAB-FE7218426225}" sibTransId="{101AC375-22C0-C74B-A4B8-756573B5B9EF}"/>
    <dgm:cxn modelId="{0BBFE356-CC32-0A44-ADD7-BC7CB6905B5D}" type="presOf" srcId="{E2C27A64-4D41-BD48-983B-265FD934E31B}" destId="{D22329BA-936E-4E4C-9353-88A7F94638AD}" srcOrd="0" destOrd="0" presId="urn:microsoft.com/office/officeart/2005/8/layout/funnel1"/>
    <dgm:cxn modelId="{44EC88A1-3F39-864B-A382-78D6261FF442}" srcId="{3F15F894-4330-8B42-AE04-720EBEA7164D}" destId="{064CA159-90F6-474D-88ED-A66D9E488112}" srcOrd="1" destOrd="0" parTransId="{BBBFEC36-637F-DB4F-A7AD-C989C8FF3E48}" sibTransId="{49E4E07F-7CC5-A945-99B9-7EE35681E9BB}"/>
    <dgm:cxn modelId="{8A663CAB-56B5-6C4F-A5B0-FE4FC09E455E}" type="presOf" srcId="{0B1B584E-6448-6B41-8618-B2C6DCF85DAA}" destId="{DB5C6AC4-6E3D-F442-892E-F71E19542C4C}" srcOrd="0" destOrd="0" presId="urn:microsoft.com/office/officeart/2005/8/layout/funnel1"/>
    <dgm:cxn modelId="{48EEFDB0-6FBF-0B4B-96D0-3B2B05FAFBA1}" srcId="{3F15F894-4330-8B42-AE04-720EBEA7164D}" destId="{0B1B584E-6448-6B41-8618-B2C6DCF85DAA}" srcOrd="0" destOrd="0" parTransId="{783694FE-ACE4-294F-BE8C-C748F8BE3453}" sibTransId="{DD541373-075E-D742-92B5-6B82EE292E5C}"/>
    <dgm:cxn modelId="{D4D614B3-5A99-994A-81BB-69A9A4A58760}" type="presOf" srcId="{3F15F894-4330-8B42-AE04-720EBEA7164D}" destId="{8D77D954-F5C6-DA42-845E-C33EBB8D8304}" srcOrd="0" destOrd="0" presId="urn:microsoft.com/office/officeart/2005/8/layout/funnel1"/>
    <dgm:cxn modelId="{FE0A63C3-46D8-694D-A435-D5706E32AE7B}" type="presOf" srcId="{064CA159-90F6-474D-88ED-A66D9E488112}" destId="{057BCE9F-2670-4E43-97C3-5585023E4C8F}" srcOrd="0" destOrd="0" presId="urn:microsoft.com/office/officeart/2005/8/layout/funnel1"/>
    <dgm:cxn modelId="{AD360EF4-A09D-5943-91FD-F5F4041EA72B}" type="presOf" srcId="{2E3E629C-5F2C-0C46-BD90-DB23AE6A88E8}" destId="{A9A4BB47-74C8-B247-AE91-C8935BEEB1D2}" srcOrd="0" destOrd="0" presId="urn:microsoft.com/office/officeart/2005/8/layout/funnel1"/>
    <dgm:cxn modelId="{509B6577-9F30-0C4C-B969-47E0B7C81384}" type="presParOf" srcId="{8D77D954-F5C6-DA42-845E-C33EBB8D8304}" destId="{09E033BA-43C6-D142-9545-7F5DD3293678}" srcOrd="0" destOrd="0" presId="urn:microsoft.com/office/officeart/2005/8/layout/funnel1"/>
    <dgm:cxn modelId="{9E81E6C9-B369-AC48-98A7-E46377B00BD7}" type="presParOf" srcId="{8D77D954-F5C6-DA42-845E-C33EBB8D8304}" destId="{B6E2CF48-98C4-544F-AAA8-6E159C656D8C}" srcOrd="1" destOrd="0" presId="urn:microsoft.com/office/officeart/2005/8/layout/funnel1"/>
    <dgm:cxn modelId="{E5A2C4D5-0EBE-1D4A-812E-B778B3F31E8A}" type="presParOf" srcId="{8D77D954-F5C6-DA42-845E-C33EBB8D8304}" destId="{D22329BA-936E-4E4C-9353-88A7F94638AD}" srcOrd="2" destOrd="0" presId="urn:microsoft.com/office/officeart/2005/8/layout/funnel1"/>
    <dgm:cxn modelId="{66035D6C-DB86-F64E-9076-9367C4BDCB22}" type="presParOf" srcId="{8D77D954-F5C6-DA42-845E-C33EBB8D8304}" destId="{A9A4BB47-74C8-B247-AE91-C8935BEEB1D2}" srcOrd="3" destOrd="0" presId="urn:microsoft.com/office/officeart/2005/8/layout/funnel1"/>
    <dgm:cxn modelId="{F43AEC18-9AAB-B042-93E4-22D690700CE2}" type="presParOf" srcId="{8D77D954-F5C6-DA42-845E-C33EBB8D8304}" destId="{057BCE9F-2670-4E43-97C3-5585023E4C8F}" srcOrd="4" destOrd="0" presId="urn:microsoft.com/office/officeart/2005/8/layout/funnel1"/>
    <dgm:cxn modelId="{D19F069B-C46C-B947-9BF4-8430D4A2CD69}" type="presParOf" srcId="{8D77D954-F5C6-DA42-845E-C33EBB8D8304}" destId="{DB5C6AC4-6E3D-F442-892E-F71E19542C4C}" srcOrd="5" destOrd="0" presId="urn:microsoft.com/office/officeart/2005/8/layout/funnel1"/>
    <dgm:cxn modelId="{E48F5036-DC93-DC41-8FB0-95805E737D88}" type="presParOf" srcId="{8D77D954-F5C6-DA42-845E-C33EBB8D8304}" destId="{615CEF2A-2568-4B4E-88C3-221DFB5EED3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15F894-4330-8B42-AE04-720EBEA7164D}" type="doc">
      <dgm:prSet loTypeId="urn:microsoft.com/office/officeart/2005/8/layout/funnel1" loCatId="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0B1B584E-6448-6B41-8618-B2C6DCF85DAA}">
      <dgm:prSet phldrT="[Texto]"/>
      <dgm:spPr/>
      <dgm:t>
        <a:bodyPr/>
        <a:lstStyle/>
        <a:p>
          <a:r>
            <a:rPr lang="es-CL" noProof="0" dirty="0"/>
            <a:t>Datos al nivel de la variante</a:t>
          </a:r>
        </a:p>
      </dgm:t>
    </dgm:pt>
    <dgm:pt modelId="{783694FE-ACE4-294F-BE8C-C748F8BE3453}" type="parTrans" cxnId="{48EEFDB0-6FBF-0B4B-96D0-3B2B05FAFBA1}">
      <dgm:prSet/>
      <dgm:spPr/>
      <dgm:t>
        <a:bodyPr/>
        <a:lstStyle/>
        <a:p>
          <a:endParaRPr lang="en-GB"/>
        </a:p>
      </dgm:t>
    </dgm:pt>
    <dgm:pt modelId="{DD541373-075E-D742-92B5-6B82EE292E5C}" type="sibTrans" cxnId="{48EEFDB0-6FBF-0B4B-96D0-3B2B05FAFBA1}">
      <dgm:prSet/>
      <dgm:spPr/>
      <dgm:t>
        <a:bodyPr/>
        <a:lstStyle/>
        <a:p>
          <a:endParaRPr lang="en-GB"/>
        </a:p>
      </dgm:t>
    </dgm:pt>
    <dgm:pt modelId="{064CA159-90F6-474D-88ED-A66D9E488112}">
      <dgm:prSet phldrT="[Texto]"/>
      <dgm:spPr/>
      <dgm:t>
        <a:bodyPr/>
        <a:lstStyle/>
        <a:p>
          <a:r>
            <a:rPr lang="es-CL" noProof="0" dirty="0"/>
            <a:t>Datos al nivel del Gen</a:t>
          </a:r>
        </a:p>
      </dgm:t>
    </dgm:pt>
    <dgm:pt modelId="{BBBFEC36-637F-DB4F-A7AD-C989C8FF3E48}" type="parTrans" cxnId="{44EC88A1-3F39-864B-A382-78D6261FF442}">
      <dgm:prSet/>
      <dgm:spPr/>
      <dgm:t>
        <a:bodyPr/>
        <a:lstStyle/>
        <a:p>
          <a:endParaRPr lang="en-GB"/>
        </a:p>
      </dgm:t>
    </dgm:pt>
    <dgm:pt modelId="{49E4E07F-7CC5-A945-99B9-7EE35681E9BB}" type="sibTrans" cxnId="{44EC88A1-3F39-864B-A382-78D6261FF442}">
      <dgm:prSet/>
      <dgm:spPr/>
      <dgm:t>
        <a:bodyPr/>
        <a:lstStyle/>
        <a:p>
          <a:endParaRPr lang="en-GB"/>
        </a:p>
      </dgm:t>
    </dgm:pt>
    <dgm:pt modelId="{2E3E629C-5F2C-0C46-BD90-DB23AE6A88E8}">
      <dgm:prSet phldrT="[Texto]"/>
      <dgm:spPr/>
      <dgm:t>
        <a:bodyPr/>
        <a:lstStyle/>
        <a:p>
          <a:r>
            <a:rPr lang="es-CL" noProof="0" dirty="0"/>
            <a:t>Datos al nivel de la Región</a:t>
          </a:r>
        </a:p>
      </dgm:t>
    </dgm:pt>
    <dgm:pt modelId="{2349C937-92DF-154E-9EAB-FE7218426225}" type="parTrans" cxnId="{E711DC56-72F5-6E4D-B2D3-2B8EEE063B21}">
      <dgm:prSet/>
      <dgm:spPr/>
      <dgm:t>
        <a:bodyPr/>
        <a:lstStyle/>
        <a:p>
          <a:endParaRPr lang="en-GB"/>
        </a:p>
      </dgm:t>
    </dgm:pt>
    <dgm:pt modelId="{101AC375-22C0-C74B-A4B8-756573B5B9EF}" type="sibTrans" cxnId="{E711DC56-72F5-6E4D-B2D3-2B8EEE063B21}">
      <dgm:prSet/>
      <dgm:spPr/>
      <dgm:t>
        <a:bodyPr/>
        <a:lstStyle/>
        <a:p>
          <a:endParaRPr lang="en-GB"/>
        </a:p>
      </dgm:t>
    </dgm:pt>
    <dgm:pt modelId="{E2C27A64-4D41-BD48-983B-265FD934E31B}">
      <dgm:prSet phldrT="[Texto]" custT="1"/>
      <dgm:spPr/>
      <dgm:t>
        <a:bodyPr/>
        <a:lstStyle/>
        <a:p>
          <a:r>
            <a:rPr lang="es-CL" sz="2000" noProof="0" dirty="0"/>
            <a:t>Anotación y Filtración</a:t>
          </a:r>
        </a:p>
      </dgm:t>
    </dgm:pt>
    <dgm:pt modelId="{F62922DC-72C3-2E48-A732-CA27D74F0D16}" type="sibTrans" cxnId="{AC446A06-2653-AD4A-B607-396481D82E98}">
      <dgm:prSet/>
      <dgm:spPr/>
      <dgm:t>
        <a:bodyPr/>
        <a:lstStyle/>
        <a:p>
          <a:endParaRPr lang="en-GB"/>
        </a:p>
      </dgm:t>
    </dgm:pt>
    <dgm:pt modelId="{32015C29-A008-DD49-8C6C-A994016A4AAE}" type="parTrans" cxnId="{AC446A06-2653-AD4A-B607-396481D82E98}">
      <dgm:prSet/>
      <dgm:spPr/>
      <dgm:t>
        <a:bodyPr/>
        <a:lstStyle/>
        <a:p>
          <a:endParaRPr lang="en-GB"/>
        </a:p>
      </dgm:t>
    </dgm:pt>
    <dgm:pt modelId="{8D77D954-F5C6-DA42-845E-C33EBB8D8304}" type="pres">
      <dgm:prSet presAssocID="{3F15F894-4330-8B42-AE04-720EBEA7164D}" presName="Name0" presStyleCnt="0">
        <dgm:presLayoutVars>
          <dgm:chMax val="4"/>
          <dgm:resizeHandles val="exact"/>
        </dgm:presLayoutVars>
      </dgm:prSet>
      <dgm:spPr/>
    </dgm:pt>
    <dgm:pt modelId="{09E033BA-43C6-D142-9545-7F5DD3293678}" type="pres">
      <dgm:prSet presAssocID="{3F15F894-4330-8B42-AE04-720EBEA7164D}" presName="ellipse" presStyleLbl="trBgShp" presStyleIdx="0" presStyleCnt="1"/>
      <dgm:spPr/>
    </dgm:pt>
    <dgm:pt modelId="{B6E2CF48-98C4-544F-AAA8-6E159C656D8C}" type="pres">
      <dgm:prSet presAssocID="{3F15F894-4330-8B42-AE04-720EBEA7164D}" presName="arrow1" presStyleLbl="fgShp" presStyleIdx="0" presStyleCnt="1"/>
      <dgm:spPr/>
    </dgm:pt>
    <dgm:pt modelId="{D22329BA-936E-4E4C-9353-88A7F94638AD}" type="pres">
      <dgm:prSet presAssocID="{3F15F894-4330-8B42-AE04-720EBEA7164D}" presName="rectangle" presStyleLbl="revTx" presStyleIdx="0" presStyleCnt="1" custScaleX="213189" custLinFactNeighborX="981" custLinFactNeighborY="21420">
        <dgm:presLayoutVars>
          <dgm:bulletEnabled val="1"/>
        </dgm:presLayoutVars>
      </dgm:prSet>
      <dgm:spPr/>
    </dgm:pt>
    <dgm:pt modelId="{A9A4BB47-74C8-B247-AE91-C8935BEEB1D2}" type="pres">
      <dgm:prSet presAssocID="{064CA159-90F6-474D-88ED-A66D9E488112}" presName="item1" presStyleLbl="node1" presStyleIdx="0" presStyleCnt="3">
        <dgm:presLayoutVars>
          <dgm:bulletEnabled val="1"/>
        </dgm:presLayoutVars>
      </dgm:prSet>
      <dgm:spPr/>
    </dgm:pt>
    <dgm:pt modelId="{057BCE9F-2670-4E43-97C3-5585023E4C8F}" type="pres">
      <dgm:prSet presAssocID="{2E3E629C-5F2C-0C46-BD90-DB23AE6A88E8}" presName="item2" presStyleLbl="node1" presStyleIdx="1" presStyleCnt="3" custLinFactNeighborX="-10529" custLinFactNeighborY="-14001">
        <dgm:presLayoutVars>
          <dgm:bulletEnabled val="1"/>
        </dgm:presLayoutVars>
      </dgm:prSet>
      <dgm:spPr/>
    </dgm:pt>
    <dgm:pt modelId="{DB5C6AC4-6E3D-F442-892E-F71E19542C4C}" type="pres">
      <dgm:prSet presAssocID="{E2C27A64-4D41-BD48-983B-265FD934E31B}" presName="item3" presStyleLbl="node1" presStyleIdx="2" presStyleCnt="3">
        <dgm:presLayoutVars>
          <dgm:bulletEnabled val="1"/>
        </dgm:presLayoutVars>
      </dgm:prSet>
      <dgm:spPr/>
    </dgm:pt>
    <dgm:pt modelId="{615CEF2A-2568-4B4E-88C3-221DFB5EED38}" type="pres">
      <dgm:prSet presAssocID="{3F15F894-4330-8B42-AE04-720EBEA7164D}" presName="funnel" presStyleLbl="trAlignAcc1" presStyleIdx="0" presStyleCnt="1"/>
      <dgm:spPr/>
    </dgm:pt>
  </dgm:ptLst>
  <dgm:cxnLst>
    <dgm:cxn modelId="{AC446A06-2653-AD4A-B607-396481D82E98}" srcId="{3F15F894-4330-8B42-AE04-720EBEA7164D}" destId="{E2C27A64-4D41-BD48-983B-265FD934E31B}" srcOrd="3" destOrd="0" parTransId="{32015C29-A008-DD49-8C6C-A994016A4AAE}" sibTransId="{F62922DC-72C3-2E48-A732-CA27D74F0D16}"/>
    <dgm:cxn modelId="{E711DC56-72F5-6E4D-B2D3-2B8EEE063B21}" srcId="{3F15F894-4330-8B42-AE04-720EBEA7164D}" destId="{2E3E629C-5F2C-0C46-BD90-DB23AE6A88E8}" srcOrd="2" destOrd="0" parTransId="{2349C937-92DF-154E-9EAB-FE7218426225}" sibTransId="{101AC375-22C0-C74B-A4B8-756573B5B9EF}"/>
    <dgm:cxn modelId="{0BBFE356-CC32-0A44-ADD7-BC7CB6905B5D}" type="presOf" srcId="{E2C27A64-4D41-BD48-983B-265FD934E31B}" destId="{D22329BA-936E-4E4C-9353-88A7F94638AD}" srcOrd="0" destOrd="0" presId="urn:microsoft.com/office/officeart/2005/8/layout/funnel1"/>
    <dgm:cxn modelId="{44EC88A1-3F39-864B-A382-78D6261FF442}" srcId="{3F15F894-4330-8B42-AE04-720EBEA7164D}" destId="{064CA159-90F6-474D-88ED-A66D9E488112}" srcOrd="1" destOrd="0" parTransId="{BBBFEC36-637F-DB4F-A7AD-C989C8FF3E48}" sibTransId="{49E4E07F-7CC5-A945-99B9-7EE35681E9BB}"/>
    <dgm:cxn modelId="{8A663CAB-56B5-6C4F-A5B0-FE4FC09E455E}" type="presOf" srcId="{0B1B584E-6448-6B41-8618-B2C6DCF85DAA}" destId="{DB5C6AC4-6E3D-F442-892E-F71E19542C4C}" srcOrd="0" destOrd="0" presId="urn:microsoft.com/office/officeart/2005/8/layout/funnel1"/>
    <dgm:cxn modelId="{48EEFDB0-6FBF-0B4B-96D0-3B2B05FAFBA1}" srcId="{3F15F894-4330-8B42-AE04-720EBEA7164D}" destId="{0B1B584E-6448-6B41-8618-B2C6DCF85DAA}" srcOrd="0" destOrd="0" parTransId="{783694FE-ACE4-294F-BE8C-C748F8BE3453}" sibTransId="{DD541373-075E-D742-92B5-6B82EE292E5C}"/>
    <dgm:cxn modelId="{D4D614B3-5A99-994A-81BB-69A9A4A58760}" type="presOf" srcId="{3F15F894-4330-8B42-AE04-720EBEA7164D}" destId="{8D77D954-F5C6-DA42-845E-C33EBB8D8304}" srcOrd="0" destOrd="0" presId="urn:microsoft.com/office/officeart/2005/8/layout/funnel1"/>
    <dgm:cxn modelId="{FE0A63C3-46D8-694D-A435-D5706E32AE7B}" type="presOf" srcId="{064CA159-90F6-474D-88ED-A66D9E488112}" destId="{057BCE9F-2670-4E43-97C3-5585023E4C8F}" srcOrd="0" destOrd="0" presId="urn:microsoft.com/office/officeart/2005/8/layout/funnel1"/>
    <dgm:cxn modelId="{AD360EF4-A09D-5943-91FD-F5F4041EA72B}" type="presOf" srcId="{2E3E629C-5F2C-0C46-BD90-DB23AE6A88E8}" destId="{A9A4BB47-74C8-B247-AE91-C8935BEEB1D2}" srcOrd="0" destOrd="0" presId="urn:microsoft.com/office/officeart/2005/8/layout/funnel1"/>
    <dgm:cxn modelId="{509B6577-9F30-0C4C-B969-47E0B7C81384}" type="presParOf" srcId="{8D77D954-F5C6-DA42-845E-C33EBB8D8304}" destId="{09E033BA-43C6-D142-9545-7F5DD3293678}" srcOrd="0" destOrd="0" presId="urn:microsoft.com/office/officeart/2005/8/layout/funnel1"/>
    <dgm:cxn modelId="{9E81E6C9-B369-AC48-98A7-E46377B00BD7}" type="presParOf" srcId="{8D77D954-F5C6-DA42-845E-C33EBB8D8304}" destId="{B6E2CF48-98C4-544F-AAA8-6E159C656D8C}" srcOrd="1" destOrd="0" presId="urn:microsoft.com/office/officeart/2005/8/layout/funnel1"/>
    <dgm:cxn modelId="{E5A2C4D5-0EBE-1D4A-812E-B778B3F31E8A}" type="presParOf" srcId="{8D77D954-F5C6-DA42-845E-C33EBB8D8304}" destId="{D22329BA-936E-4E4C-9353-88A7F94638AD}" srcOrd="2" destOrd="0" presId="urn:microsoft.com/office/officeart/2005/8/layout/funnel1"/>
    <dgm:cxn modelId="{66035D6C-DB86-F64E-9076-9367C4BDCB22}" type="presParOf" srcId="{8D77D954-F5C6-DA42-845E-C33EBB8D8304}" destId="{A9A4BB47-74C8-B247-AE91-C8935BEEB1D2}" srcOrd="3" destOrd="0" presId="urn:microsoft.com/office/officeart/2005/8/layout/funnel1"/>
    <dgm:cxn modelId="{F43AEC18-9AAB-B042-93E4-22D690700CE2}" type="presParOf" srcId="{8D77D954-F5C6-DA42-845E-C33EBB8D8304}" destId="{057BCE9F-2670-4E43-97C3-5585023E4C8F}" srcOrd="4" destOrd="0" presId="urn:microsoft.com/office/officeart/2005/8/layout/funnel1"/>
    <dgm:cxn modelId="{D19F069B-C46C-B947-9BF4-8430D4A2CD69}" type="presParOf" srcId="{8D77D954-F5C6-DA42-845E-C33EBB8D8304}" destId="{DB5C6AC4-6E3D-F442-892E-F71E19542C4C}" srcOrd="5" destOrd="0" presId="urn:microsoft.com/office/officeart/2005/8/layout/funnel1"/>
    <dgm:cxn modelId="{E48F5036-DC93-DC41-8FB0-95805E737D88}" type="presParOf" srcId="{8D77D954-F5C6-DA42-845E-C33EBB8D8304}" destId="{615CEF2A-2568-4B4E-88C3-221DFB5EED38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033BA-43C6-D142-9545-7F5DD3293678}">
      <dsp:nvSpPr>
        <dsp:cNvPr id="0" name=""/>
        <dsp:cNvSpPr/>
      </dsp:nvSpPr>
      <dsp:spPr>
        <a:xfrm>
          <a:off x="1143921" y="78262"/>
          <a:ext cx="1553218" cy="539412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2CF48-98C4-544F-AAA8-6E159C656D8C}">
      <dsp:nvSpPr>
        <dsp:cNvPr id="0" name=""/>
        <dsp:cNvSpPr/>
      </dsp:nvSpPr>
      <dsp:spPr>
        <a:xfrm>
          <a:off x="1772433" y="1399101"/>
          <a:ext cx="301011" cy="192647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329BA-936E-4E4C-9353-88A7F94638AD}">
      <dsp:nvSpPr>
        <dsp:cNvPr id="0" name=""/>
        <dsp:cNvSpPr/>
      </dsp:nvSpPr>
      <dsp:spPr>
        <a:xfrm>
          <a:off x="396977" y="1565259"/>
          <a:ext cx="3080271" cy="361213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noProof="0" dirty="0"/>
            <a:t>Anotación y Filtración</a:t>
          </a:r>
        </a:p>
      </dsp:txBody>
      <dsp:txXfrm>
        <a:off x="396977" y="1565259"/>
        <a:ext cx="3080271" cy="361213"/>
      </dsp:txXfrm>
    </dsp:sp>
    <dsp:sp modelId="{A9A4BB47-74C8-B247-AE91-C8935BEEB1D2}">
      <dsp:nvSpPr>
        <dsp:cNvPr id="0" name=""/>
        <dsp:cNvSpPr/>
      </dsp:nvSpPr>
      <dsp:spPr>
        <a:xfrm>
          <a:off x="1708619" y="659335"/>
          <a:ext cx="541820" cy="541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kern="1200" noProof="0" dirty="0"/>
            <a:t>Datos al nivel de la Región</a:t>
          </a:r>
        </a:p>
      </dsp:txBody>
      <dsp:txXfrm>
        <a:off x="1787967" y="738683"/>
        <a:ext cx="383124" cy="383124"/>
      </dsp:txXfrm>
    </dsp:sp>
    <dsp:sp modelId="{057BCE9F-2670-4E43-97C3-5585023E4C8F}">
      <dsp:nvSpPr>
        <dsp:cNvPr id="0" name=""/>
        <dsp:cNvSpPr/>
      </dsp:nvSpPr>
      <dsp:spPr>
        <a:xfrm>
          <a:off x="1263868" y="176989"/>
          <a:ext cx="541820" cy="541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kern="1200" noProof="0" dirty="0"/>
            <a:t>Datos al nivel del Gen</a:t>
          </a:r>
        </a:p>
      </dsp:txBody>
      <dsp:txXfrm>
        <a:off x="1343216" y="256337"/>
        <a:ext cx="383124" cy="383124"/>
      </dsp:txXfrm>
    </dsp:sp>
    <dsp:sp modelId="{DB5C6AC4-6E3D-F442-892E-F71E19542C4C}">
      <dsp:nvSpPr>
        <dsp:cNvPr id="0" name=""/>
        <dsp:cNvSpPr/>
      </dsp:nvSpPr>
      <dsp:spPr>
        <a:xfrm>
          <a:off x="1874777" y="121849"/>
          <a:ext cx="541820" cy="541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kern="1200" noProof="0" dirty="0"/>
            <a:t>Datos al nivel de la variante</a:t>
          </a:r>
        </a:p>
      </dsp:txBody>
      <dsp:txXfrm>
        <a:off x="1954125" y="201197"/>
        <a:ext cx="383124" cy="383124"/>
      </dsp:txXfrm>
    </dsp:sp>
    <dsp:sp modelId="{615CEF2A-2568-4B4E-88C3-221DFB5EED38}">
      <dsp:nvSpPr>
        <dsp:cNvPr id="0" name=""/>
        <dsp:cNvSpPr/>
      </dsp:nvSpPr>
      <dsp:spPr>
        <a:xfrm>
          <a:off x="1080107" y="12040"/>
          <a:ext cx="1685663" cy="1348531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033BA-43C6-D142-9545-7F5DD3293678}">
      <dsp:nvSpPr>
        <dsp:cNvPr id="0" name=""/>
        <dsp:cNvSpPr/>
      </dsp:nvSpPr>
      <dsp:spPr>
        <a:xfrm>
          <a:off x="1143921" y="78262"/>
          <a:ext cx="1553218" cy="539412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524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2CF48-98C4-544F-AAA8-6E159C656D8C}">
      <dsp:nvSpPr>
        <dsp:cNvPr id="0" name=""/>
        <dsp:cNvSpPr/>
      </dsp:nvSpPr>
      <dsp:spPr>
        <a:xfrm>
          <a:off x="1772433" y="1399101"/>
          <a:ext cx="301011" cy="192647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329BA-936E-4E4C-9353-88A7F94638AD}">
      <dsp:nvSpPr>
        <dsp:cNvPr id="0" name=""/>
        <dsp:cNvSpPr/>
      </dsp:nvSpPr>
      <dsp:spPr>
        <a:xfrm>
          <a:off x="396977" y="1565259"/>
          <a:ext cx="3080271" cy="361213"/>
        </a:xfrm>
        <a:prstGeom prst="rect">
          <a:avLst/>
        </a:prstGeom>
        <a:noFill/>
        <a:ln w="9525" cap="flat" cmpd="sng" algn="ctr">
          <a:solidFill>
            <a:schemeClr val="dk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noProof="0" dirty="0"/>
            <a:t>Anotación y Filtración</a:t>
          </a:r>
        </a:p>
      </dsp:txBody>
      <dsp:txXfrm>
        <a:off x="396977" y="1565259"/>
        <a:ext cx="3080271" cy="361213"/>
      </dsp:txXfrm>
    </dsp:sp>
    <dsp:sp modelId="{A9A4BB47-74C8-B247-AE91-C8935BEEB1D2}">
      <dsp:nvSpPr>
        <dsp:cNvPr id="0" name=""/>
        <dsp:cNvSpPr/>
      </dsp:nvSpPr>
      <dsp:spPr>
        <a:xfrm>
          <a:off x="1708619" y="659335"/>
          <a:ext cx="541820" cy="541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kern="1200" noProof="0" dirty="0"/>
            <a:t>Datos al nivel de la Región</a:t>
          </a:r>
        </a:p>
      </dsp:txBody>
      <dsp:txXfrm>
        <a:off x="1787967" y="738683"/>
        <a:ext cx="383124" cy="383124"/>
      </dsp:txXfrm>
    </dsp:sp>
    <dsp:sp modelId="{057BCE9F-2670-4E43-97C3-5585023E4C8F}">
      <dsp:nvSpPr>
        <dsp:cNvPr id="0" name=""/>
        <dsp:cNvSpPr/>
      </dsp:nvSpPr>
      <dsp:spPr>
        <a:xfrm>
          <a:off x="1263868" y="176989"/>
          <a:ext cx="541820" cy="541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kern="1200" noProof="0" dirty="0"/>
            <a:t>Datos al nivel del Gen</a:t>
          </a:r>
        </a:p>
      </dsp:txBody>
      <dsp:txXfrm>
        <a:off x="1343216" y="256337"/>
        <a:ext cx="383124" cy="383124"/>
      </dsp:txXfrm>
    </dsp:sp>
    <dsp:sp modelId="{DB5C6AC4-6E3D-F442-892E-F71E19542C4C}">
      <dsp:nvSpPr>
        <dsp:cNvPr id="0" name=""/>
        <dsp:cNvSpPr/>
      </dsp:nvSpPr>
      <dsp:spPr>
        <a:xfrm>
          <a:off x="1874777" y="121849"/>
          <a:ext cx="541820" cy="541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kern="1200" noProof="0" dirty="0"/>
            <a:t>Datos al nivel de la variante</a:t>
          </a:r>
        </a:p>
      </dsp:txBody>
      <dsp:txXfrm>
        <a:off x="1954125" y="201197"/>
        <a:ext cx="383124" cy="383124"/>
      </dsp:txXfrm>
    </dsp:sp>
    <dsp:sp modelId="{615CEF2A-2568-4B4E-88C3-221DFB5EED38}">
      <dsp:nvSpPr>
        <dsp:cNvPr id="0" name=""/>
        <dsp:cNvSpPr/>
      </dsp:nvSpPr>
      <dsp:spPr>
        <a:xfrm>
          <a:off x="1080107" y="12040"/>
          <a:ext cx="1685663" cy="1348531"/>
        </a:xfrm>
        <a:prstGeom prst="funnel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C45B8-744B-4353-884E-DD041AA83FED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6E9B6-98F7-4BE9-8D3C-883410110E9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7476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Add</a:t>
            </a:r>
            <a:r>
              <a:rPr lang="es-CL" dirty="0"/>
              <a:t> </a:t>
            </a:r>
            <a:r>
              <a:rPr lang="es-CL" dirty="0" err="1"/>
              <a:t>your</a:t>
            </a:r>
            <a:r>
              <a:rPr lang="es-CL" dirty="0"/>
              <a:t> </a:t>
            </a:r>
            <a:r>
              <a:rPr lang="es-CL" dirty="0" err="1"/>
              <a:t>own</a:t>
            </a:r>
            <a:r>
              <a:rPr lang="es-CL" dirty="0"/>
              <a:t> SUSHI </a:t>
            </a:r>
            <a:r>
              <a:rPr lang="es-CL" dirty="0" err="1"/>
              <a:t>vizualization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6E9B6-98F7-4BE9-8D3C-883410110E9E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3489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BB0EC-7D9C-264D-AAF5-DBA416E64FE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96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/>
              <a:t>Single </a:t>
            </a:r>
            <a:r>
              <a:rPr lang="es-CL" dirty="0" err="1"/>
              <a:t>nucletotide</a:t>
            </a:r>
            <a:r>
              <a:rPr lang="es-CL" dirty="0"/>
              <a:t> </a:t>
            </a:r>
            <a:r>
              <a:rPr lang="es-CL" dirty="0" err="1"/>
              <a:t>variant</a:t>
            </a:r>
            <a:r>
              <a:rPr lang="es-CL" dirty="0"/>
              <a:t> (SNV), </a:t>
            </a:r>
            <a:r>
              <a:rPr lang="es-CL" dirty="0" err="1"/>
              <a:t>insertion-deletion</a:t>
            </a:r>
            <a:r>
              <a:rPr lang="es-CL" dirty="0"/>
              <a:t> (indel)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6E9B6-98F7-4BE9-8D3C-883410110E9E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7287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6E9B6-98F7-4BE9-8D3C-883410110E9E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1046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err="1"/>
              <a:t>Wannovar</a:t>
            </a:r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6E9B6-98F7-4BE9-8D3C-883410110E9E}" type="slidenum">
              <a:rPr lang="es-CL" smtClean="0"/>
              <a:t>12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1719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BB0EC-7D9C-264D-AAF5-DBA416E64FE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639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6E9B6-98F7-4BE9-8D3C-883410110E9E}" type="slidenum">
              <a:rPr lang="es-CL" smtClean="0"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317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347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6843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83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61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947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854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526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616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649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830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074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65114-D174-4879-BD2E-8407E521E03F}" type="datetimeFigureOut">
              <a:rPr lang="es-CL" smtClean="0"/>
              <a:t>18-06-2018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83836-5A22-4503-97E3-ACF4756FED6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149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annovar.wglab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broadinstitute.org/software/igv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7.png"/><Relationship Id="rId10" Type="http://schemas.microsoft.com/office/2007/relationships/diagramDrawing" Target="../diagrams/drawing2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edtools.readthedocs.io/en/latest/content/installa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5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7.png"/><Relationship Id="rId10" Type="http://schemas.microsoft.com/office/2007/relationships/diagramDrawing" Target="../diagrams/drawing1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7571-3517-422F-9BF3-67F023019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>
            <a:normAutofit/>
          </a:bodyPr>
          <a:lstStyle/>
          <a:p>
            <a:r>
              <a:rPr lang="es-CL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News Gothic MT"/>
              </a:rPr>
              <a:t>INB400: Visualización Científica</a:t>
            </a:r>
            <a:endParaRPr lang="es-C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AEE90-51C2-457C-99CD-402A8A5A7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>
                <a:latin typeface="Book Antiqua"/>
                <a:cs typeface="Book Antiqua"/>
              </a:rPr>
              <a:t>Dr. Matthieu J. Miossec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6600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Formato VCF: Variantes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Cada línea representa un locus </a:t>
            </a:r>
            <a:r>
              <a:rPr lang="es-CL" sz="2400" dirty="0"/>
              <a:t>[CHROM, POS]</a:t>
            </a:r>
            <a:r>
              <a:rPr lang="es-CL" dirty="0"/>
              <a:t> dónde se encuentra una(s) variante(s) </a:t>
            </a:r>
            <a:r>
              <a:rPr lang="es-CL" sz="2400" dirty="0"/>
              <a:t>[ALT]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La certeza del llamado esta proporcionado por un índice [QUAL].</a:t>
            </a:r>
          </a:p>
        </p:txBody>
      </p:sp>
      <p:pic>
        <p:nvPicPr>
          <p:cNvPr id="6" name="Imagen 5" descr="Captura de pantalla 2017-03-20 a las 4.23.51 p.m.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" y="3344641"/>
            <a:ext cx="7516019" cy="2890777"/>
          </a:xfrm>
          <a:prstGeom prst="rect">
            <a:avLst/>
          </a:prstGeom>
        </p:spPr>
      </p:pic>
      <p:sp>
        <p:nvSpPr>
          <p:cNvPr id="8" name="Abrir corchete 7"/>
          <p:cNvSpPr/>
          <p:nvPr/>
        </p:nvSpPr>
        <p:spPr>
          <a:xfrm>
            <a:off x="820338" y="4081879"/>
            <a:ext cx="63102" cy="591632"/>
          </a:xfrm>
          <a:prstGeom prst="leftBracket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ector recto 9"/>
          <p:cNvCxnSpPr/>
          <p:nvPr/>
        </p:nvCxnSpPr>
        <p:spPr>
          <a:xfrm>
            <a:off x="3659966" y="5651676"/>
            <a:ext cx="1198955" cy="0"/>
          </a:xfrm>
          <a:prstGeom prst="line">
            <a:avLst/>
          </a:prstGeom>
          <a:ln>
            <a:solidFill>
              <a:srgbClr val="7EB6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brir corchete 11"/>
          <p:cNvSpPr/>
          <p:nvPr/>
        </p:nvSpPr>
        <p:spPr>
          <a:xfrm>
            <a:off x="837721" y="4996937"/>
            <a:ext cx="45719" cy="39442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ector recto 13"/>
          <p:cNvCxnSpPr/>
          <p:nvPr/>
        </p:nvCxnSpPr>
        <p:spPr>
          <a:xfrm>
            <a:off x="5426847" y="5651676"/>
            <a:ext cx="5758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6060406" y="5651676"/>
            <a:ext cx="731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48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Formato VCF: Genotipos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s-CL" dirty="0"/>
              <a:t>Las ultimas columnas corresponden al </a:t>
            </a:r>
            <a:r>
              <a:rPr lang="es-CL" b="1" dirty="0"/>
              <a:t>llamado de genotipos </a:t>
            </a:r>
            <a:r>
              <a:rPr lang="es-CL" dirty="0"/>
              <a:t>de cada genoma incluido en un estudio.</a:t>
            </a:r>
          </a:p>
          <a:p>
            <a:pPr lvl="1"/>
            <a:r>
              <a:rPr lang="es-CL" dirty="0"/>
              <a:t>Otra información especifica a cada  a las individuo esta incluido también.</a:t>
            </a:r>
          </a:p>
        </p:txBody>
      </p:sp>
      <p:pic>
        <p:nvPicPr>
          <p:cNvPr id="12" name="Imagen 11" descr="Captura de pantalla 2017-03-20 a las 4.23.51 p.m.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" y="3706591"/>
            <a:ext cx="7516019" cy="2890777"/>
          </a:xfrm>
          <a:prstGeom prst="rect">
            <a:avLst/>
          </a:prstGeom>
        </p:spPr>
      </p:pic>
      <p:cxnSp>
        <p:nvCxnSpPr>
          <p:cNvPr id="14" name="Conector recto 13"/>
          <p:cNvCxnSpPr/>
          <p:nvPr/>
        </p:nvCxnSpPr>
        <p:spPr>
          <a:xfrm>
            <a:off x="3659966" y="6013626"/>
            <a:ext cx="1198955" cy="0"/>
          </a:xfrm>
          <a:prstGeom prst="line">
            <a:avLst/>
          </a:prstGeom>
          <a:ln>
            <a:solidFill>
              <a:srgbClr val="7EB60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brir corchete 14"/>
          <p:cNvSpPr/>
          <p:nvPr/>
        </p:nvSpPr>
        <p:spPr>
          <a:xfrm>
            <a:off x="837721" y="5358887"/>
            <a:ext cx="45719" cy="39442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onector recto 15"/>
          <p:cNvCxnSpPr/>
          <p:nvPr/>
        </p:nvCxnSpPr>
        <p:spPr>
          <a:xfrm>
            <a:off x="5426847" y="6013626"/>
            <a:ext cx="5758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6060406" y="6013626"/>
            <a:ext cx="731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brir corchete 7">
            <a:extLst>
              <a:ext uri="{FF2B5EF4-FFF2-40B4-BE49-F238E27FC236}">
                <a16:creationId xmlns:a16="http://schemas.microsoft.com/office/drawing/2014/main" id="{9DBF8C9A-0631-4049-94B4-0169A1475A1B}"/>
              </a:ext>
            </a:extLst>
          </p:cNvPr>
          <p:cNvSpPr/>
          <p:nvPr/>
        </p:nvSpPr>
        <p:spPr>
          <a:xfrm>
            <a:off x="820571" y="4443829"/>
            <a:ext cx="63102" cy="591632"/>
          </a:xfrm>
          <a:prstGeom prst="leftBracket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29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9641-A793-42F3-B9E1-46D54A41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Encontrar Variantes de Interés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57A3-F2D4-42E1-979B-01CA3CDD4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744327"/>
          </a:xfrm>
        </p:spPr>
        <p:txBody>
          <a:bodyPr>
            <a:normAutofit/>
          </a:bodyPr>
          <a:lstStyle/>
          <a:p>
            <a:r>
              <a:rPr lang="es-CL" dirty="0"/>
              <a:t>El numero de variantes que cada genoma o exoma tiene es </a:t>
            </a:r>
            <a:r>
              <a:rPr lang="es-CL" u="sng" dirty="0"/>
              <a:t>enorme</a:t>
            </a:r>
            <a:r>
              <a:rPr lang="es-CL" dirty="0"/>
              <a:t>!</a:t>
            </a:r>
          </a:p>
          <a:p>
            <a:pPr lvl="1"/>
            <a:r>
              <a:rPr lang="es-CL" dirty="0"/>
              <a:t>En promedio, 1 variante para cada 1000 bases. </a:t>
            </a:r>
          </a:p>
          <a:p>
            <a:pPr lvl="2"/>
            <a:r>
              <a:rPr lang="es-CL" dirty="0"/>
              <a:t>Para un exoma, todavía significa más de 30000 variantes (</a:t>
            </a:r>
            <a:r>
              <a:rPr lang="es-CL" dirty="0" err="1"/>
              <a:t>rec.</a:t>
            </a:r>
            <a:r>
              <a:rPr lang="es-CL" dirty="0"/>
              <a:t> un exoma humano corresponde a ~38 Mbps).</a:t>
            </a:r>
          </a:p>
          <a:p>
            <a:pPr lvl="1"/>
            <a:r>
              <a:rPr lang="es-CL" dirty="0"/>
              <a:t>Necesitamos estrategias para reducir el numero de variantes a una pequeña lista manejable </a:t>
            </a:r>
            <a:r>
              <a:rPr lang="es-CL" u="sng" dirty="0"/>
              <a:t>que contiene la o las variantes de interés</a:t>
            </a:r>
            <a:r>
              <a:rPr lang="es-CL" dirty="0"/>
              <a:t>!</a:t>
            </a:r>
          </a:p>
          <a:p>
            <a:pPr lvl="2"/>
            <a:r>
              <a:rPr lang="es-CL" dirty="0"/>
              <a:t>Un VCF contiene información que permite filtrar (ej. genotipo, certeza de llamado, presencia/ausencia en individuos…) pero a menudo no es suficiente.</a:t>
            </a:r>
          </a:p>
          <a:p>
            <a:pPr lvl="3"/>
            <a:r>
              <a:rPr lang="es-CL" dirty="0"/>
              <a:t>Necesitamos anotar nuestro archivo para mejor filtrar.</a:t>
            </a:r>
          </a:p>
        </p:txBody>
      </p:sp>
    </p:spTree>
    <p:extLst>
      <p:ext uri="{BB962C8B-B14F-4D97-AF65-F5344CB8AC3E}">
        <p14:creationId xmlns:p14="http://schemas.microsoft.com/office/powerpoint/2010/main" val="97735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wAnnovar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75515"/>
          </a:xfrm>
        </p:spPr>
        <p:txBody>
          <a:bodyPr>
            <a:normAutofit/>
          </a:bodyPr>
          <a:lstStyle/>
          <a:p>
            <a:r>
              <a:rPr lang="es-CL" dirty="0"/>
              <a:t>Existe alto numero de recursos para la anotación de variantes, dispersados a través diferentes servicios. Juntarlos puede ser un trabajo fastidioso.</a:t>
            </a:r>
          </a:p>
          <a:p>
            <a:pPr lvl="1"/>
            <a:r>
              <a:rPr lang="es-CL" dirty="0"/>
              <a:t>Por suerte, de la misma manera que el UCSC Genome Browser concentra información de diferente servicios en una pantalla, existen agregadores de anotación, como </a:t>
            </a:r>
            <a:r>
              <a:rPr lang="es-CL" b="1" dirty="0"/>
              <a:t>Annovar</a:t>
            </a:r>
            <a:r>
              <a:rPr lang="es-CL" dirty="0"/>
              <a:t>.</a:t>
            </a:r>
          </a:p>
          <a:p>
            <a:pPr lvl="2"/>
            <a:r>
              <a:rPr lang="es-CL" dirty="0"/>
              <a:t>Annovar tiene un servicio en línea con </a:t>
            </a:r>
            <a:r>
              <a:rPr lang="es-CL" b="1" dirty="0" err="1"/>
              <a:t>wAnnovar</a:t>
            </a:r>
            <a:r>
              <a:rPr lang="es-CL" dirty="0"/>
              <a:t>.</a:t>
            </a:r>
          </a:p>
          <a:p>
            <a:pPr lvl="2"/>
            <a:r>
              <a:rPr lang="es-CL" dirty="0"/>
              <a:t>Una vez anotado nuestro archivo, podemos proceder con filtración de variantes según atributos deseables.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6263B490-77E6-4D01-804B-6136D3E3D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068" y="418088"/>
            <a:ext cx="2397076" cy="8560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0FB80C-E680-4D26-B37D-5350E6EF742B}"/>
              </a:ext>
            </a:extLst>
          </p:cNvPr>
          <p:cNvSpPr txBox="1"/>
          <p:nvPr/>
        </p:nvSpPr>
        <p:spPr>
          <a:xfrm>
            <a:off x="1612404" y="4223653"/>
            <a:ext cx="3190061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¡Bueno! ¡Tenemos toda la información que necesitamos aquí, no necesitamos visualización!</a:t>
            </a:r>
          </a:p>
        </p:txBody>
      </p:sp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0DB3E2B9-4DDE-430F-9334-C4448018F555}"/>
              </a:ext>
            </a:extLst>
          </p:cNvPr>
          <p:cNvSpPr/>
          <p:nvPr/>
        </p:nvSpPr>
        <p:spPr>
          <a:xfrm>
            <a:off x="2083653" y="3922305"/>
            <a:ext cx="2247561" cy="1753663"/>
          </a:xfrm>
          <a:prstGeom prst="noSmoking">
            <a:avLst>
              <a:gd name="adj" fmla="val 911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C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576E8-BEE9-4889-AB66-78E692467547}"/>
              </a:ext>
            </a:extLst>
          </p:cNvPr>
          <p:cNvSpPr txBox="1"/>
          <p:nvPr/>
        </p:nvSpPr>
        <p:spPr>
          <a:xfrm>
            <a:off x="4467319" y="3947859"/>
            <a:ext cx="3190061" cy="175432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CL" dirty="0"/>
              <a:t>El llamado de variantes ahora tiene ciertas debilidades. </a:t>
            </a:r>
          </a:p>
          <a:p>
            <a:pPr algn="ctr"/>
            <a:r>
              <a:rPr lang="es-CL" dirty="0"/>
              <a:t>Mientras tiempo que se corrige, el ojo humano es buena herramienta!</a:t>
            </a:r>
          </a:p>
        </p:txBody>
      </p:sp>
    </p:spTree>
    <p:extLst>
      <p:ext uri="{BB962C8B-B14F-4D97-AF65-F5344CB8AC3E}">
        <p14:creationId xmlns:p14="http://schemas.microsoft.com/office/powerpoint/2010/main" val="11902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E934-42D7-40CB-B800-753F58A7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Limites del Llamado de Variantes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C9CF-C6B8-48AB-80F1-203BD5B27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Los llamadores de variantes actuales pueden determinar con buena precisión si una disparidad en un genoma corresponde a variante o a error usando la información presente en el locus correspondiente.</a:t>
            </a:r>
          </a:p>
          <a:p>
            <a:pPr lvl="1"/>
            <a:r>
              <a:rPr lang="es-CL" dirty="0"/>
              <a:t>Por lo tanto, tienen dificultades tomar en cuenta el contexto en que existe una disparidad.</a:t>
            </a:r>
          </a:p>
          <a:p>
            <a:pPr lvl="2"/>
            <a:r>
              <a:rPr lang="es-CL" dirty="0"/>
              <a:t>Puede contener información crucial para determinar si es error o variante real (ej. región con alta repetición).</a:t>
            </a:r>
          </a:p>
          <a:p>
            <a:pPr lvl="2"/>
            <a:r>
              <a:rPr lang="es-CL" dirty="0"/>
              <a:t>Con el </a:t>
            </a:r>
            <a:r>
              <a:rPr lang="es-CL" b="1" dirty="0" err="1"/>
              <a:t>Integrative</a:t>
            </a:r>
            <a:r>
              <a:rPr lang="es-CL" b="1" dirty="0"/>
              <a:t> Genome </a:t>
            </a:r>
            <a:r>
              <a:rPr lang="es-CL" b="1" dirty="0" err="1"/>
              <a:t>Viewer</a:t>
            </a:r>
            <a:r>
              <a:rPr lang="es-CL" b="1" dirty="0"/>
              <a:t> (IGV)</a:t>
            </a:r>
            <a:r>
              <a:rPr lang="es-CL" dirty="0"/>
              <a:t>, podemos examinar este contexto.</a:t>
            </a:r>
          </a:p>
        </p:txBody>
      </p:sp>
    </p:spTree>
    <p:extLst>
      <p:ext uri="{BB962C8B-B14F-4D97-AF65-F5344CB8AC3E}">
        <p14:creationId xmlns:p14="http://schemas.microsoft.com/office/powerpoint/2010/main" val="291386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EB19-8C93-4916-A690-475ECCD9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Integrative Genome Viewer (IGV)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C253-4802-4608-8937-FCA0C7C5B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</a:t>
            </a:r>
            <a:r>
              <a:rPr lang="es-CL" b="1" dirty="0"/>
              <a:t>Integrative Genome Viewer </a:t>
            </a:r>
            <a:r>
              <a:rPr lang="es-CL" dirty="0"/>
              <a:t>(</a:t>
            </a:r>
            <a:r>
              <a:rPr lang="es-CL" b="1" dirty="0"/>
              <a:t>IGV</a:t>
            </a:r>
            <a:r>
              <a:rPr lang="es-CL" dirty="0"/>
              <a:t>) es una herramienta de visualización de alineamientos.</a:t>
            </a:r>
          </a:p>
          <a:p>
            <a:pPr lvl="1"/>
            <a:r>
              <a:rPr lang="es-CL" dirty="0"/>
              <a:t>Representa los </a:t>
            </a:r>
            <a:br>
              <a:rPr lang="es-CL" dirty="0"/>
            </a:br>
            <a:r>
              <a:rPr lang="es-CL" dirty="0"/>
              <a:t>reads alineados</a:t>
            </a:r>
            <a:br>
              <a:rPr lang="es-CL" dirty="0"/>
            </a:br>
            <a:r>
              <a:rPr lang="es-CL" dirty="0"/>
              <a:t>en una región.</a:t>
            </a:r>
          </a:p>
          <a:p>
            <a:pPr lvl="1"/>
            <a:r>
              <a:rPr lang="es-CL" dirty="0"/>
              <a:t>También, destaca</a:t>
            </a:r>
            <a:br>
              <a:rPr lang="es-CL" dirty="0"/>
            </a:br>
            <a:r>
              <a:rPr lang="es-CL" dirty="0"/>
              <a:t>variantes.</a:t>
            </a:r>
          </a:p>
          <a:p>
            <a:pPr lvl="1"/>
            <a:r>
              <a:rPr lang="es-CL" dirty="0"/>
              <a:t>Así proporciona</a:t>
            </a:r>
            <a:br>
              <a:rPr lang="es-CL" dirty="0"/>
            </a:br>
            <a:r>
              <a:rPr lang="es-CL" dirty="0"/>
              <a:t>el contexto para  </a:t>
            </a:r>
            <a:br>
              <a:rPr lang="es-CL" dirty="0"/>
            </a:br>
            <a:r>
              <a:rPr lang="es-CL" dirty="0"/>
              <a:t>las variantes.</a:t>
            </a:r>
          </a:p>
          <a:p>
            <a:pPr lvl="1"/>
            <a:endParaRPr lang="es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8D0A3-AFA4-413D-AE99-8032F52BE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655" y="2607063"/>
            <a:ext cx="7976374" cy="4250937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C3F9970-DE42-45FC-BCA6-DF12C61BDAB4}"/>
              </a:ext>
            </a:extLst>
          </p:cNvPr>
          <p:cNvSpPr/>
          <p:nvPr/>
        </p:nvSpPr>
        <p:spPr>
          <a:xfrm>
            <a:off x="7924842" y="2607063"/>
            <a:ext cx="464234" cy="82193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042489AF-2115-4855-A4AD-C408A107B6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1428750" cy="885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DE668A-CF07-4BBD-A630-8EB98B23C8C7}"/>
              </a:ext>
            </a:extLst>
          </p:cNvPr>
          <p:cNvSpPr txBox="1"/>
          <p:nvPr/>
        </p:nvSpPr>
        <p:spPr>
          <a:xfrm>
            <a:off x="4684544" y="4393510"/>
            <a:ext cx="208307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CL" dirty="0"/>
              <a:t>En gris: los reads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0FC12-1945-4A9F-B40D-E1B53D882956}"/>
              </a:ext>
            </a:extLst>
          </p:cNvPr>
          <p:cNvSpPr txBox="1"/>
          <p:nvPr/>
        </p:nvSpPr>
        <p:spPr>
          <a:xfrm>
            <a:off x="5235610" y="4762842"/>
            <a:ext cx="2689232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L" dirty="0"/>
              <a:t>Cada variante con su propia color. </a:t>
            </a:r>
          </a:p>
          <a:p>
            <a:r>
              <a:rPr lang="es-CL" dirty="0"/>
              <a:t>Bases idénticas a la referencia no aparecen por defecto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EB808F2-13EC-4569-9789-A196CB8B35F9}"/>
              </a:ext>
            </a:extLst>
          </p:cNvPr>
          <p:cNvSpPr/>
          <p:nvPr/>
        </p:nvSpPr>
        <p:spPr>
          <a:xfrm>
            <a:off x="7627118" y="3270591"/>
            <a:ext cx="464234" cy="50841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4DABA8-F5FD-43A5-AE08-D796C9987884}"/>
              </a:ext>
            </a:extLst>
          </p:cNvPr>
          <p:cNvSpPr txBox="1"/>
          <p:nvPr/>
        </p:nvSpPr>
        <p:spPr>
          <a:xfrm>
            <a:off x="4664622" y="3126425"/>
            <a:ext cx="3040986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L" dirty="0"/>
              <a:t>En esta línea tenemos la proporción de cada base y la cobertura comparado a posiciones adyacentes</a:t>
            </a:r>
          </a:p>
        </p:txBody>
      </p:sp>
    </p:spTree>
    <p:extLst>
      <p:ext uri="{BB962C8B-B14F-4D97-AF65-F5344CB8AC3E}">
        <p14:creationId xmlns:p14="http://schemas.microsoft.com/office/powerpoint/2010/main" val="29204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2FF6-D3CE-4EDB-8EE6-5D775E731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Contexto es Importante! </a:t>
            </a:r>
            <a:br>
              <a:rPr lang="es-CL" dirty="0"/>
            </a:br>
            <a:r>
              <a:rPr lang="es-CL" dirty="0"/>
              <a:t>(Ejemplo 1 con Artefactos Repetitivos)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55C2F-71E7-4BC4-A9CE-7A9B7059C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Imaginemos que en nuestra lista final de variantes detectado por llamado de variantes, una variante cumple con todos lo requisitos. Sin embargo…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8BA88-681B-4B15-8B21-A4401DC2D2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76" b="10156"/>
          <a:stretch/>
        </p:blipFill>
        <p:spPr>
          <a:xfrm>
            <a:off x="323557" y="3377143"/>
            <a:ext cx="8496886" cy="3761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668272-D376-47D4-9BA3-7173DED185B9}"/>
              </a:ext>
            </a:extLst>
          </p:cNvPr>
          <p:cNvSpPr txBox="1"/>
          <p:nvPr/>
        </p:nvSpPr>
        <p:spPr>
          <a:xfrm>
            <a:off x="5361988" y="3848322"/>
            <a:ext cx="205798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Alto índice de certeza basado en el locus correspondiente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E29C85-6AB6-49C6-B503-BC45F1F7FAD1}"/>
              </a:ext>
            </a:extLst>
          </p:cNvPr>
          <p:cNvCxnSpPr/>
          <p:nvPr/>
        </p:nvCxnSpPr>
        <p:spPr>
          <a:xfrm>
            <a:off x="3619500" y="3625058"/>
            <a:ext cx="228600" cy="238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996D4D-6BD5-44E7-9F53-0D3FB67C3B30}"/>
              </a:ext>
            </a:extLst>
          </p:cNvPr>
          <p:cNvCxnSpPr/>
          <p:nvPr/>
        </p:nvCxnSpPr>
        <p:spPr>
          <a:xfrm>
            <a:off x="4267200" y="3625058"/>
            <a:ext cx="228600" cy="238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7D97BF-E876-419B-A867-861C763F445A}"/>
              </a:ext>
            </a:extLst>
          </p:cNvPr>
          <p:cNvCxnSpPr/>
          <p:nvPr/>
        </p:nvCxnSpPr>
        <p:spPr>
          <a:xfrm>
            <a:off x="3629025" y="4250264"/>
            <a:ext cx="228600" cy="238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B26C3E-299B-4050-805C-2B4811B08F51}"/>
              </a:ext>
            </a:extLst>
          </p:cNvPr>
          <p:cNvCxnSpPr/>
          <p:nvPr/>
        </p:nvCxnSpPr>
        <p:spPr>
          <a:xfrm>
            <a:off x="3838722" y="4250263"/>
            <a:ext cx="228600" cy="238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3DD13F-0EB8-4937-90E8-1C266BD025C2}"/>
              </a:ext>
            </a:extLst>
          </p:cNvPr>
          <p:cNvCxnSpPr/>
          <p:nvPr/>
        </p:nvCxnSpPr>
        <p:spPr>
          <a:xfrm>
            <a:off x="4019550" y="4250262"/>
            <a:ext cx="228600" cy="238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0EE8AB-3DFB-48F9-A0E6-48A87C8C78CA}"/>
              </a:ext>
            </a:extLst>
          </p:cNvPr>
          <p:cNvCxnSpPr/>
          <p:nvPr/>
        </p:nvCxnSpPr>
        <p:spPr>
          <a:xfrm>
            <a:off x="4343400" y="4250262"/>
            <a:ext cx="228600" cy="238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AEAAE0-425F-4705-8B43-B88C3B7F7087}"/>
              </a:ext>
            </a:extLst>
          </p:cNvPr>
          <p:cNvCxnSpPr/>
          <p:nvPr/>
        </p:nvCxnSpPr>
        <p:spPr>
          <a:xfrm>
            <a:off x="3914922" y="4621283"/>
            <a:ext cx="228600" cy="238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2BF669-FFED-447A-A203-15D215BEB898}"/>
              </a:ext>
            </a:extLst>
          </p:cNvPr>
          <p:cNvCxnSpPr/>
          <p:nvPr/>
        </p:nvCxnSpPr>
        <p:spPr>
          <a:xfrm>
            <a:off x="4296362" y="4576369"/>
            <a:ext cx="228600" cy="238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2C084B-9744-4517-8FE2-9465E03836A4}"/>
              </a:ext>
            </a:extLst>
          </p:cNvPr>
          <p:cNvCxnSpPr/>
          <p:nvPr/>
        </p:nvCxnSpPr>
        <p:spPr>
          <a:xfrm>
            <a:off x="4505399" y="4576368"/>
            <a:ext cx="228600" cy="238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805858-339D-49CA-B81C-97A0B35A3DA2}"/>
              </a:ext>
            </a:extLst>
          </p:cNvPr>
          <p:cNvCxnSpPr/>
          <p:nvPr/>
        </p:nvCxnSpPr>
        <p:spPr>
          <a:xfrm>
            <a:off x="4296362" y="4814493"/>
            <a:ext cx="228600" cy="238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D9E04E-A184-4A44-9D23-F43BFFCD8F25}"/>
              </a:ext>
            </a:extLst>
          </p:cNvPr>
          <p:cNvCxnSpPr/>
          <p:nvPr/>
        </p:nvCxnSpPr>
        <p:spPr>
          <a:xfrm>
            <a:off x="4495800" y="4781817"/>
            <a:ext cx="228600" cy="238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BCDA39-E3B4-4088-B70E-6A2F85AFE8C4}"/>
              </a:ext>
            </a:extLst>
          </p:cNvPr>
          <p:cNvSpPr txBox="1"/>
          <p:nvPr/>
        </p:nvSpPr>
        <p:spPr>
          <a:xfrm>
            <a:off x="1599688" y="5312915"/>
            <a:ext cx="3353312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En los reads que contienen nuestra variante siempre aparecen artefactos!</a:t>
            </a:r>
          </a:p>
          <a:p>
            <a:r>
              <a:rPr lang="es-CL" dirty="0"/>
              <a:t>Alineamiento problemático!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EB435B-20F3-4105-B9BB-1A7BA3ABC384}"/>
              </a:ext>
            </a:extLst>
          </p:cNvPr>
          <p:cNvSpPr txBox="1"/>
          <p:nvPr/>
        </p:nvSpPr>
        <p:spPr>
          <a:xfrm>
            <a:off x="5276850" y="5312914"/>
            <a:ext cx="32385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Eso puede pasar en regiones que tienen mucho repetición y/o que es alto en GC (eng. GC-</a:t>
            </a:r>
            <a:r>
              <a:rPr lang="es-CL" dirty="0" err="1"/>
              <a:t>rich</a:t>
            </a:r>
            <a:r>
              <a:rPr lang="es-CL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0934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01D0-632C-4074-BA69-EB3670DA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Contexto es Importante! </a:t>
            </a:r>
            <a:br>
              <a:rPr lang="es-CL" dirty="0"/>
            </a:br>
            <a:r>
              <a:rPr lang="es-CL" dirty="0"/>
              <a:t>(Ejemplo 2 con Inserción-deleción)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399CE5-D3AA-4086-B825-38758A63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Tenemos también el caso</a:t>
            </a:r>
            <a:br>
              <a:rPr lang="es-CL" dirty="0"/>
            </a:br>
            <a:r>
              <a:rPr lang="es-CL" dirty="0"/>
              <a:t>posible en que la presencia </a:t>
            </a:r>
            <a:br>
              <a:rPr lang="es-CL" dirty="0"/>
            </a:br>
            <a:r>
              <a:rPr lang="es-CL" dirty="0"/>
              <a:t>de una inserción o deleción</a:t>
            </a:r>
            <a:br>
              <a:rPr lang="es-CL" dirty="0"/>
            </a:br>
            <a:r>
              <a:rPr lang="es-CL" dirty="0"/>
              <a:t>falsa va a crear la ilusión </a:t>
            </a:r>
            <a:br>
              <a:rPr lang="es-CL" dirty="0"/>
            </a:br>
            <a:r>
              <a:rPr lang="es-CL" dirty="0"/>
              <a:t>sistemática de la existencia de variantes que realmente ya no están!</a:t>
            </a:r>
          </a:p>
          <a:p>
            <a:pPr lvl="1"/>
            <a:r>
              <a:rPr lang="es-CL" dirty="0"/>
              <a:t>Otra vez, son problemas de regiones repetitivas.</a:t>
            </a:r>
          </a:p>
          <a:p>
            <a:pPr lvl="1"/>
            <a:r>
              <a:rPr lang="es-CL" dirty="0"/>
              <a:t>También se puede que existe realmente indel, pero el alineamiento se equivocó en el tamaño, creando la ilusión de variantes en </a:t>
            </a:r>
            <a:r>
              <a:rPr lang="es-CL" b="1" dirty="0"/>
              <a:t>C</a:t>
            </a:r>
            <a:r>
              <a:rPr lang="es-CL" dirty="0"/>
              <a:t> y </a:t>
            </a:r>
            <a:r>
              <a:rPr lang="es-CL" b="1" dirty="0"/>
              <a:t>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3171C8-04A5-484F-8F26-054F790D7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95" y="1521589"/>
            <a:ext cx="3082830" cy="1848674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ADD78C81-7E04-4952-801B-A85D2C2E4E23}"/>
              </a:ext>
            </a:extLst>
          </p:cNvPr>
          <p:cNvSpPr/>
          <p:nvPr/>
        </p:nvSpPr>
        <p:spPr>
          <a:xfrm rot="2465821">
            <a:off x="8115300" y="1769237"/>
            <a:ext cx="476250" cy="16192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5105F-4D47-4A81-AE72-61AB0FD670FD}"/>
              </a:ext>
            </a:extLst>
          </p:cNvPr>
          <p:cNvSpPr txBox="1"/>
          <p:nvPr/>
        </p:nvSpPr>
        <p:spPr>
          <a:xfrm>
            <a:off x="8147945" y="1934172"/>
            <a:ext cx="876300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sz="1400" dirty="0"/>
              <a:t>Parecen reales…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0FDA6-4CA7-47E3-BC03-228E5D00F3BA}"/>
              </a:ext>
            </a:extLst>
          </p:cNvPr>
          <p:cNvSpPr txBox="1"/>
          <p:nvPr/>
        </p:nvSpPr>
        <p:spPr>
          <a:xfrm>
            <a:off x="5609300" y="1843023"/>
            <a:ext cx="1665240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sz="1400" dirty="0"/>
              <a:t>Pero quizás son productos de esta “deleción”,  ella un producto de alineamiento incorrecto.</a:t>
            </a:r>
          </a:p>
        </p:txBody>
      </p:sp>
    </p:spTree>
    <p:extLst>
      <p:ext uri="{BB962C8B-B14F-4D97-AF65-F5344CB8AC3E}">
        <p14:creationId xmlns:p14="http://schemas.microsoft.com/office/powerpoint/2010/main" val="354076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2AA2-985A-4878-9390-2D15ABC0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CL" dirty="0"/>
              <a:t>Otra Forma de Visualizar con IGV: </a:t>
            </a:r>
            <a:br>
              <a:rPr lang="es-CL" dirty="0"/>
            </a:br>
            <a:r>
              <a:rPr lang="es-CL" dirty="0"/>
              <a:t>Con el </a:t>
            </a:r>
            <a:r>
              <a:rPr lang="es-CL" dirty="0" err="1"/>
              <a:t>Variant</a:t>
            </a:r>
            <a:r>
              <a:rPr lang="es-CL" dirty="0"/>
              <a:t> </a:t>
            </a:r>
            <a:r>
              <a:rPr lang="es-CL" dirty="0" err="1"/>
              <a:t>Call</a:t>
            </a:r>
            <a:r>
              <a:rPr lang="es-CL" dirty="0"/>
              <a:t> </a:t>
            </a:r>
            <a:r>
              <a:rPr lang="es-CL" dirty="0" err="1"/>
              <a:t>Format</a:t>
            </a:r>
            <a:r>
              <a:rPr lang="es-CL" dirty="0"/>
              <a:t> (VCF)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8925F-14FE-4FE9-9377-DFE327F41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En ciertos proyectos, el numero de muestras pueden ser tan grande que el VCF pierde su legibilidad.</a:t>
            </a:r>
          </a:p>
          <a:p>
            <a:pPr lvl="1"/>
            <a:r>
              <a:rPr lang="es-CL" dirty="0"/>
              <a:t>IGV también acepta</a:t>
            </a:r>
            <a:br>
              <a:rPr lang="es-CL" dirty="0"/>
            </a:br>
            <a:r>
              <a:rPr lang="es-CL" dirty="0"/>
              <a:t>VCFs</a:t>
            </a:r>
            <a:r>
              <a:rPr lang="es-CL" baseline="30000" dirty="0"/>
              <a:t>*</a:t>
            </a:r>
            <a:r>
              <a:rPr lang="es-CL" dirty="0"/>
              <a:t> lo que permite </a:t>
            </a:r>
            <a:br>
              <a:rPr lang="es-CL" dirty="0"/>
            </a:br>
            <a:r>
              <a:rPr lang="es-CL" dirty="0"/>
              <a:t>visualizar el ratio </a:t>
            </a:r>
            <a:br>
              <a:rPr lang="es-CL" dirty="0"/>
            </a:br>
            <a:r>
              <a:rPr lang="es-CL" dirty="0"/>
              <a:t>ref./variante y la </a:t>
            </a:r>
            <a:br>
              <a:rPr lang="es-CL" dirty="0"/>
            </a:br>
            <a:r>
              <a:rPr lang="es-CL" dirty="0"/>
              <a:t>distribución de </a:t>
            </a:r>
            <a:br>
              <a:rPr lang="es-CL" dirty="0"/>
            </a:br>
            <a:r>
              <a:rPr lang="es-CL" dirty="0"/>
              <a:t>genotipos a través </a:t>
            </a:r>
            <a:br>
              <a:rPr lang="es-CL" dirty="0"/>
            </a:br>
            <a:r>
              <a:rPr lang="es-CL" dirty="0"/>
              <a:t>genomas.</a:t>
            </a:r>
          </a:p>
          <a:p>
            <a:pPr lvl="1"/>
            <a:endParaRPr lang="es-C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C16BB7-E8D3-4123-A3D2-955697FB1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916" y="2548089"/>
            <a:ext cx="6061612" cy="4224186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D9CA64C7-EF8C-4EED-9F43-7B3BE10269A6}"/>
              </a:ext>
            </a:extLst>
          </p:cNvPr>
          <p:cNvSpPr/>
          <p:nvPr/>
        </p:nvSpPr>
        <p:spPr>
          <a:xfrm>
            <a:off x="6397869" y="3135797"/>
            <a:ext cx="267286" cy="422031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DE6C63-C4B5-42C0-B284-D7D074FE0147}"/>
              </a:ext>
            </a:extLst>
          </p:cNvPr>
          <p:cNvSpPr txBox="1"/>
          <p:nvPr/>
        </p:nvSpPr>
        <p:spPr>
          <a:xfrm>
            <a:off x="6650739" y="3206234"/>
            <a:ext cx="3598162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sz="1400" dirty="0"/>
              <a:t>La disposición esta similar, pero al nivel de individuos y no de bases.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CF725-1031-4138-8614-0887515636CA}"/>
              </a:ext>
            </a:extLst>
          </p:cNvPr>
          <p:cNvSpPr txBox="1"/>
          <p:nvPr/>
        </p:nvSpPr>
        <p:spPr>
          <a:xfrm>
            <a:off x="6665155" y="4239846"/>
            <a:ext cx="3743373" cy="18158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CL" sz="1400" dirty="0"/>
              <a:t>En gris: individuos con alelo que corresponde a la referencia.</a:t>
            </a:r>
          </a:p>
          <a:p>
            <a:endParaRPr lang="es-CL" sz="1400" dirty="0"/>
          </a:p>
          <a:p>
            <a:r>
              <a:rPr lang="es-CL" sz="1400" dirty="0"/>
              <a:t>En azul profundo: homocigoto para la variante.</a:t>
            </a:r>
          </a:p>
          <a:p>
            <a:endParaRPr lang="es-CL" sz="1400" dirty="0"/>
          </a:p>
          <a:p>
            <a:r>
              <a:rPr lang="es-CL" sz="1400" dirty="0"/>
              <a:t>En azul claro: heterocigoto para la variante.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C6672-96D5-42FE-A747-A6A98A1494A7}"/>
              </a:ext>
            </a:extLst>
          </p:cNvPr>
          <p:cNvSpPr txBox="1"/>
          <p:nvPr/>
        </p:nvSpPr>
        <p:spPr>
          <a:xfrm>
            <a:off x="0" y="6264554"/>
            <a:ext cx="418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*De hecho, IGV acepta docenas de formatos! </a:t>
            </a:r>
          </a:p>
        </p:txBody>
      </p:sp>
    </p:spTree>
    <p:extLst>
      <p:ext uri="{BB962C8B-B14F-4D97-AF65-F5344CB8AC3E}">
        <p14:creationId xmlns:p14="http://schemas.microsoft.com/office/powerpoint/2010/main" val="84172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Visualización Para Validación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s-CL" sz="2400" dirty="0"/>
              <a:t>Ahora falta solo una visualización para la etapa final de </a:t>
            </a:r>
            <a:r>
              <a:rPr lang="es-CL" sz="2400" b="1" dirty="0"/>
              <a:t>validación</a:t>
            </a:r>
            <a:r>
              <a:rPr lang="es-CL" sz="2400" dirty="0"/>
              <a:t> (no vamos a preocuparnos de vis. en laboratorio. Otro tema para otra clase).</a:t>
            </a:r>
          </a:p>
        </p:txBody>
      </p:sp>
      <p:sp>
        <p:nvSpPr>
          <p:cNvPr id="44" name="Flecha curvada hacia la izquierda 20">
            <a:extLst>
              <a:ext uri="{FF2B5EF4-FFF2-40B4-BE49-F238E27FC236}">
                <a16:creationId xmlns:a16="http://schemas.microsoft.com/office/drawing/2014/main" id="{CC3178C2-9AAD-47B5-B688-E41309C60864}"/>
              </a:ext>
            </a:extLst>
          </p:cNvPr>
          <p:cNvSpPr/>
          <p:nvPr/>
        </p:nvSpPr>
        <p:spPr>
          <a:xfrm>
            <a:off x="1068032" y="3160829"/>
            <a:ext cx="7920035" cy="3000190"/>
          </a:xfrm>
          <a:prstGeom prst="curvedLeftArrow">
            <a:avLst>
              <a:gd name="adj1" fmla="val 25000"/>
              <a:gd name="adj2" fmla="val 40052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0" name="Minus Sign 99">
            <a:extLst>
              <a:ext uri="{FF2B5EF4-FFF2-40B4-BE49-F238E27FC236}">
                <a16:creationId xmlns:a16="http://schemas.microsoft.com/office/drawing/2014/main" id="{FB0BE213-A328-4721-B18E-68FD3DE0D543}"/>
              </a:ext>
            </a:extLst>
          </p:cNvPr>
          <p:cNvSpPr/>
          <p:nvPr/>
        </p:nvSpPr>
        <p:spPr>
          <a:xfrm rot="502525">
            <a:off x="1304324" y="3342813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6" name="Marcador de contenido 7" descr="hiseq2500.png">
            <a:extLst>
              <a:ext uri="{FF2B5EF4-FFF2-40B4-BE49-F238E27FC236}">
                <a16:creationId xmlns:a16="http://schemas.microsoft.com/office/drawing/2014/main" id="{3495DB88-C913-464F-93BF-6B0D366B36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" t="-2" r="-3562" b="-3097"/>
          <a:stretch/>
        </p:blipFill>
        <p:spPr>
          <a:xfrm>
            <a:off x="84951" y="2838099"/>
            <a:ext cx="1427998" cy="1371701"/>
          </a:xfrm>
          <a:prstGeom prst="rect">
            <a:avLst/>
          </a:prstGeom>
        </p:spPr>
      </p:pic>
      <p:sp>
        <p:nvSpPr>
          <p:cNvPr id="47" name="Flecha en U 12">
            <a:extLst>
              <a:ext uri="{FF2B5EF4-FFF2-40B4-BE49-F238E27FC236}">
                <a16:creationId xmlns:a16="http://schemas.microsoft.com/office/drawing/2014/main" id="{227BE9A0-D0D6-4503-98FA-4D464F83E266}"/>
              </a:ext>
            </a:extLst>
          </p:cNvPr>
          <p:cNvSpPr/>
          <p:nvPr/>
        </p:nvSpPr>
        <p:spPr>
          <a:xfrm flipH="1">
            <a:off x="1103775" y="2799679"/>
            <a:ext cx="2215254" cy="436337"/>
          </a:xfrm>
          <a:prstGeom prst="utur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prstTxWarp prst="textStop">
              <a:avLst/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algn="ctr"/>
            <a:endParaRPr lang="en-GB" b="1" spc="150">
              <a:ln w="11430"/>
              <a:solidFill>
                <a:srgbClr val="F8F8F8"/>
              </a:solidFill>
              <a:effectLst/>
            </a:endParaRPr>
          </a:p>
        </p:txBody>
      </p:sp>
      <p:sp>
        <p:nvSpPr>
          <p:cNvPr id="71" name="CuadroTexto 32">
            <a:extLst>
              <a:ext uri="{FF2B5EF4-FFF2-40B4-BE49-F238E27FC236}">
                <a16:creationId xmlns:a16="http://schemas.microsoft.com/office/drawing/2014/main" id="{98E36022-24B4-4112-8650-78897C0CD42A}"/>
              </a:ext>
            </a:extLst>
          </p:cNvPr>
          <p:cNvSpPr txBox="1"/>
          <p:nvPr/>
        </p:nvSpPr>
        <p:spPr>
          <a:xfrm>
            <a:off x="2302379" y="4086373"/>
            <a:ext cx="284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Control de calidad (QC)</a:t>
            </a:r>
          </a:p>
        </p:txBody>
      </p:sp>
      <p:pic>
        <p:nvPicPr>
          <p:cNvPr id="72" name="Content Placeholder 4">
            <a:extLst>
              <a:ext uri="{FF2B5EF4-FFF2-40B4-BE49-F238E27FC236}">
                <a16:creationId xmlns:a16="http://schemas.microsoft.com/office/drawing/2014/main" id="{70C632A7-D5D9-4154-8CBD-F095F332FDB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6" y="2977188"/>
            <a:ext cx="1590529" cy="79441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id="{1EC13C85-853F-453A-B63A-1C6DC97838D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36" y="3151518"/>
            <a:ext cx="1412558" cy="91843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4" name="CuadroTexto 2">
            <a:extLst>
              <a:ext uri="{FF2B5EF4-FFF2-40B4-BE49-F238E27FC236}">
                <a16:creationId xmlns:a16="http://schemas.microsoft.com/office/drawing/2014/main" id="{C08AD509-76B0-4634-B673-649AC74D0702}"/>
              </a:ext>
            </a:extLst>
          </p:cNvPr>
          <p:cNvSpPr txBox="1"/>
          <p:nvPr/>
        </p:nvSpPr>
        <p:spPr>
          <a:xfrm>
            <a:off x="794855" y="5060217"/>
            <a:ext cx="160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Proceso de validación</a:t>
            </a:r>
          </a:p>
          <a:p>
            <a:pPr algn="ctr"/>
            <a:r>
              <a:rPr lang="es-CL" dirty="0"/>
              <a:t>(laboratorio)</a:t>
            </a:r>
          </a:p>
        </p:txBody>
      </p:sp>
      <p:sp>
        <p:nvSpPr>
          <p:cNvPr id="75" name="Flecha derecha 45">
            <a:extLst>
              <a:ext uri="{FF2B5EF4-FFF2-40B4-BE49-F238E27FC236}">
                <a16:creationId xmlns:a16="http://schemas.microsoft.com/office/drawing/2014/main" id="{16D68650-CF9F-4890-9D78-80C80F60DBD7}"/>
              </a:ext>
            </a:extLst>
          </p:cNvPr>
          <p:cNvSpPr/>
          <p:nvPr/>
        </p:nvSpPr>
        <p:spPr>
          <a:xfrm>
            <a:off x="6676694" y="4120379"/>
            <a:ext cx="1224698" cy="19981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000" dirty="0">
                <a:solidFill>
                  <a:srgbClr val="000000"/>
                </a:solidFill>
              </a:rPr>
              <a:t>ACTTCATCCAT</a:t>
            </a:r>
            <a:r>
              <a:rPr lang="es-ES" sz="1000" dirty="0">
                <a:solidFill>
                  <a:srgbClr val="FF0000"/>
                </a:solidFill>
              </a:rPr>
              <a:t>T</a:t>
            </a:r>
            <a:r>
              <a:rPr lang="es-ES" sz="1000" dirty="0">
                <a:solidFill>
                  <a:srgbClr val="000000"/>
                </a:solidFill>
              </a:rPr>
              <a:t>CG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76" name="CuadroTexto 19">
            <a:extLst>
              <a:ext uri="{FF2B5EF4-FFF2-40B4-BE49-F238E27FC236}">
                <a16:creationId xmlns:a16="http://schemas.microsoft.com/office/drawing/2014/main" id="{52527359-4FBC-467E-BE99-0C759C65C169}"/>
              </a:ext>
            </a:extLst>
          </p:cNvPr>
          <p:cNvSpPr txBox="1"/>
          <p:nvPr/>
        </p:nvSpPr>
        <p:spPr>
          <a:xfrm rot="259788">
            <a:off x="5105573" y="3077694"/>
            <a:ext cx="3599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Alineamiento de secuencias</a:t>
            </a:r>
          </a:p>
        </p:txBody>
      </p:sp>
      <p:sp>
        <p:nvSpPr>
          <p:cNvPr id="77" name="CuadroTexto 39">
            <a:extLst>
              <a:ext uri="{FF2B5EF4-FFF2-40B4-BE49-F238E27FC236}">
                <a16:creationId xmlns:a16="http://schemas.microsoft.com/office/drawing/2014/main" id="{F11948F1-71BC-48F9-A6CD-02F2C85F0FE1}"/>
              </a:ext>
            </a:extLst>
          </p:cNvPr>
          <p:cNvSpPr txBox="1"/>
          <p:nvPr/>
        </p:nvSpPr>
        <p:spPr>
          <a:xfrm>
            <a:off x="8102852" y="4117127"/>
            <a:ext cx="335441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000" dirty="0">
                <a:effectLst/>
              </a:rPr>
              <a:t>reads</a:t>
            </a:r>
          </a:p>
        </p:txBody>
      </p:sp>
      <p:sp>
        <p:nvSpPr>
          <p:cNvPr id="78" name="Flecha izquierda 50">
            <a:extLst>
              <a:ext uri="{FF2B5EF4-FFF2-40B4-BE49-F238E27FC236}">
                <a16:creationId xmlns:a16="http://schemas.microsoft.com/office/drawing/2014/main" id="{665663AC-985A-46A0-BE3B-25F81612416D}"/>
              </a:ext>
            </a:extLst>
          </p:cNvPr>
          <p:cNvSpPr/>
          <p:nvPr/>
        </p:nvSpPr>
        <p:spPr>
          <a:xfrm>
            <a:off x="6675720" y="4293900"/>
            <a:ext cx="1225672" cy="218448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rgbClr val="000000"/>
                </a:solidFill>
              </a:rPr>
              <a:t>CTTCATC</a:t>
            </a:r>
            <a:r>
              <a:rPr lang="es-ES" sz="1000" dirty="0">
                <a:solidFill>
                  <a:srgbClr val="FF0000"/>
                </a:solidFill>
              </a:rPr>
              <a:t>A</a:t>
            </a:r>
            <a:r>
              <a:rPr lang="es-ES" sz="1000" dirty="0">
                <a:solidFill>
                  <a:schemeClr val="tx1"/>
                </a:solidFill>
              </a:rPr>
              <a:t>A</a:t>
            </a:r>
            <a:r>
              <a:rPr lang="es-ES" sz="1000" dirty="0">
                <a:solidFill>
                  <a:srgbClr val="000000"/>
                </a:solidFill>
              </a:rPr>
              <a:t>TGCGC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79" name="Flecha izquierda 52">
            <a:extLst>
              <a:ext uri="{FF2B5EF4-FFF2-40B4-BE49-F238E27FC236}">
                <a16:creationId xmlns:a16="http://schemas.microsoft.com/office/drawing/2014/main" id="{EF7F36AF-17BC-416E-87BD-9B3B37F311DD}"/>
              </a:ext>
            </a:extLst>
          </p:cNvPr>
          <p:cNvSpPr/>
          <p:nvPr/>
        </p:nvSpPr>
        <p:spPr>
          <a:xfrm>
            <a:off x="5818166" y="3810719"/>
            <a:ext cx="1255207" cy="16104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/>
              <a:t>GAA</a:t>
            </a:r>
            <a:r>
              <a:rPr lang="en-GB" sz="1000" dirty="0">
                <a:solidFill>
                  <a:schemeClr val="tx1"/>
                </a:solidFill>
              </a:rPr>
              <a:t>T</a:t>
            </a:r>
            <a:r>
              <a:rPr lang="en-GB" sz="1000" dirty="0"/>
              <a:t>AGGCTACTTC</a:t>
            </a:r>
          </a:p>
        </p:txBody>
      </p:sp>
      <p:sp>
        <p:nvSpPr>
          <p:cNvPr id="80" name="Flecha izquierda 54">
            <a:extLst>
              <a:ext uri="{FF2B5EF4-FFF2-40B4-BE49-F238E27FC236}">
                <a16:creationId xmlns:a16="http://schemas.microsoft.com/office/drawing/2014/main" id="{0E925183-3510-482B-AFA5-E67997FB90C1}"/>
              </a:ext>
            </a:extLst>
          </p:cNvPr>
          <p:cNvSpPr/>
          <p:nvPr/>
        </p:nvSpPr>
        <p:spPr>
          <a:xfrm>
            <a:off x="6096627" y="3962143"/>
            <a:ext cx="1225672" cy="154984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AGGC</a:t>
            </a:r>
            <a:r>
              <a:rPr lang="es-ES" sz="1000" dirty="0">
                <a:solidFill>
                  <a:srgbClr val="FF0000"/>
                </a:solidFill>
                <a:effectLst/>
              </a:rPr>
              <a:t>C</a:t>
            </a:r>
            <a:r>
              <a:rPr lang="es-ES" sz="1000" dirty="0">
                <a:solidFill>
                  <a:schemeClr val="tx1"/>
                </a:solidFill>
              </a:rPr>
              <a:t>TACT</a:t>
            </a:r>
            <a:r>
              <a:rPr lang="es-ES" sz="1000" dirty="0">
                <a:solidFill>
                  <a:srgbClr val="FF0000"/>
                </a:solidFill>
              </a:rPr>
              <a:t>A</a:t>
            </a:r>
            <a:r>
              <a:rPr lang="es-ES" sz="1000" dirty="0">
                <a:solidFill>
                  <a:schemeClr val="tx1"/>
                </a:solidFill>
              </a:rPr>
              <a:t>CATC</a:t>
            </a:r>
          </a:p>
        </p:txBody>
      </p:sp>
      <p:sp>
        <p:nvSpPr>
          <p:cNvPr id="81" name="CuadroTexto 36">
            <a:extLst>
              <a:ext uri="{FF2B5EF4-FFF2-40B4-BE49-F238E27FC236}">
                <a16:creationId xmlns:a16="http://schemas.microsoft.com/office/drawing/2014/main" id="{9D1D0C1E-A281-49E6-9DC9-7B9B17B8121A}"/>
              </a:ext>
            </a:extLst>
          </p:cNvPr>
          <p:cNvSpPr txBox="1"/>
          <p:nvPr/>
        </p:nvSpPr>
        <p:spPr>
          <a:xfrm>
            <a:off x="5303094" y="3468471"/>
            <a:ext cx="1758770" cy="153888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000" b="1" dirty="0">
                <a:effectLst/>
              </a:rPr>
              <a:t>Secuencia de referencia</a:t>
            </a:r>
          </a:p>
        </p:txBody>
      </p:sp>
      <p:sp>
        <p:nvSpPr>
          <p:cNvPr id="82" name="Pergamino horizontal 51">
            <a:extLst>
              <a:ext uri="{FF2B5EF4-FFF2-40B4-BE49-F238E27FC236}">
                <a16:creationId xmlns:a16="http://schemas.microsoft.com/office/drawing/2014/main" id="{99AD1FF7-E5E9-495E-BB84-5E81E0C01C7E}"/>
              </a:ext>
            </a:extLst>
          </p:cNvPr>
          <p:cNvSpPr/>
          <p:nvPr/>
        </p:nvSpPr>
        <p:spPr>
          <a:xfrm>
            <a:off x="5733307" y="3594474"/>
            <a:ext cx="2462467" cy="199816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n-GB" sz="800" dirty="0">
                <a:solidFill>
                  <a:prstClr val="black"/>
                </a:solidFill>
              </a:rPr>
              <a:t>…</a:t>
            </a:r>
            <a:r>
              <a:rPr lang="es-ES" sz="10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TGAATAGGCGTACTTCATCCATGCGC</a:t>
            </a:r>
            <a:r>
              <a:rPr lang="en-GB" sz="8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83" name="Cerrar llave 100">
            <a:extLst>
              <a:ext uri="{FF2B5EF4-FFF2-40B4-BE49-F238E27FC236}">
                <a16:creationId xmlns:a16="http://schemas.microsoft.com/office/drawing/2014/main" id="{619EB60C-2179-45AB-850F-35081E62EDEF}"/>
              </a:ext>
            </a:extLst>
          </p:cNvPr>
          <p:cNvSpPr/>
          <p:nvPr/>
        </p:nvSpPr>
        <p:spPr>
          <a:xfrm>
            <a:off x="7834560" y="3856840"/>
            <a:ext cx="227533" cy="697139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uadroTexto 21">
            <a:extLst>
              <a:ext uri="{FF2B5EF4-FFF2-40B4-BE49-F238E27FC236}">
                <a16:creationId xmlns:a16="http://schemas.microsoft.com/office/drawing/2014/main" id="{92BEEF57-C78E-4D73-8543-450E27DE760D}"/>
              </a:ext>
            </a:extLst>
          </p:cNvPr>
          <p:cNvSpPr txBox="1"/>
          <p:nvPr/>
        </p:nvSpPr>
        <p:spPr>
          <a:xfrm rot="21345368">
            <a:off x="4698055" y="5682806"/>
            <a:ext cx="468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Llamado de variantes/Genotipificación</a:t>
            </a:r>
          </a:p>
        </p:txBody>
      </p:sp>
      <p:grpSp>
        <p:nvGrpSpPr>
          <p:cNvPr id="85" name="Agrupar 91">
            <a:extLst>
              <a:ext uri="{FF2B5EF4-FFF2-40B4-BE49-F238E27FC236}">
                <a16:creationId xmlns:a16="http://schemas.microsoft.com/office/drawing/2014/main" id="{2D5DF4BB-04BB-4151-B5C8-DE73380644D5}"/>
              </a:ext>
            </a:extLst>
          </p:cNvPr>
          <p:cNvGrpSpPr/>
          <p:nvPr/>
        </p:nvGrpSpPr>
        <p:grpSpPr>
          <a:xfrm>
            <a:off x="5813086" y="4702541"/>
            <a:ext cx="1911644" cy="1079029"/>
            <a:chOff x="572122" y="0"/>
            <a:chExt cx="1911644" cy="1079029"/>
          </a:xfrm>
        </p:grpSpPr>
        <p:sp>
          <p:nvSpPr>
            <p:cNvPr id="86" name="CuadroTexto 92">
              <a:extLst>
                <a:ext uri="{FF2B5EF4-FFF2-40B4-BE49-F238E27FC236}">
                  <a16:creationId xmlns:a16="http://schemas.microsoft.com/office/drawing/2014/main" id="{00E7D37A-45FF-4D42-8AAF-0818BE939D97}"/>
                </a:ext>
              </a:extLst>
            </p:cNvPr>
            <p:cNvSpPr txBox="1"/>
            <p:nvPr/>
          </p:nvSpPr>
          <p:spPr>
            <a:xfrm>
              <a:off x="641691" y="387014"/>
              <a:ext cx="132600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ATAGGCGTACTTCA</a:t>
              </a:r>
            </a:p>
          </p:txBody>
        </p:sp>
        <p:sp>
          <p:nvSpPr>
            <p:cNvPr id="87" name="CuadroTexto 93">
              <a:extLst>
                <a:ext uri="{FF2B5EF4-FFF2-40B4-BE49-F238E27FC236}">
                  <a16:creationId xmlns:a16="http://schemas.microsoft.com/office/drawing/2014/main" id="{618267BD-1392-413E-8BAC-09ACD1A8F4E2}"/>
                </a:ext>
              </a:extLst>
            </p:cNvPr>
            <p:cNvSpPr txBox="1"/>
            <p:nvPr/>
          </p:nvSpPr>
          <p:spPr>
            <a:xfrm>
              <a:off x="765331" y="537371"/>
              <a:ext cx="136608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AGGC</a:t>
              </a:r>
              <a:r>
                <a:rPr lang="es-ES" sz="1000" dirty="0">
                  <a:ln>
                    <a:solidFill>
                      <a:srgbClr val="FFFF00"/>
                    </a:solidFill>
                  </a:ln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</a:t>
              </a:r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TACT</a:t>
              </a:r>
              <a:r>
                <a:rPr lang="es-ES" sz="1000" dirty="0">
                  <a:ln>
                    <a:solidFill>
                      <a:schemeClr val="accent2">
                        <a:lumMod val="50000"/>
                      </a:schemeClr>
                    </a:solidFill>
                  </a:ln>
                  <a:solidFill>
                    <a:schemeClr val="accent6">
                      <a:alpha val="10000"/>
                    </a:schemeClr>
                  </a:solidFill>
                </a:rPr>
                <a:t>A</a:t>
              </a:r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CATC</a:t>
              </a:r>
            </a:p>
          </p:txBody>
        </p:sp>
        <p:sp>
          <p:nvSpPr>
            <p:cNvPr id="88" name="CuadroTexto 94">
              <a:extLst>
                <a:ext uri="{FF2B5EF4-FFF2-40B4-BE49-F238E27FC236}">
                  <a16:creationId xmlns:a16="http://schemas.microsoft.com/office/drawing/2014/main" id="{BB5097D7-554C-4EF4-B229-40B7C43ABB62}"/>
                </a:ext>
              </a:extLst>
            </p:cNvPr>
            <p:cNvSpPr txBox="1"/>
            <p:nvPr/>
          </p:nvSpPr>
          <p:spPr>
            <a:xfrm>
              <a:off x="940709" y="684428"/>
              <a:ext cx="135646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GC</a:t>
              </a:r>
              <a:r>
                <a:rPr lang="es-ES" sz="1000" dirty="0">
                  <a:ln>
                    <a:solidFill>
                      <a:srgbClr val="FFFF00"/>
                    </a:solidFill>
                  </a:ln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</a:t>
              </a:r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TACTTCATCCA</a:t>
              </a:r>
            </a:p>
          </p:txBody>
        </p:sp>
        <p:sp>
          <p:nvSpPr>
            <p:cNvPr id="89" name="CuadroTexto 95">
              <a:extLst>
                <a:ext uri="{FF2B5EF4-FFF2-40B4-BE49-F238E27FC236}">
                  <a16:creationId xmlns:a16="http://schemas.microsoft.com/office/drawing/2014/main" id="{76C4E2D4-7FB7-474A-9889-4C799B9A9966}"/>
                </a:ext>
              </a:extLst>
            </p:cNvPr>
            <p:cNvSpPr txBox="1"/>
            <p:nvPr/>
          </p:nvSpPr>
          <p:spPr>
            <a:xfrm>
              <a:off x="1120892" y="832808"/>
              <a:ext cx="13628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>
                  <a:ln>
                    <a:solidFill>
                      <a:srgbClr val="FFFF00"/>
                    </a:solidFill>
                  </a:ln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</a:t>
              </a:r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TACTTCAGCCATG</a:t>
              </a:r>
            </a:p>
          </p:txBody>
        </p:sp>
        <p:sp>
          <p:nvSpPr>
            <p:cNvPr id="90" name="CuadroTexto 96">
              <a:extLst>
                <a:ext uri="{FF2B5EF4-FFF2-40B4-BE49-F238E27FC236}">
                  <a16:creationId xmlns:a16="http://schemas.microsoft.com/office/drawing/2014/main" id="{A586014E-BFF2-4EA1-95DE-73EF74807E9A}"/>
                </a:ext>
              </a:extLst>
            </p:cNvPr>
            <p:cNvSpPr txBox="1"/>
            <p:nvPr/>
          </p:nvSpPr>
          <p:spPr>
            <a:xfrm>
              <a:off x="1777966" y="0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endParaRPr>
            </a:p>
          </p:txBody>
        </p:sp>
        <p:sp>
          <p:nvSpPr>
            <p:cNvPr id="91" name="CuadroTexto 97">
              <a:extLst>
                <a:ext uri="{FF2B5EF4-FFF2-40B4-BE49-F238E27FC236}">
                  <a16:creationId xmlns:a16="http://schemas.microsoft.com/office/drawing/2014/main" id="{27B400A4-BD80-42DF-A100-8A54C314F41D}"/>
                </a:ext>
              </a:extLst>
            </p:cNvPr>
            <p:cNvSpPr txBox="1"/>
            <p:nvPr/>
          </p:nvSpPr>
          <p:spPr>
            <a:xfrm>
              <a:off x="572122" y="248162"/>
              <a:ext cx="13193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AATAGGCGTACTTC</a:t>
              </a:r>
            </a:p>
          </p:txBody>
        </p:sp>
      </p:grpSp>
      <p:sp>
        <p:nvSpPr>
          <p:cNvPr id="92" name="Pergamino horizontal 98">
            <a:extLst>
              <a:ext uri="{FF2B5EF4-FFF2-40B4-BE49-F238E27FC236}">
                <a16:creationId xmlns:a16="http://schemas.microsoft.com/office/drawing/2014/main" id="{58E19701-B26F-49EA-85EF-89A28B601792}"/>
              </a:ext>
            </a:extLst>
          </p:cNvPr>
          <p:cNvSpPr/>
          <p:nvPr/>
        </p:nvSpPr>
        <p:spPr>
          <a:xfrm>
            <a:off x="5586559" y="4800659"/>
            <a:ext cx="2447290" cy="229817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n-GB" sz="800" dirty="0">
                <a:solidFill>
                  <a:prstClr val="black"/>
                </a:solidFill>
              </a:rPr>
              <a:t>…</a:t>
            </a:r>
            <a:r>
              <a:rPr lang="es-ES" sz="10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TGAATAGGCGTACTTCATCCATGCGC</a:t>
            </a:r>
            <a:r>
              <a:rPr lang="en-GB" sz="8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94" name="CuadroTexto 36">
            <a:extLst>
              <a:ext uri="{FF2B5EF4-FFF2-40B4-BE49-F238E27FC236}">
                <a16:creationId xmlns:a16="http://schemas.microsoft.com/office/drawing/2014/main" id="{7635FA6D-B14C-48A9-A2A3-4023C6CEA0F9}"/>
              </a:ext>
            </a:extLst>
          </p:cNvPr>
          <p:cNvSpPr txBox="1"/>
          <p:nvPr/>
        </p:nvSpPr>
        <p:spPr>
          <a:xfrm>
            <a:off x="5284523" y="4667929"/>
            <a:ext cx="1758770" cy="153888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000" b="1" dirty="0">
                <a:effectLst/>
              </a:rPr>
              <a:t>Secuencia de referencia</a:t>
            </a:r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79F11579-6E3B-4B09-982C-6A5069EAD482}"/>
              </a:ext>
            </a:extLst>
          </p:cNvPr>
          <p:cNvSpPr/>
          <p:nvPr/>
        </p:nvSpPr>
        <p:spPr>
          <a:xfrm rot="20524956">
            <a:off x="1803355" y="3277749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5" name="Minus Sign 94">
            <a:extLst>
              <a:ext uri="{FF2B5EF4-FFF2-40B4-BE49-F238E27FC236}">
                <a16:creationId xmlns:a16="http://schemas.microsoft.com/office/drawing/2014/main" id="{69AE2F8A-E2CF-4F43-BE30-40600AF024C1}"/>
              </a:ext>
            </a:extLst>
          </p:cNvPr>
          <p:cNvSpPr/>
          <p:nvPr/>
        </p:nvSpPr>
        <p:spPr>
          <a:xfrm rot="20524956">
            <a:off x="1906472" y="3409685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6" name="Minus Sign 95">
            <a:extLst>
              <a:ext uri="{FF2B5EF4-FFF2-40B4-BE49-F238E27FC236}">
                <a16:creationId xmlns:a16="http://schemas.microsoft.com/office/drawing/2014/main" id="{DD452961-E1BE-4701-8480-44D9DC8A9633}"/>
              </a:ext>
            </a:extLst>
          </p:cNvPr>
          <p:cNvSpPr/>
          <p:nvPr/>
        </p:nvSpPr>
        <p:spPr>
          <a:xfrm rot="802867">
            <a:off x="1689599" y="3610217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8" name="Minus Sign 97">
            <a:extLst>
              <a:ext uri="{FF2B5EF4-FFF2-40B4-BE49-F238E27FC236}">
                <a16:creationId xmlns:a16="http://schemas.microsoft.com/office/drawing/2014/main" id="{B7EFC672-3826-4D4C-A3D4-C3FCC2C5678F}"/>
              </a:ext>
            </a:extLst>
          </p:cNvPr>
          <p:cNvSpPr/>
          <p:nvPr/>
        </p:nvSpPr>
        <p:spPr>
          <a:xfrm rot="20195316">
            <a:off x="1973091" y="3781928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Minus Sign 98">
            <a:extLst>
              <a:ext uri="{FF2B5EF4-FFF2-40B4-BE49-F238E27FC236}">
                <a16:creationId xmlns:a16="http://schemas.microsoft.com/office/drawing/2014/main" id="{F871D05F-E72B-4EE1-AFDF-4042F02AB3D8}"/>
              </a:ext>
            </a:extLst>
          </p:cNvPr>
          <p:cNvSpPr/>
          <p:nvPr/>
        </p:nvSpPr>
        <p:spPr>
          <a:xfrm rot="995517">
            <a:off x="1556780" y="3125350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Minus Sign 100">
            <a:extLst>
              <a:ext uri="{FF2B5EF4-FFF2-40B4-BE49-F238E27FC236}">
                <a16:creationId xmlns:a16="http://schemas.microsoft.com/office/drawing/2014/main" id="{285BB8B4-DB00-4D34-ABE0-88662039339D}"/>
              </a:ext>
            </a:extLst>
          </p:cNvPr>
          <p:cNvSpPr/>
          <p:nvPr/>
        </p:nvSpPr>
        <p:spPr>
          <a:xfrm rot="20524956">
            <a:off x="4803711" y="3277751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Minus Sign 101">
            <a:extLst>
              <a:ext uri="{FF2B5EF4-FFF2-40B4-BE49-F238E27FC236}">
                <a16:creationId xmlns:a16="http://schemas.microsoft.com/office/drawing/2014/main" id="{AB07B01F-843C-4F15-818A-70A2CABF24C8}"/>
              </a:ext>
            </a:extLst>
          </p:cNvPr>
          <p:cNvSpPr/>
          <p:nvPr/>
        </p:nvSpPr>
        <p:spPr>
          <a:xfrm rot="20524956">
            <a:off x="4617547" y="3627776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Minus Sign 102">
            <a:extLst>
              <a:ext uri="{FF2B5EF4-FFF2-40B4-BE49-F238E27FC236}">
                <a16:creationId xmlns:a16="http://schemas.microsoft.com/office/drawing/2014/main" id="{BF2EF307-BBA4-4058-929C-87091734A4CB}"/>
              </a:ext>
            </a:extLst>
          </p:cNvPr>
          <p:cNvSpPr/>
          <p:nvPr/>
        </p:nvSpPr>
        <p:spPr>
          <a:xfrm>
            <a:off x="8023812" y="4582299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Minus Sign 103">
            <a:extLst>
              <a:ext uri="{FF2B5EF4-FFF2-40B4-BE49-F238E27FC236}">
                <a16:creationId xmlns:a16="http://schemas.microsoft.com/office/drawing/2014/main" id="{3B9960C9-35FD-4CF5-86FB-5B76B48EFB73}"/>
              </a:ext>
            </a:extLst>
          </p:cNvPr>
          <p:cNvSpPr/>
          <p:nvPr/>
        </p:nvSpPr>
        <p:spPr>
          <a:xfrm rot="335150">
            <a:off x="4784127" y="3838478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Minus Sign 104">
            <a:extLst>
              <a:ext uri="{FF2B5EF4-FFF2-40B4-BE49-F238E27FC236}">
                <a16:creationId xmlns:a16="http://schemas.microsoft.com/office/drawing/2014/main" id="{4DF0FE91-59EE-42D7-90AC-59D1DC8837CC}"/>
              </a:ext>
            </a:extLst>
          </p:cNvPr>
          <p:cNvSpPr/>
          <p:nvPr/>
        </p:nvSpPr>
        <p:spPr>
          <a:xfrm rot="20524956">
            <a:off x="1507611" y="3811002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Minus Sign 105">
            <a:extLst>
              <a:ext uri="{FF2B5EF4-FFF2-40B4-BE49-F238E27FC236}">
                <a16:creationId xmlns:a16="http://schemas.microsoft.com/office/drawing/2014/main" id="{6BF9C6AA-44C5-4A2C-9646-99B53845F0C2}"/>
              </a:ext>
            </a:extLst>
          </p:cNvPr>
          <p:cNvSpPr/>
          <p:nvPr/>
        </p:nvSpPr>
        <p:spPr>
          <a:xfrm rot="3582384">
            <a:off x="5154803" y="3714915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Minus Sign 106">
            <a:extLst>
              <a:ext uri="{FF2B5EF4-FFF2-40B4-BE49-F238E27FC236}">
                <a16:creationId xmlns:a16="http://schemas.microsoft.com/office/drawing/2014/main" id="{9AEB0586-EF7D-4C99-9EFB-2ADD901316D1}"/>
              </a:ext>
            </a:extLst>
          </p:cNvPr>
          <p:cNvSpPr/>
          <p:nvPr/>
        </p:nvSpPr>
        <p:spPr>
          <a:xfrm>
            <a:off x="8241224" y="4688537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Minus Sign 107">
            <a:extLst>
              <a:ext uri="{FF2B5EF4-FFF2-40B4-BE49-F238E27FC236}">
                <a16:creationId xmlns:a16="http://schemas.microsoft.com/office/drawing/2014/main" id="{533B7AF1-D320-4712-AF89-9595AC9B200C}"/>
              </a:ext>
            </a:extLst>
          </p:cNvPr>
          <p:cNvSpPr/>
          <p:nvPr/>
        </p:nvSpPr>
        <p:spPr>
          <a:xfrm>
            <a:off x="8145906" y="4807898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Minus Sign 108">
            <a:extLst>
              <a:ext uri="{FF2B5EF4-FFF2-40B4-BE49-F238E27FC236}">
                <a16:creationId xmlns:a16="http://schemas.microsoft.com/office/drawing/2014/main" id="{BD9D187A-BF3D-4974-8800-81FB3A111887}"/>
              </a:ext>
            </a:extLst>
          </p:cNvPr>
          <p:cNvSpPr/>
          <p:nvPr/>
        </p:nvSpPr>
        <p:spPr>
          <a:xfrm>
            <a:off x="8043457" y="5066599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Minus Sign 109">
            <a:extLst>
              <a:ext uri="{FF2B5EF4-FFF2-40B4-BE49-F238E27FC236}">
                <a16:creationId xmlns:a16="http://schemas.microsoft.com/office/drawing/2014/main" id="{64607458-76BD-4750-BAB5-9C8D0E3D2A4A}"/>
              </a:ext>
            </a:extLst>
          </p:cNvPr>
          <p:cNvSpPr/>
          <p:nvPr/>
        </p:nvSpPr>
        <p:spPr>
          <a:xfrm>
            <a:off x="8364778" y="4933282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Minus Sign 110">
            <a:extLst>
              <a:ext uri="{FF2B5EF4-FFF2-40B4-BE49-F238E27FC236}">
                <a16:creationId xmlns:a16="http://schemas.microsoft.com/office/drawing/2014/main" id="{5F05D897-61BA-446C-9AA5-0338D637A57A}"/>
              </a:ext>
            </a:extLst>
          </p:cNvPr>
          <p:cNvSpPr/>
          <p:nvPr/>
        </p:nvSpPr>
        <p:spPr>
          <a:xfrm rot="802867">
            <a:off x="4944422" y="3467114"/>
            <a:ext cx="391986" cy="262784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Minus Sign 111">
            <a:extLst>
              <a:ext uri="{FF2B5EF4-FFF2-40B4-BE49-F238E27FC236}">
                <a16:creationId xmlns:a16="http://schemas.microsoft.com/office/drawing/2014/main" id="{DE0A7C4B-FA9A-4810-AB5B-0FC9ADAF320C}"/>
              </a:ext>
            </a:extLst>
          </p:cNvPr>
          <p:cNvSpPr/>
          <p:nvPr/>
        </p:nvSpPr>
        <p:spPr>
          <a:xfrm rot="2191876">
            <a:off x="5353260" y="3704222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Minus Sign 112">
            <a:extLst>
              <a:ext uri="{FF2B5EF4-FFF2-40B4-BE49-F238E27FC236}">
                <a16:creationId xmlns:a16="http://schemas.microsoft.com/office/drawing/2014/main" id="{53B3AA37-8790-4C59-9DF8-4415473BD4BF}"/>
              </a:ext>
            </a:extLst>
          </p:cNvPr>
          <p:cNvSpPr/>
          <p:nvPr/>
        </p:nvSpPr>
        <p:spPr>
          <a:xfrm>
            <a:off x="7766125" y="4933282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Minus Sign 113">
            <a:extLst>
              <a:ext uri="{FF2B5EF4-FFF2-40B4-BE49-F238E27FC236}">
                <a16:creationId xmlns:a16="http://schemas.microsoft.com/office/drawing/2014/main" id="{F7A3055C-7ED7-430D-AC7F-A378B9B77F6E}"/>
              </a:ext>
            </a:extLst>
          </p:cNvPr>
          <p:cNvSpPr/>
          <p:nvPr/>
        </p:nvSpPr>
        <p:spPr>
          <a:xfrm>
            <a:off x="7567404" y="5085719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5" name="Minus Sign 114">
            <a:extLst>
              <a:ext uri="{FF2B5EF4-FFF2-40B4-BE49-F238E27FC236}">
                <a16:creationId xmlns:a16="http://schemas.microsoft.com/office/drawing/2014/main" id="{E647F809-CF3E-470D-95F1-F5C611528281}"/>
              </a:ext>
            </a:extLst>
          </p:cNvPr>
          <p:cNvSpPr/>
          <p:nvPr/>
        </p:nvSpPr>
        <p:spPr>
          <a:xfrm>
            <a:off x="8401007" y="4200238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6" name="Minus Sign 115">
            <a:extLst>
              <a:ext uri="{FF2B5EF4-FFF2-40B4-BE49-F238E27FC236}">
                <a16:creationId xmlns:a16="http://schemas.microsoft.com/office/drawing/2014/main" id="{C31CF6F2-AAAD-4F32-9EDD-6A3A066B8D0A}"/>
              </a:ext>
            </a:extLst>
          </p:cNvPr>
          <p:cNvSpPr/>
          <p:nvPr/>
        </p:nvSpPr>
        <p:spPr>
          <a:xfrm>
            <a:off x="8519133" y="4085979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7" name="Minus Sign 116">
            <a:extLst>
              <a:ext uri="{FF2B5EF4-FFF2-40B4-BE49-F238E27FC236}">
                <a16:creationId xmlns:a16="http://schemas.microsoft.com/office/drawing/2014/main" id="{680189D3-0647-45FE-A310-CB5F29E20EC4}"/>
              </a:ext>
            </a:extLst>
          </p:cNvPr>
          <p:cNvSpPr/>
          <p:nvPr/>
        </p:nvSpPr>
        <p:spPr>
          <a:xfrm>
            <a:off x="8426961" y="3980465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42F016C-4319-43EC-A5A3-816308A84C2C}"/>
              </a:ext>
            </a:extLst>
          </p:cNvPr>
          <p:cNvSpPr txBox="1"/>
          <p:nvPr/>
        </p:nvSpPr>
        <p:spPr>
          <a:xfrm>
            <a:off x="3300887" y="547915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C</a:t>
            </a:r>
          </a:p>
        </p:txBody>
      </p:sp>
      <p:graphicFrame>
        <p:nvGraphicFramePr>
          <p:cNvPr id="118" name="Diagrama 3">
            <a:extLst>
              <a:ext uri="{FF2B5EF4-FFF2-40B4-BE49-F238E27FC236}">
                <a16:creationId xmlns:a16="http://schemas.microsoft.com/office/drawing/2014/main" id="{52234991-29EB-42E6-9CC3-319684D838EC}"/>
              </a:ext>
            </a:extLst>
          </p:cNvPr>
          <p:cNvGraphicFramePr/>
          <p:nvPr>
            <p:extLst/>
          </p:nvPr>
        </p:nvGraphicFramePr>
        <p:xfrm>
          <a:off x="1854031" y="4679395"/>
          <a:ext cx="3845879" cy="1926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9292CC-3A9F-430A-B327-C5885B769B52}"/>
              </a:ext>
            </a:extLst>
          </p:cNvPr>
          <p:cNvSpPr txBox="1"/>
          <p:nvPr/>
        </p:nvSpPr>
        <p:spPr>
          <a:xfrm>
            <a:off x="4243176" y="483652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F20C2F9-5C96-4397-A1EF-C32ADA87BD53}"/>
              </a:ext>
            </a:extLst>
          </p:cNvPr>
          <p:cNvSpPr txBox="1"/>
          <p:nvPr/>
        </p:nvSpPr>
        <p:spPr>
          <a:xfrm>
            <a:off x="4690807" y="498805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ln>
                  <a:solidFill>
                    <a:srgbClr val="FFFF00"/>
                  </a:solidFill>
                </a:ln>
              </a:rPr>
              <a:t>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FD19DA0-B0C2-4326-B81D-4632CE7BBE3E}"/>
              </a:ext>
            </a:extLst>
          </p:cNvPr>
          <p:cNvSpPr txBox="1"/>
          <p:nvPr/>
        </p:nvSpPr>
        <p:spPr>
          <a:xfrm>
            <a:off x="4909795" y="5218954"/>
            <a:ext cx="303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ln>
                  <a:solidFill>
                    <a:srgbClr val="FFFF00"/>
                  </a:solidFill>
                </a:ln>
              </a:rPr>
              <a:t>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4B10572-AD55-4D9C-88A7-1FA0A7D1F785}"/>
              </a:ext>
            </a:extLst>
          </p:cNvPr>
          <p:cNvSpPr txBox="1"/>
          <p:nvPr/>
        </p:nvSpPr>
        <p:spPr>
          <a:xfrm>
            <a:off x="4543504" y="465341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A4BFD-B56D-4D61-ADDB-11DBD8127B2C}"/>
              </a:ext>
            </a:extLst>
          </p:cNvPr>
          <p:cNvSpPr txBox="1"/>
          <p:nvPr/>
        </p:nvSpPr>
        <p:spPr>
          <a:xfrm>
            <a:off x="4001377" y="52448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A176B99-AC6D-4CFA-B7B3-B6C46930DF3E}"/>
              </a:ext>
            </a:extLst>
          </p:cNvPr>
          <p:cNvSpPr txBox="1"/>
          <p:nvPr/>
        </p:nvSpPr>
        <p:spPr>
          <a:xfrm>
            <a:off x="5015906" y="500520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ln>
                  <a:solidFill>
                    <a:srgbClr val="FFFF00"/>
                  </a:solidFill>
                </a:ln>
              </a:rPr>
              <a:t>G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A2DDA8F-FC4E-4E7E-89F0-FAF32824200B}"/>
              </a:ext>
            </a:extLst>
          </p:cNvPr>
          <p:cNvSpPr txBox="1"/>
          <p:nvPr/>
        </p:nvSpPr>
        <p:spPr>
          <a:xfrm>
            <a:off x="5355158" y="5391077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50" dirty="0">
                <a:ln>
                  <a:solidFill>
                    <a:srgbClr val="FFFF00"/>
                  </a:solidFill>
                </a:ln>
              </a:rPr>
              <a:t>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3816053-7D3B-4429-9445-86841960BC82}"/>
              </a:ext>
            </a:extLst>
          </p:cNvPr>
          <p:cNvSpPr txBox="1"/>
          <p:nvPr/>
        </p:nvSpPr>
        <p:spPr>
          <a:xfrm>
            <a:off x="5260725" y="5103827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>
                <a:ln>
                  <a:solidFill>
                    <a:srgbClr val="FFFF00"/>
                  </a:solidFill>
                </a:ln>
              </a:rPr>
              <a:t>C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E205450-AE98-4CD4-9082-2A0EA0D36C1B}"/>
              </a:ext>
            </a:extLst>
          </p:cNvPr>
          <p:cNvSpPr txBox="1"/>
          <p:nvPr/>
        </p:nvSpPr>
        <p:spPr>
          <a:xfrm>
            <a:off x="5584780" y="5264195"/>
            <a:ext cx="240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>
                <a:ln>
                  <a:solidFill>
                    <a:srgbClr val="FFFF00"/>
                  </a:solidFill>
                </a:ln>
              </a:rPr>
              <a:t>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328B6F4-E2BF-4EFA-AFAF-891CD9C8AB3C}"/>
              </a:ext>
            </a:extLst>
          </p:cNvPr>
          <p:cNvSpPr txBox="1"/>
          <p:nvPr/>
        </p:nvSpPr>
        <p:spPr>
          <a:xfrm>
            <a:off x="3464565" y="461599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98055B9-2823-4884-9D11-A3A64971DECB}"/>
              </a:ext>
            </a:extLst>
          </p:cNvPr>
          <p:cNvSpPr txBox="1"/>
          <p:nvPr/>
        </p:nvSpPr>
        <p:spPr>
          <a:xfrm>
            <a:off x="5555522" y="5045507"/>
            <a:ext cx="240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50" dirty="0">
                <a:ln>
                  <a:solidFill>
                    <a:srgbClr val="FFFF00"/>
                  </a:solidFill>
                </a:ln>
              </a:rPr>
              <a:t>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674794-F58B-49DA-B609-41C194A140D3}"/>
              </a:ext>
            </a:extLst>
          </p:cNvPr>
          <p:cNvSpPr txBox="1"/>
          <p:nvPr/>
        </p:nvSpPr>
        <p:spPr>
          <a:xfrm>
            <a:off x="5755069" y="5424984"/>
            <a:ext cx="240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>
                <a:ln>
                  <a:solidFill>
                    <a:srgbClr val="FFFF00"/>
                  </a:solidFill>
                </a:ln>
              </a:rPr>
              <a:t>C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A54B83A-382A-4CA3-9662-CBC9FA6550D2}"/>
              </a:ext>
            </a:extLst>
          </p:cNvPr>
          <p:cNvSpPr txBox="1"/>
          <p:nvPr/>
        </p:nvSpPr>
        <p:spPr>
          <a:xfrm>
            <a:off x="4172995" y="452001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C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0EFF28-AE3B-4513-8AAD-32A67B662ADE}"/>
              </a:ext>
            </a:extLst>
          </p:cNvPr>
          <p:cNvSpPr txBox="1"/>
          <p:nvPr/>
        </p:nvSpPr>
        <p:spPr>
          <a:xfrm>
            <a:off x="4819034" y="473907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D1886-0BED-4A9A-82E3-BB44C4020BCD}"/>
              </a:ext>
            </a:extLst>
          </p:cNvPr>
          <p:cNvSpPr/>
          <p:nvPr/>
        </p:nvSpPr>
        <p:spPr>
          <a:xfrm flipH="1">
            <a:off x="842427" y="4619314"/>
            <a:ext cx="1751361" cy="1598613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9893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C3D4-E9B2-43E8-9F37-F6D4A279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La Semana Antepasada: Visualización con SAM/BAM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0DC74F-04C6-488A-910B-E7279F583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r>
              <a:rPr lang="es-CL" dirty="0"/>
              <a:t>El </a:t>
            </a:r>
            <a:r>
              <a:rPr lang="es-CL" b="1" dirty="0"/>
              <a:t>S</a:t>
            </a:r>
            <a:r>
              <a:rPr lang="es-CL" dirty="0"/>
              <a:t>AM se puede leer directamente pero es difícilmente descifrable. Por otro lado, el </a:t>
            </a:r>
            <a:r>
              <a:rPr lang="es-CL" b="1" dirty="0"/>
              <a:t>B</a:t>
            </a:r>
            <a:r>
              <a:rPr lang="es-CL" dirty="0"/>
              <a:t>AM no se puede leer directamente.</a:t>
            </a:r>
          </a:p>
          <a:p>
            <a:pPr lvl="1"/>
            <a:r>
              <a:rPr lang="es-CL" dirty="0"/>
              <a:t>Usando herramientas como </a:t>
            </a:r>
            <a:r>
              <a:rPr lang="es-CL" b="1" dirty="0"/>
              <a:t>ExomeDepth</a:t>
            </a:r>
            <a:r>
              <a:rPr lang="es-CL" dirty="0"/>
              <a:t> (uso especifico) o </a:t>
            </a:r>
            <a:r>
              <a:rPr lang="es-CL" b="1" dirty="0"/>
              <a:t>BEDtools</a:t>
            </a:r>
            <a:r>
              <a:rPr lang="es-CL" dirty="0"/>
              <a:t> (uso general) podemos organizar los datos acerca del tema de cobertura y profundidad de secuenciación.</a:t>
            </a:r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8259D553-F94C-4E41-A37C-CEF09FA418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85"/>
          <a:stretch/>
        </p:blipFill>
        <p:spPr>
          <a:xfrm>
            <a:off x="970056" y="4567045"/>
            <a:ext cx="7203888" cy="158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5B44-A7BA-452F-B97A-F9D98B55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Validación con Sanger:</a:t>
            </a:r>
            <a:br>
              <a:rPr lang="es-CL" dirty="0"/>
            </a:br>
            <a:r>
              <a:rPr lang="es-CL" dirty="0"/>
              <a:t>Confirmar existencia/ausencia de variantes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361DD-3EC6-4C27-81C7-BEAC0368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Cada variante que nos interesa, debemos corroborar su existencia con secuenciación dirigida usando el método Sanger.</a:t>
            </a:r>
          </a:p>
          <a:p>
            <a:pPr lvl="1"/>
            <a:r>
              <a:rPr lang="es-CL" dirty="0"/>
              <a:t>Resultaran los siguientes gráficos que permiten confirmar o negar la presencia de una variante en un grupo de individuos.</a:t>
            </a:r>
          </a:p>
        </p:txBody>
      </p:sp>
      <p:pic>
        <p:nvPicPr>
          <p:cNvPr id="18" name="Content Placeholder 8">
            <a:extLst>
              <a:ext uri="{FF2B5EF4-FFF2-40B4-BE49-F238E27FC236}">
                <a16:creationId xmlns:a16="http://schemas.microsoft.com/office/drawing/2014/main" id="{7A6E0AAC-BA2B-44B7-9D03-57FCC246FA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03"/>
          <a:stretch/>
        </p:blipFill>
        <p:spPr>
          <a:xfrm>
            <a:off x="158443" y="4209441"/>
            <a:ext cx="3645435" cy="1511072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7C4B9141-BFF4-4072-8027-CD6936D2392F}"/>
              </a:ext>
            </a:extLst>
          </p:cNvPr>
          <p:cNvSpPr/>
          <p:nvPr/>
        </p:nvSpPr>
        <p:spPr>
          <a:xfrm>
            <a:off x="1764148" y="4934440"/>
            <a:ext cx="422031" cy="4501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75B49-9943-435A-86A6-C1EB318269A2}"/>
              </a:ext>
            </a:extLst>
          </p:cNvPr>
          <p:cNvSpPr txBox="1"/>
          <p:nvPr/>
        </p:nvSpPr>
        <p:spPr>
          <a:xfrm>
            <a:off x="1764148" y="4579172"/>
            <a:ext cx="48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TC</a:t>
            </a:r>
          </a:p>
        </p:txBody>
      </p:sp>
      <p:pic>
        <p:nvPicPr>
          <p:cNvPr id="24" name="Content Placeholder 8">
            <a:extLst>
              <a:ext uri="{FF2B5EF4-FFF2-40B4-BE49-F238E27FC236}">
                <a16:creationId xmlns:a16="http://schemas.microsoft.com/office/drawing/2014/main" id="{6EC57902-CEA6-4D0B-956A-9D44637170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3" t="32273" r="1123" b="34931"/>
          <a:stretch/>
        </p:blipFill>
        <p:spPr>
          <a:xfrm>
            <a:off x="5048571" y="4064764"/>
            <a:ext cx="3645435" cy="1511072"/>
          </a:xfrm>
          <a:prstGeom prst="rect">
            <a:avLst/>
          </a:prstGeom>
        </p:spPr>
      </p:pic>
      <p:pic>
        <p:nvPicPr>
          <p:cNvPr id="21" name="Content Placeholder 8">
            <a:extLst>
              <a:ext uri="{FF2B5EF4-FFF2-40B4-BE49-F238E27FC236}">
                <a16:creationId xmlns:a16="http://schemas.microsoft.com/office/drawing/2014/main" id="{58BB8ACD-50ED-46BA-8CC7-32C450A96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204"/>
          <a:stretch/>
        </p:blipFill>
        <p:spPr>
          <a:xfrm>
            <a:off x="2599904" y="5373920"/>
            <a:ext cx="3645435" cy="1511072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521C10E-A25D-4D71-AF86-95CA926295FD}"/>
              </a:ext>
            </a:extLst>
          </p:cNvPr>
          <p:cNvSpPr/>
          <p:nvPr/>
        </p:nvSpPr>
        <p:spPr>
          <a:xfrm>
            <a:off x="4206521" y="6053848"/>
            <a:ext cx="422031" cy="4501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ln w="76200">
                <a:solidFill>
                  <a:schemeClr val="tx1"/>
                </a:solidFill>
              </a:ln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D204DC-5514-4E8C-9B67-F0442AE4AFD1}"/>
              </a:ext>
            </a:extLst>
          </p:cNvPr>
          <p:cNvSpPr txBox="1"/>
          <p:nvPr/>
        </p:nvSpPr>
        <p:spPr>
          <a:xfrm>
            <a:off x="7994893" y="5554918"/>
            <a:ext cx="88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Madre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0A1990-E25C-4C1E-9165-81CCF9D22615}"/>
              </a:ext>
            </a:extLst>
          </p:cNvPr>
          <p:cNvSpPr txBox="1"/>
          <p:nvPr/>
        </p:nvSpPr>
        <p:spPr>
          <a:xfrm>
            <a:off x="4206521" y="5698580"/>
            <a:ext cx="48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TC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B254CF-BAC1-4F40-AD36-AF59B5AE945B}"/>
              </a:ext>
            </a:extLst>
          </p:cNvPr>
          <p:cNvSpPr txBox="1"/>
          <p:nvPr/>
        </p:nvSpPr>
        <p:spPr>
          <a:xfrm>
            <a:off x="4091310" y="5019544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Hija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6195BC-70C0-4DD4-9572-C262F0EB1470}"/>
              </a:ext>
            </a:extLst>
          </p:cNvPr>
          <p:cNvSpPr txBox="1"/>
          <p:nvPr/>
        </p:nvSpPr>
        <p:spPr>
          <a:xfrm>
            <a:off x="6083" y="5398478"/>
            <a:ext cx="8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b="1" dirty="0"/>
              <a:t>Padre</a:t>
            </a:r>
          </a:p>
        </p:txBody>
      </p:sp>
    </p:spTree>
    <p:extLst>
      <p:ext uri="{BB962C8B-B14F-4D97-AF65-F5344CB8AC3E}">
        <p14:creationId xmlns:p14="http://schemas.microsoft.com/office/powerpoint/2010/main" val="415862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 animBg="1"/>
      <p:bldP spid="27" grpId="0"/>
      <p:bldP spid="23" grpId="0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B2A8-34F9-49CF-A414-62BC963B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Recordatorio: Método Sanger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FC9E2-524B-4DCA-B788-D24AF66B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45350" y="2482290"/>
            <a:ext cx="2693151" cy="189341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190237-AFED-4678-BB7B-5D8FAE9C1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24" y="1600201"/>
            <a:ext cx="6231792" cy="428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0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A02F5-BB2F-4C9C-8B5D-FB2EC6B0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13038"/>
            <a:ext cx="8229600" cy="1143000"/>
          </a:xfrm>
        </p:spPr>
        <p:txBody>
          <a:bodyPr/>
          <a:lstStyle/>
          <a:p>
            <a:r>
              <a:rPr lang="es-CL" dirty="0"/>
              <a:t>Ahora, pueden usar el resto de la clase para trabajar sobre el Proyecto II…</a:t>
            </a:r>
          </a:p>
        </p:txBody>
      </p:sp>
    </p:spTree>
    <p:extLst>
      <p:ext uri="{BB962C8B-B14F-4D97-AF65-F5344CB8AC3E}">
        <p14:creationId xmlns:p14="http://schemas.microsoft.com/office/powerpoint/2010/main" val="747879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C74A-FEFD-47E7-AE78-C1EC6028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Practica: Cobertura desde un BAM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789B7-FE47-46D2-B660-DD181D09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05177"/>
          </a:xfrm>
        </p:spPr>
        <p:txBody>
          <a:bodyPr>
            <a:normAutofit/>
          </a:bodyPr>
          <a:lstStyle/>
          <a:p>
            <a:r>
              <a:rPr lang="es-CL" dirty="0"/>
              <a:t>Para la parte practica, necesitaron usar </a:t>
            </a:r>
            <a:r>
              <a:rPr lang="es-CL" b="1" dirty="0" err="1"/>
              <a:t>BEDtools</a:t>
            </a:r>
            <a:r>
              <a:rPr lang="es-CL" dirty="0"/>
              <a:t> para organizar los datos en un formato que permite representar gráficamente la cobertura de una secuencia del genoma de </a:t>
            </a:r>
            <a:r>
              <a:rPr lang="es-CL" i="1" dirty="0"/>
              <a:t>E. </a:t>
            </a:r>
            <a:r>
              <a:rPr lang="es-CL" i="1" dirty="0" err="1"/>
              <a:t>Coli</a:t>
            </a:r>
            <a:r>
              <a:rPr lang="es-CL" i="1" dirty="0"/>
              <a:t>.</a:t>
            </a:r>
          </a:p>
          <a:p>
            <a:pPr lvl="1"/>
            <a:r>
              <a:rPr lang="es-CL" dirty="0"/>
              <a:t>Usando</a:t>
            </a:r>
            <a:r>
              <a:rPr lang="es-CL" b="1" dirty="0"/>
              <a:t> </a:t>
            </a:r>
            <a:r>
              <a:rPr lang="es-CL" b="1" dirty="0" err="1"/>
              <a:t>Coverage</a:t>
            </a:r>
            <a:r>
              <a:rPr lang="es-CL" b="1" dirty="0"/>
              <a:t> </a:t>
            </a:r>
            <a:r>
              <a:rPr lang="es-CL" dirty="0"/>
              <a:t>y </a:t>
            </a:r>
            <a:r>
              <a:rPr lang="es-CL" b="1" dirty="0"/>
              <a:t>GenomeCov</a:t>
            </a:r>
            <a:r>
              <a:rPr lang="es-CL" dirty="0"/>
              <a:t>.</a:t>
            </a:r>
            <a:r>
              <a:rPr lang="es-CL" b="1" dirty="0"/>
              <a:t> </a:t>
            </a:r>
            <a:r>
              <a:rPr lang="es-CL" sz="1200" dirty="0"/>
              <a:t>(</a:t>
            </a:r>
            <a:r>
              <a:rPr lang="es-CL" sz="1200" dirty="0">
                <a:hlinkClick r:id="rId2"/>
              </a:rPr>
              <a:t>http://bedtools.readthedocs.io/en/latest/content/installation.html</a:t>
            </a:r>
            <a:r>
              <a:rPr lang="es-CL" sz="1200" dirty="0"/>
              <a:t>)</a:t>
            </a:r>
          </a:p>
          <a:p>
            <a:pPr lvl="2"/>
            <a:r>
              <a:rPr lang="es-CL" dirty="0"/>
              <a:t>Ejemplo de resultado con </a:t>
            </a:r>
            <a:r>
              <a:rPr lang="es-CL" b="1" dirty="0" err="1"/>
              <a:t>GenomeCov</a:t>
            </a:r>
            <a:r>
              <a:rPr lang="es-CL" b="1" dirty="0"/>
              <a:t>, </a:t>
            </a:r>
            <a:r>
              <a:rPr lang="es-CL" dirty="0"/>
              <a:t>usando </a:t>
            </a:r>
            <a:r>
              <a:rPr lang="es-CL" b="1" dirty="0"/>
              <a:t>Sushi </a:t>
            </a:r>
            <a:r>
              <a:rPr lang="es-CL" dirty="0"/>
              <a:t>en </a:t>
            </a:r>
            <a:r>
              <a:rPr lang="es-CL" b="1" dirty="0"/>
              <a:t>R</a:t>
            </a:r>
            <a:r>
              <a:rPr lang="es-CL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43C38-86D8-4863-88FC-B26C61566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27726" y="1417638"/>
            <a:ext cx="6389097" cy="4480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752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63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6 0.05 L 0.9191 0.0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8289" y="1956033"/>
            <a:ext cx="8958081" cy="1644417"/>
          </a:xfrm>
        </p:spPr>
        <p:txBody>
          <a:bodyPr>
            <a:normAutofit/>
            <a:scene3d>
              <a:camera prst="orthographicFront"/>
              <a:lightRig rig="glow" dir="t">
                <a:rot lat="0" lon="0" rev="3600000"/>
              </a:lightRig>
            </a:scene3d>
            <a:sp3d prstMaterial="softEdge"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s-CL" sz="3600" b="1" dirty="0">
                <a:ln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ews Gothic MT"/>
                <a:cs typeface="News Gothic MT"/>
              </a:rPr>
              <a:t>Visualizar Variantes Genéticas</a:t>
            </a:r>
            <a:endParaRPr lang="es-CL" sz="3600" b="1" noProof="0" dirty="0">
              <a:ln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News Gothic MT"/>
              <a:cs typeface="News Gothic M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L" sz="2800" dirty="0"/>
              <a:t>5</a:t>
            </a:r>
            <a:r>
              <a:rPr lang="es-CL" sz="2800" noProof="0" dirty="0"/>
              <a:t>º CLASE – 11 Junio 2018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47" y="321997"/>
            <a:ext cx="1646887" cy="1579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3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Visualización Retroactiva Para Apoyar el Proceso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s-CL" sz="2400" dirty="0"/>
              <a:t>Hemos visto visualizaciones apoyando varios niveles del proceso de secuenciación y análisis de datos genómicos. </a:t>
            </a:r>
          </a:p>
        </p:txBody>
      </p:sp>
      <p:sp>
        <p:nvSpPr>
          <p:cNvPr id="44" name="Flecha curvada hacia la izquierda 20">
            <a:extLst>
              <a:ext uri="{FF2B5EF4-FFF2-40B4-BE49-F238E27FC236}">
                <a16:creationId xmlns:a16="http://schemas.microsoft.com/office/drawing/2014/main" id="{CC3178C2-9AAD-47B5-B688-E41309C60864}"/>
              </a:ext>
            </a:extLst>
          </p:cNvPr>
          <p:cNvSpPr/>
          <p:nvPr/>
        </p:nvSpPr>
        <p:spPr>
          <a:xfrm>
            <a:off x="1068032" y="3160829"/>
            <a:ext cx="7920035" cy="3000190"/>
          </a:xfrm>
          <a:prstGeom prst="curvedLeftArrow">
            <a:avLst>
              <a:gd name="adj1" fmla="val 25000"/>
              <a:gd name="adj2" fmla="val 40052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0" name="Minus Sign 99">
            <a:extLst>
              <a:ext uri="{FF2B5EF4-FFF2-40B4-BE49-F238E27FC236}">
                <a16:creationId xmlns:a16="http://schemas.microsoft.com/office/drawing/2014/main" id="{FB0BE213-A328-4721-B18E-68FD3DE0D543}"/>
              </a:ext>
            </a:extLst>
          </p:cNvPr>
          <p:cNvSpPr/>
          <p:nvPr/>
        </p:nvSpPr>
        <p:spPr>
          <a:xfrm rot="502525">
            <a:off x="1304324" y="3342813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46" name="Marcador de contenido 7" descr="hiseq2500.png">
            <a:extLst>
              <a:ext uri="{FF2B5EF4-FFF2-40B4-BE49-F238E27FC236}">
                <a16:creationId xmlns:a16="http://schemas.microsoft.com/office/drawing/2014/main" id="{3495DB88-C913-464F-93BF-6B0D366B36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1" t="-2" r="-3562" b="-3097"/>
          <a:stretch/>
        </p:blipFill>
        <p:spPr>
          <a:xfrm>
            <a:off x="84951" y="2838099"/>
            <a:ext cx="1427998" cy="1371701"/>
          </a:xfrm>
          <a:prstGeom prst="rect">
            <a:avLst/>
          </a:prstGeom>
        </p:spPr>
      </p:pic>
      <p:sp>
        <p:nvSpPr>
          <p:cNvPr id="47" name="Flecha en U 12">
            <a:extLst>
              <a:ext uri="{FF2B5EF4-FFF2-40B4-BE49-F238E27FC236}">
                <a16:creationId xmlns:a16="http://schemas.microsoft.com/office/drawing/2014/main" id="{227BE9A0-D0D6-4503-98FA-4D464F83E266}"/>
              </a:ext>
            </a:extLst>
          </p:cNvPr>
          <p:cNvSpPr/>
          <p:nvPr/>
        </p:nvSpPr>
        <p:spPr>
          <a:xfrm flipH="1">
            <a:off x="1103775" y="2799679"/>
            <a:ext cx="2215254" cy="436337"/>
          </a:xfrm>
          <a:prstGeom prst="utur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prstTxWarp prst="textStop">
              <a:avLst/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algn="ctr"/>
            <a:endParaRPr lang="en-GB" b="1" spc="150">
              <a:ln w="11430"/>
              <a:solidFill>
                <a:srgbClr val="F8F8F8"/>
              </a:solidFill>
              <a:effectLst/>
            </a:endParaRPr>
          </a:p>
        </p:txBody>
      </p:sp>
      <p:sp>
        <p:nvSpPr>
          <p:cNvPr id="71" name="CuadroTexto 32">
            <a:extLst>
              <a:ext uri="{FF2B5EF4-FFF2-40B4-BE49-F238E27FC236}">
                <a16:creationId xmlns:a16="http://schemas.microsoft.com/office/drawing/2014/main" id="{98E36022-24B4-4112-8650-78897C0CD42A}"/>
              </a:ext>
            </a:extLst>
          </p:cNvPr>
          <p:cNvSpPr txBox="1"/>
          <p:nvPr/>
        </p:nvSpPr>
        <p:spPr>
          <a:xfrm>
            <a:off x="2302379" y="4086373"/>
            <a:ext cx="284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Control de calidad (QC)</a:t>
            </a:r>
          </a:p>
        </p:txBody>
      </p:sp>
      <p:pic>
        <p:nvPicPr>
          <p:cNvPr id="72" name="Content Placeholder 4">
            <a:extLst>
              <a:ext uri="{FF2B5EF4-FFF2-40B4-BE49-F238E27FC236}">
                <a16:creationId xmlns:a16="http://schemas.microsoft.com/office/drawing/2014/main" id="{70C632A7-D5D9-4154-8CBD-F095F332FDB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6" y="2977188"/>
            <a:ext cx="1590529" cy="79441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id="{1EC13C85-853F-453A-B63A-1C6DC97838D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36" y="3151518"/>
            <a:ext cx="1412558" cy="91843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4" name="CuadroTexto 2">
            <a:extLst>
              <a:ext uri="{FF2B5EF4-FFF2-40B4-BE49-F238E27FC236}">
                <a16:creationId xmlns:a16="http://schemas.microsoft.com/office/drawing/2014/main" id="{C08AD509-76B0-4634-B673-649AC74D0702}"/>
              </a:ext>
            </a:extLst>
          </p:cNvPr>
          <p:cNvSpPr txBox="1"/>
          <p:nvPr/>
        </p:nvSpPr>
        <p:spPr>
          <a:xfrm>
            <a:off x="794855" y="5060217"/>
            <a:ext cx="1604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dirty="0"/>
              <a:t>Proceso de validación</a:t>
            </a:r>
          </a:p>
          <a:p>
            <a:pPr algn="ctr"/>
            <a:r>
              <a:rPr lang="es-CL" dirty="0"/>
              <a:t>(laboratorio)</a:t>
            </a:r>
          </a:p>
        </p:txBody>
      </p:sp>
      <p:sp>
        <p:nvSpPr>
          <p:cNvPr id="75" name="Flecha derecha 45">
            <a:extLst>
              <a:ext uri="{FF2B5EF4-FFF2-40B4-BE49-F238E27FC236}">
                <a16:creationId xmlns:a16="http://schemas.microsoft.com/office/drawing/2014/main" id="{16D68650-CF9F-4890-9D78-80C80F60DBD7}"/>
              </a:ext>
            </a:extLst>
          </p:cNvPr>
          <p:cNvSpPr/>
          <p:nvPr/>
        </p:nvSpPr>
        <p:spPr>
          <a:xfrm>
            <a:off x="6676694" y="4120379"/>
            <a:ext cx="1224698" cy="199816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s-ES" sz="1000" dirty="0">
                <a:solidFill>
                  <a:srgbClr val="000000"/>
                </a:solidFill>
              </a:rPr>
              <a:t>ACTTCATCCAT</a:t>
            </a:r>
            <a:r>
              <a:rPr lang="es-ES" sz="1000" dirty="0">
                <a:solidFill>
                  <a:srgbClr val="FF0000"/>
                </a:solidFill>
              </a:rPr>
              <a:t>T</a:t>
            </a:r>
            <a:r>
              <a:rPr lang="es-ES" sz="1000" dirty="0">
                <a:solidFill>
                  <a:srgbClr val="000000"/>
                </a:solidFill>
              </a:rPr>
              <a:t>CG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76" name="CuadroTexto 19">
            <a:extLst>
              <a:ext uri="{FF2B5EF4-FFF2-40B4-BE49-F238E27FC236}">
                <a16:creationId xmlns:a16="http://schemas.microsoft.com/office/drawing/2014/main" id="{52527359-4FBC-467E-BE99-0C759C65C169}"/>
              </a:ext>
            </a:extLst>
          </p:cNvPr>
          <p:cNvSpPr txBox="1"/>
          <p:nvPr/>
        </p:nvSpPr>
        <p:spPr>
          <a:xfrm rot="259788">
            <a:off x="5105573" y="3077694"/>
            <a:ext cx="3599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Alineamiento de secuencias</a:t>
            </a:r>
          </a:p>
        </p:txBody>
      </p:sp>
      <p:sp>
        <p:nvSpPr>
          <p:cNvPr id="77" name="CuadroTexto 39">
            <a:extLst>
              <a:ext uri="{FF2B5EF4-FFF2-40B4-BE49-F238E27FC236}">
                <a16:creationId xmlns:a16="http://schemas.microsoft.com/office/drawing/2014/main" id="{F11948F1-71BC-48F9-A6CD-02F2C85F0FE1}"/>
              </a:ext>
            </a:extLst>
          </p:cNvPr>
          <p:cNvSpPr txBox="1"/>
          <p:nvPr/>
        </p:nvSpPr>
        <p:spPr>
          <a:xfrm>
            <a:off x="8102852" y="4117127"/>
            <a:ext cx="335441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000" dirty="0">
                <a:effectLst/>
              </a:rPr>
              <a:t>reads</a:t>
            </a:r>
          </a:p>
        </p:txBody>
      </p:sp>
      <p:sp>
        <p:nvSpPr>
          <p:cNvPr id="78" name="Flecha izquierda 50">
            <a:extLst>
              <a:ext uri="{FF2B5EF4-FFF2-40B4-BE49-F238E27FC236}">
                <a16:creationId xmlns:a16="http://schemas.microsoft.com/office/drawing/2014/main" id="{665663AC-985A-46A0-BE3B-25F81612416D}"/>
              </a:ext>
            </a:extLst>
          </p:cNvPr>
          <p:cNvSpPr/>
          <p:nvPr/>
        </p:nvSpPr>
        <p:spPr>
          <a:xfrm>
            <a:off x="6675720" y="4293900"/>
            <a:ext cx="1225672" cy="218448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rgbClr val="000000"/>
                </a:solidFill>
              </a:rPr>
              <a:t>CTTCATC</a:t>
            </a:r>
            <a:r>
              <a:rPr lang="es-ES" sz="1000" dirty="0">
                <a:solidFill>
                  <a:srgbClr val="FF0000"/>
                </a:solidFill>
              </a:rPr>
              <a:t>A</a:t>
            </a:r>
            <a:r>
              <a:rPr lang="es-ES" sz="1000" dirty="0">
                <a:solidFill>
                  <a:schemeClr val="tx1"/>
                </a:solidFill>
              </a:rPr>
              <a:t>A</a:t>
            </a:r>
            <a:r>
              <a:rPr lang="es-ES" sz="1000" dirty="0">
                <a:solidFill>
                  <a:srgbClr val="000000"/>
                </a:solidFill>
              </a:rPr>
              <a:t>TGCGC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79" name="Flecha izquierda 52">
            <a:extLst>
              <a:ext uri="{FF2B5EF4-FFF2-40B4-BE49-F238E27FC236}">
                <a16:creationId xmlns:a16="http://schemas.microsoft.com/office/drawing/2014/main" id="{EF7F36AF-17BC-416E-87BD-9B3B37F311DD}"/>
              </a:ext>
            </a:extLst>
          </p:cNvPr>
          <p:cNvSpPr/>
          <p:nvPr/>
        </p:nvSpPr>
        <p:spPr>
          <a:xfrm>
            <a:off x="5818166" y="3810719"/>
            <a:ext cx="1255207" cy="16104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000" dirty="0"/>
              <a:t>GAA</a:t>
            </a:r>
            <a:r>
              <a:rPr lang="en-GB" sz="1000" dirty="0">
                <a:solidFill>
                  <a:schemeClr val="tx1"/>
                </a:solidFill>
              </a:rPr>
              <a:t>T</a:t>
            </a:r>
            <a:r>
              <a:rPr lang="en-GB" sz="1000" dirty="0"/>
              <a:t>AGGCTACTTC</a:t>
            </a:r>
          </a:p>
        </p:txBody>
      </p:sp>
      <p:sp>
        <p:nvSpPr>
          <p:cNvPr id="80" name="Flecha izquierda 54">
            <a:extLst>
              <a:ext uri="{FF2B5EF4-FFF2-40B4-BE49-F238E27FC236}">
                <a16:creationId xmlns:a16="http://schemas.microsoft.com/office/drawing/2014/main" id="{0E925183-3510-482B-AFA5-E67997FB90C1}"/>
              </a:ext>
            </a:extLst>
          </p:cNvPr>
          <p:cNvSpPr/>
          <p:nvPr/>
        </p:nvSpPr>
        <p:spPr>
          <a:xfrm>
            <a:off x="6096627" y="3962143"/>
            <a:ext cx="1225672" cy="154984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AGGC</a:t>
            </a:r>
            <a:r>
              <a:rPr lang="es-ES" sz="1000" dirty="0">
                <a:solidFill>
                  <a:srgbClr val="FF0000"/>
                </a:solidFill>
                <a:effectLst/>
              </a:rPr>
              <a:t>C</a:t>
            </a:r>
            <a:r>
              <a:rPr lang="es-ES" sz="1000" dirty="0">
                <a:solidFill>
                  <a:schemeClr val="tx1"/>
                </a:solidFill>
              </a:rPr>
              <a:t>TACT</a:t>
            </a:r>
            <a:r>
              <a:rPr lang="es-ES" sz="1000" dirty="0">
                <a:solidFill>
                  <a:srgbClr val="FF0000"/>
                </a:solidFill>
              </a:rPr>
              <a:t>A</a:t>
            </a:r>
            <a:r>
              <a:rPr lang="es-ES" sz="1000" dirty="0">
                <a:solidFill>
                  <a:schemeClr val="tx1"/>
                </a:solidFill>
              </a:rPr>
              <a:t>CATC</a:t>
            </a:r>
          </a:p>
        </p:txBody>
      </p:sp>
      <p:sp>
        <p:nvSpPr>
          <p:cNvPr id="81" name="CuadroTexto 36">
            <a:extLst>
              <a:ext uri="{FF2B5EF4-FFF2-40B4-BE49-F238E27FC236}">
                <a16:creationId xmlns:a16="http://schemas.microsoft.com/office/drawing/2014/main" id="{9D1D0C1E-A281-49E6-9DC9-7B9B17B8121A}"/>
              </a:ext>
            </a:extLst>
          </p:cNvPr>
          <p:cNvSpPr txBox="1"/>
          <p:nvPr/>
        </p:nvSpPr>
        <p:spPr>
          <a:xfrm>
            <a:off x="5303094" y="3468471"/>
            <a:ext cx="1758770" cy="153888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000" b="1" dirty="0">
                <a:effectLst/>
              </a:rPr>
              <a:t>Secuencia de referencia</a:t>
            </a:r>
          </a:p>
        </p:txBody>
      </p:sp>
      <p:sp>
        <p:nvSpPr>
          <p:cNvPr id="82" name="Pergamino horizontal 51">
            <a:extLst>
              <a:ext uri="{FF2B5EF4-FFF2-40B4-BE49-F238E27FC236}">
                <a16:creationId xmlns:a16="http://schemas.microsoft.com/office/drawing/2014/main" id="{99AD1FF7-E5E9-495E-BB84-5E81E0C01C7E}"/>
              </a:ext>
            </a:extLst>
          </p:cNvPr>
          <p:cNvSpPr/>
          <p:nvPr/>
        </p:nvSpPr>
        <p:spPr>
          <a:xfrm>
            <a:off x="5733307" y="3594474"/>
            <a:ext cx="2462467" cy="199816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n-GB" sz="800" dirty="0">
                <a:solidFill>
                  <a:prstClr val="black"/>
                </a:solidFill>
              </a:rPr>
              <a:t>…</a:t>
            </a:r>
            <a:r>
              <a:rPr lang="es-ES" sz="10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TGAATAGGCGTACTTCATCCATGCGC</a:t>
            </a:r>
            <a:r>
              <a:rPr lang="en-GB" sz="8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83" name="Cerrar llave 100">
            <a:extLst>
              <a:ext uri="{FF2B5EF4-FFF2-40B4-BE49-F238E27FC236}">
                <a16:creationId xmlns:a16="http://schemas.microsoft.com/office/drawing/2014/main" id="{619EB60C-2179-45AB-850F-35081E62EDEF}"/>
              </a:ext>
            </a:extLst>
          </p:cNvPr>
          <p:cNvSpPr/>
          <p:nvPr/>
        </p:nvSpPr>
        <p:spPr>
          <a:xfrm>
            <a:off x="7834560" y="3856840"/>
            <a:ext cx="227533" cy="697139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uadroTexto 21">
            <a:extLst>
              <a:ext uri="{FF2B5EF4-FFF2-40B4-BE49-F238E27FC236}">
                <a16:creationId xmlns:a16="http://schemas.microsoft.com/office/drawing/2014/main" id="{92BEEF57-C78E-4D73-8543-450E27DE760D}"/>
              </a:ext>
            </a:extLst>
          </p:cNvPr>
          <p:cNvSpPr txBox="1"/>
          <p:nvPr/>
        </p:nvSpPr>
        <p:spPr>
          <a:xfrm rot="21345368">
            <a:off x="4698055" y="5682806"/>
            <a:ext cx="4681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Llamado de variantes/Genotipificación</a:t>
            </a:r>
          </a:p>
        </p:txBody>
      </p:sp>
      <p:grpSp>
        <p:nvGrpSpPr>
          <p:cNvPr id="85" name="Agrupar 91">
            <a:extLst>
              <a:ext uri="{FF2B5EF4-FFF2-40B4-BE49-F238E27FC236}">
                <a16:creationId xmlns:a16="http://schemas.microsoft.com/office/drawing/2014/main" id="{2D5DF4BB-04BB-4151-B5C8-DE73380644D5}"/>
              </a:ext>
            </a:extLst>
          </p:cNvPr>
          <p:cNvGrpSpPr/>
          <p:nvPr/>
        </p:nvGrpSpPr>
        <p:grpSpPr>
          <a:xfrm>
            <a:off x="5813086" y="4702541"/>
            <a:ext cx="1911644" cy="1079029"/>
            <a:chOff x="572122" y="0"/>
            <a:chExt cx="1911644" cy="1079029"/>
          </a:xfrm>
        </p:grpSpPr>
        <p:sp>
          <p:nvSpPr>
            <p:cNvPr id="86" name="CuadroTexto 92">
              <a:extLst>
                <a:ext uri="{FF2B5EF4-FFF2-40B4-BE49-F238E27FC236}">
                  <a16:creationId xmlns:a16="http://schemas.microsoft.com/office/drawing/2014/main" id="{00E7D37A-45FF-4D42-8AAF-0818BE939D97}"/>
                </a:ext>
              </a:extLst>
            </p:cNvPr>
            <p:cNvSpPr txBox="1"/>
            <p:nvPr/>
          </p:nvSpPr>
          <p:spPr>
            <a:xfrm>
              <a:off x="641691" y="387014"/>
              <a:ext cx="132600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ATAGGCGTACTTCA</a:t>
              </a:r>
            </a:p>
          </p:txBody>
        </p:sp>
        <p:sp>
          <p:nvSpPr>
            <p:cNvPr id="87" name="CuadroTexto 93">
              <a:extLst>
                <a:ext uri="{FF2B5EF4-FFF2-40B4-BE49-F238E27FC236}">
                  <a16:creationId xmlns:a16="http://schemas.microsoft.com/office/drawing/2014/main" id="{618267BD-1392-413E-8BAC-09ACD1A8F4E2}"/>
                </a:ext>
              </a:extLst>
            </p:cNvPr>
            <p:cNvSpPr txBox="1"/>
            <p:nvPr/>
          </p:nvSpPr>
          <p:spPr>
            <a:xfrm>
              <a:off x="765331" y="537371"/>
              <a:ext cx="136608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AGGC</a:t>
              </a:r>
              <a:r>
                <a:rPr lang="es-ES" sz="1000" dirty="0">
                  <a:ln>
                    <a:solidFill>
                      <a:srgbClr val="FFFF00"/>
                    </a:solidFill>
                  </a:ln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</a:t>
              </a:r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TACT</a:t>
              </a:r>
              <a:r>
                <a:rPr lang="es-ES" sz="1000" dirty="0">
                  <a:ln>
                    <a:solidFill>
                      <a:schemeClr val="accent2">
                        <a:lumMod val="50000"/>
                      </a:schemeClr>
                    </a:solidFill>
                  </a:ln>
                  <a:solidFill>
                    <a:schemeClr val="accent6">
                      <a:alpha val="10000"/>
                    </a:schemeClr>
                  </a:solidFill>
                </a:rPr>
                <a:t>A</a:t>
              </a:r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CATC</a:t>
              </a:r>
            </a:p>
          </p:txBody>
        </p:sp>
        <p:sp>
          <p:nvSpPr>
            <p:cNvPr id="88" name="CuadroTexto 94">
              <a:extLst>
                <a:ext uri="{FF2B5EF4-FFF2-40B4-BE49-F238E27FC236}">
                  <a16:creationId xmlns:a16="http://schemas.microsoft.com/office/drawing/2014/main" id="{BB5097D7-554C-4EF4-B229-40B7C43ABB62}"/>
                </a:ext>
              </a:extLst>
            </p:cNvPr>
            <p:cNvSpPr txBox="1"/>
            <p:nvPr/>
          </p:nvSpPr>
          <p:spPr>
            <a:xfrm>
              <a:off x="940709" y="684428"/>
              <a:ext cx="135646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GC</a:t>
              </a:r>
              <a:r>
                <a:rPr lang="es-ES" sz="1000" dirty="0">
                  <a:ln>
                    <a:solidFill>
                      <a:srgbClr val="FFFF00"/>
                    </a:solidFill>
                  </a:ln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</a:t>
              </a:r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TACTTCATCCA</a:t>
              </a:r>
            </a:p>
          </p:txBody>
        </p:sp>
        <p:sp>
          <p:nvSpPr>
            <p:cNvPr id="89" name="CuadroTexto 95">
              <a:extLst>
                <a:ext uri="{FF2B5EF4-FFF2-40B4-BE49-F238E27FC236}">
                  <a16:creationId xmlns:a16="http://schemas.microsoft.com/office/drawing/2014/main" id="{76C4E2D4-7FB7-474A-9889-4C799B9A9966}"/>
                </a:ext>
              </a:extLst>
            </p:cNvPr>
            <p:cNvSpPr txBox="1"/>
            <p:nvPr/>
          </p:nvSpPr>
          <p:spPr>
            <a:xfrm>
              <a:off x="1120892" y="832808"/>
              <a:ext cx="13628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>
                  <a:ln>
                    <a:solidFill>
                      <a:srgbClr val="FFFF00"/>
                    </a:solidFill>
                  </a:ln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  <a:effectLst>
                    <a:glow rad="63500">
                      <a:schemeClr val="accent5">
                        <a:satMod val="175000"/>
                        <a:alpha val="40000"/>
                      </a:schemeClr>
                    </a:glow>
                  </a:effectLst>
                </a:rPr>
                <a:t>C</a:t>
              </a:r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TACTTCAGCCATG</a:t>
              </a:r>
            </a:p>
          </p:txBody>
        </p:sp>
        <p:sp>
          <p:nvSpPr>
            <p:cNvPr id="90" name="CuadroTexto 96">
              <a:extLst>
                <a:ext uri="{FF2B5EF4-FFF2-40B4-BE49-F238E27FC236}">
                  <a16:creationId xmlns:a16="http://schemas.microsoft.com/office/drawing/2014/main" id="{A586014E-BFF2-4EA1-95DE-73EF74807E9A}"/>
                </a:ext>
              </a:extLst>
            </p:cNvPr>
            <p:cNvSpPr txBox="1"/>
            <p:nvPr/>
          </p:nvSpPr>
          <p:spPr>
            <a:xfrm>
              <a:off x="1777966" y="0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s-ES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endParaRPr>
            </a:p>
          </p:txBody>
        </p:sp>
        <p:sp>
          <p:nvSpPr>
            <p:cNvPr id="91" name="CuadroTexto 97">
              <a:extLst>
                <a:ext uri="{FF2B5EF4-FFF2-40B4-BE49-F238E27FC236}">
                  <a16:creationId xmlns:a16="http://schemas.microsoft.com/office/drawing/2014/main" id="{27B400A4-BD80-42DF-A100-8A54C314F41D}"/>
                </a:ext>
              </a:extLst>
            </p:cNvPr>
            <p:cNvSpPr txBox="1"/>
            <p:nvPr/>
          </p:nvSpPr>
          <p:spPr>
            <a:xfrm>
              <a:off x="572122" y="248162"/>
              <a:ext cx="13193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000" dirty="0"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100000">
                        <a:schemeClr val="accent1">
                          <a:lumMod val="40000"/>
                          <a:lumOff val="60000"/>
                          <a:alpha val="10000"/>
                        </a:schemeClr>
                      </a:gs>
                      <a:gs pos="96000">
                        <a:prstClr val="black"/>
                      </a:gs>
                      <a:gs pos="4000">
                        <a:prstClr val="black"/>
                      </a:gs>
                    </a:gsLst>
                    <a:lin ang="0" scaled="1"/>
                    <a:tileRect/>
                  </a:gradFill>
                </a:rPr>
                <a:t>AATAGGCGTACTTC</a:t>
              </a:r>
            </a:p>
          </p:txBody>
        </p:sp>
      </p:grpSp>
      <p:sp>
        <p:nvSpPr>
          <p:cNvPr id="92" name="Pergamino horizontal 98">
            <a:extLst>
              <a:ext uri="{FF2B5EF4-FFF2-40B4-BE49-F238E27FC236}">
                <a16:creationId xmlns:a16="http://schemas.microsoft.com/office/drawing/2014/main" id="{58E19701-B26F-49EA-85EF-89A28B601792}"/>
              </a:ext>
            </a:extLst>
          </p:cNvPr>
          <p:cNvSpPr/>
          <p:nvPr/>
        </p:nvSpPr>
        <p:spPr>
          <a:xfrm>
            <a:off x="5586559" y="4800659"/>
            <a:ext cx="2447290" cy="229817"/>
          </a:xfrm>
          <a:prstGeom prst="horizontalScroll">
            <a:avLst/>
          </a:prstGeom>
          <a:solidFill>
            <a:srgbClr val="B1DDEB"/>
          </a:solidFill>
          <a:ln>
            <a:solidFill>
              <a:srgbClr val="09213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lvl="0"/>
            <a:r>
              <a:rPr lang="en-GB" sz="800" dirty="0">
                <a:solidFill>
                  <a:prstClr val="black"/>
                </a:solidFill>
              </a:rPr>
              <a:t>…</a:t>
            </a:r>
            <a:r>
              <a:rPr lang="es-ES" sz="1000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100000">
                      <a:schemeClr val="accent1">
                        <a:lumMod val="40000"/>
                        <a:lumOff val="60000"/>
                        <a:alpha val="10000"/>
                      </a:schemeClr>
                    </a:gs>
                    <a:gs pos="96000">
                      <a:prstClr val="black"/>
                    </a:gs>
                    <a:gs pos="4000">
                      <a:prstClr val="black"/>
                    </a:gs>
                  </a:gsLst>
                  <a:lin ang="0" scaled="1"/>
                  <a:tileRect/>
                </a:gradFill>
              </a:rPr>
              <a:t>TGAATAGGCGTACTTCATCCATGCGC</a:t>
            </a:r>
            <a:r>
              <a:rPr lang="en-GB" sz="8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94" name="CuadroTexto 36">
            <a:extLst>
              <a:ext uri="{FF2B5EF4-FFF2-40B4-BE49-F238E27FC236}">
                <a16:creationId xmlns:a16="http://schemas.microsoft.com/office/drawing/2014/main" id="{7635FA6D-B14C-48A9-A2A3-4023C6CEA0F9}"/>
              </a:ext>
            </a:extLst>
          </p:cNvPr>
          <p:cNvSpPr txBox="1"/>
          <p:nvPr/>
        </p:nvSpPr>
        <p:spPr>
          <a:xfrm>
            <a:off x="5284523" y="4667929"/>
            <a:ext cx="1758770" cy="153888"/>
          </a:xfrm>
          <a:prstGeom prst="rect">
            <a:avLst/>
          </a:prstGeom>
          <a:noFill/>
          <a:ln>
            <a:noFill/>
          </a:ln>
          <a:effectLst>
            <a:glow rad="1193800">
              <a:schemeClr val="bg2">
                <a:alpha val="75000"/>
              </a:schemeClr>
            </a:glow>
            <a:softEdge rad="635000"/>
          </a:effectLst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CL" sz="1000" b="1" dirty="0">
                <a:effectLst/>
              </a:rPr>
              <a:t>Secuencia de referencia</a:t>
            </a:r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79F11579-6E3B-4B09-982C-6A5069EAD482}"/>
              </a:ext>
            </a:extLst>
          </p:cNvPr>
          <p:cNvSpPr/>
          <p:nvPr/>
        </p:nvSpPr>
        <p:spPr>
          <a:xfrm rot="20524956">
            <a:off x="1803355" y="3277749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5" name="Minus Sign 94">
            <a:extLst>
              <a:ext uri="{FF2B5EF4-FFF2-40B4-BE49-F238E27FC236}">
                <a16:creationId xmlns:a16="http://schemas.microsoft.com/office/drawing/2014/main" id="{69AE2F8A-E2CF-4F43-BE30-40600AF024C1}"/>
              </a:ext>
            </a:extLst>
          </p:cNvPr>
          <p:cNvSpPr/>
          <p:nvPr/>
        </p:nvSpPr>
        <p:spPr>
          <a:xfrm rot="20524956">
            <a:off x="1906472" y="3409685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6" name="Minus Sign 95">
            <a:extLst>
              <a:ext uri="{FF2B5EF4-FFF2-40B4-BE49-F238E27FC236}">
                <a16:creationId xmlns:a16="http://schemas.microsoft.com/office/drawing/2014/main" id="{DD452961-E1BE-4701-8480-44D9DC8A9633}"/>
              </a:ext>
            </a:extLst>
          </p:cNvPr>
          <p:cNvSpPr/>
          <p:nvPr/>
        </p:nvSpPr>
        <p:spPr>
          <a:xfrm rot="802867">
            <a:off x="1689599" y="3610217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8" name="Minus Sign 97">
            <a:extLst>
              <a:ext uri="{FF2B5EF4-FFF2-40B4-BE49-F238E27FC236}">
                <a16:creationId xmlns:a16="http://schemas.microsoft.com/office/drawing/2014/main" id="{B7EFC672-3826-4D4C-A3D4-C3FCC2C5678F}"/>
              </a:ext>
            </a:extLst>
          </p:cNvPr>
          <p:cNvSpPr/>
          <p:nvPr/>
        </p:nvSpPr>
        <p:spPr>
          <a:xfrm rot="20195316">
            <a:off x="1973091" y="3781928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9" name="Minus Sign 98">
            <a:extLst>
              <a:ext uri="{FF2B5EF4-FFF2-40B4-BE49-F238E27FC236}">
                <a16:creationId xmlns:a16="http://schemas.microsoft.com/office/drawing/2014/main" id="{F871D05F-E72B-4EE1-AFDF-4042F02AB3D8}"/>
              </a:ext>
            </a:extLst>
          </p:cNvPr>
          <p:cNvSpPr/>
          <p:nvPr/>
        </p:nvSpPr>
        <p:spPr>
          <a:xfrm rot="995517">
            <a:off x="1556780" y="3125350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1" name="Minus Sign 100">
            <a:extLst>
              <a:ext uri="{FF2B5EF4-FFF2-40B4-BE49-F238E27FC236}">
                <a16:creationId xmlns:a16="http://schemas.microsoft.com/office/drawing/2014/main" id="{285BB8B4-DB00-4D34-ABE0-88662039339D}"/>
              </a:ext>
            </a:extLst>
          </p:cNvPr>
          <p:cNvSpPr/>
          <p:nvPr/>
        </p:nvSpPr>
        <p:spPr>
          <a:xfrm rot="20524956">
            <a:off x="4803711" y="3277751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" name="Minus Sign 101">
            <a:extLst>
              <a:ext uri="{FF2B5EF4-FFF2-40B4-BE49-F238E27FC236}">
                <a16:creationId xmlns:a16="http://schemas.microsoft.com/office/drawing/2014/main" id="{AB07B01F-843C-4F15-818A-70A2CABF24C8}"/>
              </a:ext>
            </a:extLst>
          </p:cNvPr>
          <p:cNvSpPr/>
          <p:nvPr/>
        </p:nvSpPr>
        <p:spPr>
          <a:xfrm rot="20524956">
            <a:off x="4617547" y="3627776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" name="Minus Sign 102">
            <a:extLst>
              <a:ext uri="{FF2B5EF4-FFF2-40B4-BE49-F238E27FC236}">
                <a16:creationId xmlns:a16="http://schemas.microsoft.com/office/drawing/2014/main" id="{BF2EF307-BBA4-4058-929C-87091734A4CB}"/>
              </a:ext>
            </a:extLst>
          </p:cNvPr>
          <p:cNvSpPr/>
          <p:nvPr/>
        </p:nvSpPr>
        <p:spPr>
          <a:xfrm>
            <a:off x="8023812" y="4582299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" name="Minus Sign 103">
            <a:extLst>
              <a:ext uri="{FF2B5EF4-FFF2-40B4-BE49-F238E27FC236}">
                <a16:creationId xmlns:a16="http://schemas.microsoft.com/office/drawing/2014/main" id="{3B9960C9-35FD-4CF5-86FB-5B76B48EFB73}"/>
              </a:ext>
            </a:extLst>
          </p:cNvPr>
          <p:cNvSpPr/>
          <p:nvPr/>
        </p:nvSpPr>
        <p:spPr>
          <a:xfrm rot="335150">
            <a:off x="4784127" y="3838478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5" name="Minus Sign 104">
            <a:extLst>
              <a:ext uri="{FF2B5EF4-FFF2-40B4-BE49-F238E27FC236}">
                <a16:creationId xmlns:a16="http://schemas.microsoft.com/office/drawing/2014/main" id="{4DF0FE91-59EE-42D7-90AC-59D1DC8837CC}"/>
              </a:ext>
            </a:extLst>
          </p:cNvPr>
          <p:cNvSpPr/>
          <p:nvPr/>
        </p:nvSpPr>
        <p:spPr>
          <a:xfrm rot="20524956">
            <a:off x="1507611" y="3811002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6" name="Minus Sign 105">
            <a:extLst>
              <a:ext uri="{FF2B5EF4-FFF2-40B4-BE49-F238E27FC236}">
                <a16:creationId xmlns:a16="http://schemas.microsoft.com/office/drawing/2014/main" id="{6BF9C6AA-44C5-4A2C-9646-99B53845F0C2}"/>
              </a:ext>
            </a:extLst>
          </p:cNvPr>
          <p:cNvSpPr/>
          <p:nvPr/>
        </p:nvSpPr>
        <p:spPr>
          <a:xfrm rot="3582384">
            <a:off x="5154803" y="3714915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7" name="Minus Sign 106">
            <a:extLst>
              <a:ext uri="{FF2B5EF4-FFF2-40B4-BE49-F238E27FC236}">
                <a16:creationId xmlns:a16="http://schemas.microsoft.com/office/drawing/2014/main" id="{9AEB0586-EF7D-4C99-9EFB-2ADD901316D1}"/>
              </a:ext>
            </a:extLst>
          </p:cNvPr>
          <p:cNvSpPr/>
          <p:nvPr/>
        </p:nvSpPr>
        <p:spPr>
          <a:xfrm>
            <a:off x="8241224" y="4688537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8" name="Minus Sign 107">
            <a:extLst>
              <a:ext uri="{FF2B5EF4-FFF2-40B4-BE49-F238E27FC236}">
                <a16:creationId xmlns:a16="http://schemas.microsoft.com/office/drawing/2014/main" id="{533B7AF1-D320-4712-AF89-9595AC9B200C}"/>
              </a:ext>
            </a:extLst>
          </p:cNvPr>
          <p:cNvSpPr/>
          <p:nvPr/>
        </p:nvSpPr>
        <p:spPr>
          <a:xfrm>
            <a:off x="8145906" y="4807898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9" name="Minus Sign 108">
            <a:extLst>
              <a:ext uri="{FF2B5EF4-FFF2-40B4-BE49-F238E27FC236}">
                <a16:creationId xmlns:a16="http://schemas.microsoft.com/office/drawing/2014/main" id="{BD9D187A-BF3D-4974-8800-81FB3A111887}"/>
              </a:ext>
            </a:extLst>
          </p:cNvPr>
          <p:cNvSpPr/>
          <p:nvPr/>
        </p:nvSpPr>
        <p:spPr>
          <a:xfrm>
            <a:off x="8043457" y="5066599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0" name="Minus Sign 109">
            <a:extLst>
              <a:ext uri="{FF2B5EF4-FFF2-40B4-BE49-F238E27FC236}">
                <a16:creationId xmlns:a16="http://schemas.microsoft.com/office/drawing/2014/main" id="{64607458-76BD-4750-BAB5-9C8D0E3D2A4A}"/>
              </a:ext>
            </a:extLst>
          </p:cNvPr>
          <p:cNvSpPr/>
          <p:nvPr/>
        </p:nvSpPr>
        <p:spPr>
          <a:xfrm>
            <a:off x="8364778" y="4933282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1" name="Minus Sign 110">
            <a:extLst>
              <a:ext uri="{FF2B5EF4-FFF2-40B4-BE49-F238E27FC236}">
                <a16:creationId xmlns:a16="http://schemas.microsoft.com/office/drawing/2014/main" id="{5F05D897-61BA-446C-9AA5-0338D637A57A}"/>
              </a:ext>
            </a:extLst>
          </p:cNvPr>
          <p:cNvSpPr/>
          <p:nvPr/>
        </p:nvSpPr>
        <p:spPr>
          <a:xfrm rot="802867">
            <a:off x="4944422" y="3467114"/>
            <a:ext cx="391986" cy="262784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2" name="Minus Sign 111">
            <a:extLst>
              <a:ext uri="{FF2B5EF4-FFF2-40B4-BE49-F238E27FC236}">
                <a16:creationId xmlns:a16="http://schemas.microsoft.com/office/drawing/2014/main" id="{DE0A7C4B-FA9A-4810-AB5B-0FC9ADAF320C}"/>
              </a:ext>
            </a:extLst>
          </p:cNvPr>
          <p:cNvSpPr/>
          <p:nvPr/>
        </p:nvSpPr>
        <p:spPr>
          <a:xfrm rot="2191876">
            <a:off x="5353260" y="3704222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3" name="Minus Sign 112">
            <a:extLst>
              <a:ext uri="{FF2B5EF4-FFF2-40B4-BE49-F238E27FC236}">
                <a16:creationId xmlns:a16="http://schemas.microsoft.com/office/drawing/2014/main" id="{53B3AA37-8790-4C59-9DF8-4415473BD4BF}"/>
              </a:ext>
            </a:extLst>
          </p:cNvPr>
          <p:cNvSpPr/>
          <p:nvPr/>
        </p:nvSpPr>
        <p:spPr>
          <a:xfrm>
            <a:off x="7766125" y="4933282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4" name="Minus Sign 113">
            <a:extLst>
              <a:ext uri="{FF2B5EF4-FFF2-40B4-BE49-F238E27FC236}">
                <a16:creationId xmlns:a16="http://schemas.microsoft.com/office/drawing/2014/main" id="{F7A3055C-7ED7-430D-AC7F-A378B9B77F6E}"/>
              </a:ext>
            </a:extLst>
          </p:cNvPr>
          <p:cNvSpPr/>
          <p:nvPr/>
        </p:nvSpPr>
        <p:spPr>
          <a:xfrm>
            <a:off x="7567404" y="5085719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5" name="Minus Sign 114">
            <a:extLst>
              <a:ext uri="{FF2B5EF4-FFF2-40B4-BE49-F238E27FC236}">
                <a16:creationId xmlns:a16="http://schemas.microsoft.com/office/drawing/2014/main" id="{E647F809-CF3E-470D-95F1-F5C611528281}"/>
              </a:ext>
            </a:extLst>
          </p:cNvPr>
          <p:cNvSpPr/>
          <p:nvPr/>
        </p:nvSpPr>
        <p:spPr>
          <a:xfrm>
            <a:off x="8401007" y="4200238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6" name="Minus Sign 115">
            <a:extLst>
              <a:ext uri="{FF2B5EF4-FFF2-40B4-BE49-F238E27FC236}">
                <a16:creationId xmlns:a16="http://schemas.microsoft.com/office/drawing/2014/main" id="{C31CF6F2-AAAD-4F32-9EDD-6A3A066B8D0A}"/>
              </a:ext>
            </a:extLst>
          </p:cNvPr>
          <p:cNvSpPr/>
          <p:nvPr/>
        </p:nvSpPr>
        <p:spPr>
          <a:xfrm>
            <a:off x="8519133" y="4085979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7" name="Minus Sign 116">
            <a:extLst>
              <a:ext uri="{FF2B5EF4-FFF2-40B4-BE49-F238E27FC236}">
                <a16:creationId xmlns:a16="http://schemas.microsoft.com/office/drawing/2014/main" id="{680189D3-0647-45FE-A310-CB5F29E20EC4}"/>
              </a:ext>
            </a:extLst>
          </p:cNvPr>
          <p:cNvSpPr/>
          <p:nvPr/>
        </p:nvSpPr>
        <p:spPr>
          <a:xfrm>
            <a:off x="8426961" y="3980465"/>
            <a:ext cx="535448" cy="266560"/>
          </a:xfrm>
          <a:prstGeom prst="mathMinu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42F016C-4319-43EC-A5A3-816308A84C2C}"/>
              </a:ext>
            </a:extLst>
          </p:cNvPr>
          <p:cNvSpPr txBox="1"/>
          <p:nvPr/>
        </p:nvSpPr>
        <p:spPr>
          <a:xfrm>
            <a:off x="3300887" y="547915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C</a:t>
            </a:r>
          </a:p>
        </p:txBody>
      </p:sp>
      <p:graphicFrame>
        <p:nvGraphicFramePr>
          <p:cNvPr id="118" name="Diagrama 3">
            <a:extLst>
              <a:ext uri="{FF2B5EF4-FFF2-40B4-BE49-F238E27FC236}">
                <a16:creationId xmlns:a16="http://schemas.microsoft.com/office/drawing/2014/main" id="{52234991-29EB-42E6-9CC3-319684D838EC}"/>
              </a:ext>
            </a:extLst>
          </p:cNvPr>
          <p:cNvGraphicFramePr/>
          <p:nvPr>
            <p:extLst/>
          </p:nvPr>
        </p:nvGraphicFramePr>
        <p:xfrm>
          <a:off x="1854031" y="4679395"/>
          <a:ext cx="3845879" cy="1926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9292CC-3A9F-430A-B327-C5885B769B52}"/>
              </a:ext>
            </a:extLst>
          </p:cNvPr>
          <p:cNvSpPr txBox="1"/>
          <p:nvPr/>
        </p:nvSpPr>
        <p:spPr>
          <a:xfrm>
            <a:off x="4243176" y="483652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F20C2F9-5C96-4397-A1EF-C32ADA87BD53}"/>
              </a:ext>
            </a:extLst>
          </p:cNvPr>
          <p:cNvSpPr txBox="1"/>
          <p:nvPr/>
        </p:nvSpPr>
        <p:spPr>
          <a:xfrm>
            <a:off x="4690807" y="4988050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>
                <a:ln>
                  <a:solidFill>
                    <a:srgbClr val="FFFF00"/>
                  </a:solidFill>
                </a:ln>
              </a:rPr>
              <a:t>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FD19DA0-B0C2-4326-B81D-4632CE7BBE3E}"/>
              </a:ext>
            </a:extLst>
          </p:cNvPr>
          <p:cNvSpPr txBox="1"/>
          <p:nvPr/>
        </p:nvSpPr>
        <p:spPr>
          <a:xfrm>
            <a:off x="4909795" y="5218954"/>
            <a:ext cx="303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ln>
                  <a:solidFill>
                    <a:srgbClr val="FFFF00"/>
                  </a:solidFill>
                </a:ln>
              </a:rPr>
              <a:t>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4B10572-AD55-4D9C-88A7-1FA0A7D1F785}"/>
              </a:ext>
            </a:extLst>
          </p:cNvPr>
          <p:cNvSpPr txBox="1"/>
          <p:nvPr/>
        </p:nvSpPr>
        <p:spPr>
          <a:xfrm>
            <a:off x="4543504" y="465341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A4BFD-B56D-4D61-ADDB-11DBD8127B2C}"/>
              </a:ext>
            </a:extLst>
          </p:cNvPr>
          <p:cNvSpPr txBox="1"/>
          <p:nvPr/>
        </p:nvSpPr>
        <p:spPr>
          <a:xfrm>
            <a:off x="4001377" y="524487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A176B99-AC6D-4CFA-B7B3-B6C46930DF3E}"/>
              </a:ext>
            </a:extLst>
          </p:cNvPr>
          <p:cNvSpPr txBox="1"/>
          <p:nvPr/>
        </p:nvSpPr>
        <p:spPr>
          <a:xfrm>
            <a:off x="5015906" y="500520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400" dirty="0">
                <a:ln>
                  <a:solidFill>
                    <a:srgbClr val="FFFF00"/>
                  </a:solidFill>
                </a:ln>
              </a:rPr>
              <a:t>G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A2DDA8F-FC4E-4E7E-89F0-FAF32824200B}"/>
              </a:ext>
            </a:extLst>
          </p:cNvPr>
          <p:cNvSpPr txBox="1"/>
          <p:nvPr/>
        </p:nvSpPr>
        <p:spPr>
          <a:xfrm>
            <a:off x="5355158" y="5391077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050" dirty="0">
                <a:ln>
                  <a:solidFill>
                    <a:srgbClr val="FFFF00"/>
                  </a:solidFill>
                </a:ln>
              </a:rPr>
              <a:t>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3816053-7D3B-4429-9445-86841960BC82}"/>
              </a:ext>
            </a:extLst>
          </p:cNvPr>
          <p:cNvSpPr txBox="1"/>
          <p:nvPr/>
        </p:nvSpPr>
        <p:spPr>
          <a:xfrm>
            <a:off x="5260725" y="5103827"/>
            <a:ext cx="288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dirty="0">
                <a:ln>
                  <a:solidFill>
                    <a:srgbClr val="FFFF00"/>
                  </a:solidFill>
                </a:ln>
              </a:rPr>
              <a:t>C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E205450-AE98-4CD4-9082-2A0EA0D36C1B}"/>
              </a:ext>
            </a:extLst>
          </p:cNvPr>
          <p:cNvSpPr txBox="1"/>
          <p:nvPr/>
        </p:nvSpPr>
        <p:spPr>
          <a:xfrm>
            <a:off x="5584780" y="5264195"/>
            <a:ext cx="240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>
                <a:ln>
                  <a:solidFill>
                    <a:srgbClr val="FFFF00"/>
                  </a:solidFill>
                </a:ln>
              </a:rPr>
              <a:t>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328B6F4-E2BF-4EFA-AFAF-891CD9C8AB3C}"/>
              </a:ext>
            </a:extLst>
          </p:cNvPr>
          <p:cNvSpPr txBox="1"/>
          <p:nvPr/>
        </p:nvSpPr>
        <p:spPr>
          <a:xfrm>
            <a:off x="3464565" y="461599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G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98055B9-2823-4884-9D11-A3A64971DECB}"/>
              </a:ext>
            </a:extLst>
          </p:cNvPr>
          <p:cNvSpPr txBox="1"/>
          <p:nvPr/>
        </p:nvSpPr>
        <p:spPr>
          <a:xfrm>
            <a:off x="5555522" y="5045507"/>
            <a:ext cx="240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50" dirty="0">
                <a:ln>
                  <a:solidFill>
                    <a:srgbClr val="FFFF00"/>
                  </a:solidFill>
                </a:ln>
              </a:rPr>
              <a:t>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674794-F58B-49DA-B609-41C194A140D3}"/>
              </a:ext>
            </a:extLst>
          </p:cNvPr>
          <p:cNvSpPr txBox="1"/>
          <p:nvPr/>
        </p:nvSpPr>
        <p:spPr>
          <a:xfrm>
            <a:off x="5755069" y="5424984"/>
            <a:ext cx="240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>
                <a:ln>
                  <a:solidFill>
                    <a:srgbClr val="FFFF00"/>
                  </a:solidFill>
                </a:ln>
              </a:rPr>
              <a:t>C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A54B83A-382A-4CA3-9662-CBC9FA6550D2}"/>
              </a:ext>
            </a:extLst>
          </p:cNvPr>
          <p:cNvSpPr txBox="1"/>
          <p:nvPr/>
        </p:nvSpPr>
        <p:spPr>
          <a:xfrm>
            <a:off x="4172995" y="452001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C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80EFF28-AE3B-4513-8AAD-32A67B662ADE}"/>
              </a:ext>
            </a:extLst>
          </p:cNvPr>
          <p:cNvSpPr txBox="1"/>
          <p:nvPr/>
        </p:nvSpPr>
        <p:spPr>
          <a:xfrm>
            <a:off x="4819034" y="473907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n>
                  <a:solidFill>
                    <a:srgbClr val="FFFF00"/>
                  </a:solidFill>
                </a:ln>
              </a:rPr>
              <a:t>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BEE73-369D-471C-9C55-15D74FC9C2CF}"/>
              </a:ext>
            </a:extLst>
          </p:cNvPr>
          <p:cNvSpPr/>
          <p:nvPr/>
        </p:nvSpPr>
        <p:spPr>
          <a:xfrm>
            <a:off x="181741" y="3156435"/>
            <a:ext cx="3829497" cy="901610"/>
          </a:xfrm>
          <a:prstGeom prst="rect">
            <a:avLst/>
          </a:prstGeom>
          <a:solidFill>
            <a:srgbClr val="1F497D">
              <a:alpha val="8980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/>
              <a:t>Como la semana antepasada, vamos a visualizar datos desde el proceso de  alineamiento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D1886-0BED-4A9A-82E3-BB44C4020BCD}"/>
              </a:ext>
            </a:extLst>
          </p:cNvPr>
          <p:cNvSpPr/>
          <p:nvPr/>
        </p:nvSpPr>
        <p:spPr>
          <a:xfrm>
            <a:off x="2593788" y="4428814"/>
            <a:ext cx="6511370" cy="1598613"/>
          </a:xfrm>
          <a:prstGeom prst="rect">
            <a:avLst/>
          </a:prstGeom>
          <a:solidFill>
            <a:srgbClr val="000000">
              <a:alpha val="20000"/>
            </a:srgb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5EB78C54-EADF-432E-AC5A-E0DD598D2D01}"/>
              </a:ext>
            </a:extLst>
          </p:cNvPr>
          <p:cNvSpPr/>
          <p:nvPr/>
        </p:nvSpPr>
        <p:spPr>
          <a:xfrm>
            <a:off x="5005317" y="4275803"/>
            <a:ext cx="3421644" cy="731667"/>
          </a:xfrm>
          <a:prstGeom prst="utur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93" name="Arrow: U-Turn 92">
            <a:extLst>
              <a:ext uri="{FF2B5EF4-FFF2-40B4-BE49-F238E27FC236}">
                <a16:creationId xmlns:a16="http://schemas.microsoft.com/office/drawing/2014/main" id="{8C8CD072-1157-49EB-B615-341B526E0B8B}"/>
              </a:ext>
            </a:extLst>
          </p:cNvPr>
          <p:cNvSpPr/>
          <p:nvPr/>
        </p:nvSpPr>
        <p:spPr>
          <a:xfrm rot="20938443" flipV="1">
            <a:off x="3841584" y="5369992"/>
            <a:ext cx="4938316" cy="943832"/>
          </a:xfrm>
          <a:prstGeom prst="utur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7BE4A3-947A-499D-853C-41B0CB3379F3}"/>
              </a:ext>
            </a:extLst>
          </p:cNvPr>
          <p:cNvSpPr/>
          <p:nvPr/>
        </p:nvSpPr>
        <p:spPr>
          <a:xfrm>
            <a:off x="5274356" y="3094271"/>
            <a:ext cx="3206444" cy="915238"/>
          </a:xfrm>
          <a:prstGeom prst="rect">
            <a:avLst/>
          </a:prstGeom>
          <a:solidFill>
            <a:srgbClr val="1F497D">
              <a:alpha val="8980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/>
              <a:t>Sin embargo, este vez sería para apoyar el llamado de variantes y/o la anotación.</a:t>
            </a:r>
          </a:p>
        </p:txBody>
      </p:sp>
    </p:spTree>
    <p:extLst>
      <p:ext uri="{BB962C8B-B14F-4D97-AF65-F5344CB8AC3E}">
        <p14:creationId xmlns:p14="http://schemas.microsoft.com/office/powerpoint/2010/main" val="68555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3" grpId="0" animBg="1"/>
      <p:bldP spid="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E241-8DCB-4525-9971-E3012D7C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Contexto:</a:t>
            </a:r>
            <a:br>
              <a:rPr lang="es-CL" dirty="0"/>
            </a:br>
            <a:r>
              <a:rPr lang="es-CL" dirty="0"/>
              <a:t>Descubrimiento de Variantes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2FF05-942C-4383-9555-3286454B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75515"/>
          </a:xfrm>
        </p:spPr>
        <p:txBody>
          <a:bodyPr>
            <a:normAutofit/>
          </a:bodyPr>
          <a:lstStyle/>
          <a:p>
            <a:r>
              <a:rPr lang="es-CL" dirty="0"/>
              <a:t>Si secuenciamos genomas o exomas, es a menudo para detectar cambios de una o más bases en relación al genoma humano de referencia. Hablamos de </a:t>
            </a:r>
            <a:r>
              <a:rPr lang="es-CL" b="1" dirty="0"/>
              <a:t>variantes</a:t>
            </a:r>
            <a:r>
              <a:rPr lang="es-CL" dirty="0"/>
              <a:t>: </a:t>
            </a:r>
          </a:p>
          <a:p>
            <a:pPr lvl="1"/>
            <a:r>
              <a:rPr lang="es-CL" dirty="0"/>
              <a:t>Esta detección de variantes permite por ejemplo:</a:t>
            </a:r>
          </a:p>
          <a:p>
            <a:pPr lvl="2"/>
            <a:r>
              <a:rPr lang="es-CL" dirty="0"/>
              <a:t>Mapear la diversidad alélica humana (recuerdan la pista </a:t>
            </a:r>
            <a:r>
              <a:rPr lang="es-CL" b="1" dirty="0"/>
              <a:t>dbSNP</a:t>
            </a:r>
            <a:r>
              <a:rPr lang="es-CL" dirty="0"/>
              <a:t> del </a:t>
            </a:r>
            <a:r>
              <a:rPr lang="es-CL" b="1" dirty="0"/>
              <a:t>UCSC Genome Browser</a:t>
            </a:r>
            <a:r>
              <a:rPr lang="es-CL" dirty="0"/>
              <a:t>).</a:t>
            </a:r>
          </a:p>
          <a:p>
            <a:pPr lvl="3"/>
            <a:r>
              <a:rPr lang="es-CL" dirty="0"/>
              <a:t>Incluso, determinar eventos en tiempos evolutivos comparando diversos grupos geográficos </a:t>
            </a:r>
            <a:br>
              <a:rPr lang="es-CL" dirty="0"/>
            </a:br>
            <a:r>
              <a:rPr lang="es-CL" dirty="0">
                <a:sym typeface="Wingdings" panose="05000000000000000000" pitchFamily="2" charset="2"/>
              </a:rPr>
              <a:t> </a:t>
            </a:r>
            <a:r>
              <a:rPr lang="es-CL" dirty="0"/>
              <a:t>genómica de poblaciones.</a:t>
            </a:r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3751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D0C3-627F-4887-8E46-C97918A6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 Contexto:</a:t>
            </a:r>
            <a:br>
              <a:rPr lang="es-CL" dirty="0"/>
            </a:br>
            <a:r>
              <a:rPr lang="es-CL" dirty="0"/>
              <a:t>Descubrimiento de Variantes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280E-5073-4100-BECD-4C5788D3A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702124"/>
          </a:xfrm>
        </p:spPr>
        <p:txBody>
          <a:bodyPr>
            <a:normAutofit/>
          </a:bodyPr>
          <a:lstStyle/>
          <a:p>
            <a:r>
              <a:rPr lang="es-CL" dirty="0"/>
              <a:t>Si secuenciamos genomas o exomas, es a menudo para detectar cambios de una o más bases en relación al genoma humano de referencia. Hablamos de </a:t>
            </a:r>
            <a:r>
              <a:rPr lang="es-CL" b="1" dirty="0"/>
              <a:t>variantes</a:t>
            </a:r>
            <a:r>
              <a:rPr lang="es-CL" dirty="0"/>
              <a:t>: </a:t>
            </a:r>
          </a:p>
          <a:p>
            <a:pPr lvl="1"/>
            <a:r>
              <a:rPr lang="es-CL" dirty="0"/>
              <a:t>Esta detección de variantes permite por ejemplo:</a:t>
            </a:r>
          </a:p>
          <a:p>
            <a:pPr lvl="2"/>
            <a:r>
              <a:rPr lang="es-CL" dirty="0"/>
              <a:t>Detectar variantes que pueden causar o contribuir a enfermedad.</a:t>
            </a:r>
          </a:p>
          <a:p>
            <a:pPr lvl="3"/>
            <a:r>
              <a:rPr lang="es-CL" dirty="0"/>
              <a:t>En el caso de una familia con enfermedad Mendeliana, estamos buscando una variante especifica presente en individuos portadores o afectados.</a:t>
            </a:r>
          </a:p>
          <a:p>
            <a:pPr lvl="3"/>
            <a:r>
              <a:rPr lang="es-CL" dirty="0"/>
              <a:t>En el caso de cáncer, a través de los variantes, identificamos los genes en que surgen mutaciones resultante o causante del cáncer.</a:t>
            </a:r>
          </a:p>
        </p:txBody>
      </p:sp>
    </p:spTree>
    <p:extLst>
      <p:ext uri="{BB962C8B-B14F-4D97-AF65-F5344CB8AC3E}">
        <p14:creationId xmlns:p14="http://schemas.microsoft.com/office/powerpoint/2010/main" val="234022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Llamado de Variantes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730260"/>
          </a:xfrm>
        </p:spPr>
        <p:txBody>
          <a:bodyPr>
            <a:normAutofit/>
          </a:bodyPr>
          <a:lstStyle/>
          <a:p>
            <a:r>
              <a:rPr lang="es-CL" dirty="0"/>
              <a:t>El </a:t>
            </a:r>
            <a:r>
              <a:rPr lang="es-CL" b="1" dirty="0"/>
              <a:t>alineamiento de secuencias</a:t>
            </a:r>
            <a:r>
              <a:rPr lang="es-CL" dirty="0"/>
              <a:t> admite alineados imperfectos, con </a:t>
            </a:r>
            <a:r>
              <a:rPr lang="es-CL" b="1" dirty="0"/>
              <a:t>disparidades</a:t>
            </a:r>
            <a:r>
              <a:rPr lang="es-CL" dirty="0"/>
              <a:t> en relación a una referencia.</a:t>
            </a:r>
          </a:p>
          <a:p>
            <a:pPr lvl="1"/>
            <a:r>
              <a:rPr lang="es-CL" dirty="0"/>
              <a:t>Esas disparidades a menudo corresponden a </a:t>
            </a:r>
            <a:r>
              <a:rPr lang="es-CL" b="1" dirty="0"/>
              <a:t>errores</a:t>
            </a:r>
            <a:r>
              <a:rPr lang="es-CL" dirty="0"/>
              <a:t>,</a:t>
            </a:r>
            <a:r>
              <a:rPr lang="es-CL" b="1" dirty="0"/>
              <a:t> </a:t>
            </a:r>
            <a:r>
              <a:rPr lang="es-CL" dirty="0"/>
              <a:t>pero también corresponden a las </a:t>
            </a:r>
            <a:r>
              <a:rPr lang="es-CL" b="1" dirty="0"/>
              <a:t>variantes </a:t>
            </a:r>
            <a:r>
              <a:rPr lang="es-CL" dirty="0"/>
              <a:t>reales</a:t>
            </a:r>
            <a:r>
              <a:rPr lang="es-CL" b="1" dirty="0"/>
              <a:t> </a:t>
            </a:r>
            <a:r>
              <a:rPr lang="es-CL" dirty="0"/>
              <a:t>que hemos mencionado. </a:t>
            </a:r>
          </a:p>
          <a:p>
            <a:r>
              <a:rPr lang="es-CL" dirty="0"/>
              <a:t>El </a:t>
            </a:r>
            <a:r>
              <a:rPr lang="es-CL" b="1" dirty="0"/>
              <a:t>llamado de variantes </a:t>
            </a:r>
            <a:r>
              <a:rPr lang="es-CL" dirty="0"/>
              <a:t>es </a:t>
            </a:r>
            <a:r>
              <a:rPr lang="es-CL" u="sng" dirty="0"/>
              <a:t>el </a:t>
            </a:r>
            <a:br>
              <a:rPr lang="es-CL" u="sng" dirty="0"/>
            </a:br>
            <a:r>
              <a:rPr lang="es-CL" u="sng" dirty="0"/>
              <a:t>arte de distinguir errores y </a:t>
            </a:r>
            <a:br>
              <a:rPr lang="es-CL" u="sng" dirty="0"/>
            </a:br>
            <a:r>
              <a:rPr lang="es-CL" u="sng" dirty="0"/>
              <a:t>variantes reales.</a:t>
            </a:r>
          </a:p>
          <a:p>
            <a:pPr lvl="1"/>
            <a:r>
              <a:rPr lang="es-CL" dirty="0"/>
              <a:t>Hay ciertas cosas que el ojo humano todavía puede hacer mejor que la machina.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29516-765C-405C-B305-0F88B3CA87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62" t="12500" r="14615" b="12500"/>
          <a:stretch/>
        </p:blipFill>
        <p:spPr>
          <a:xfrm flipH="1">
            <a:off x="5943251" y="4130624"/>
            <a:ext cx="1962791" cy="13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8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EF89-E35A-498F-904A-7BEF2BDA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Llamado de Variantes: </a:t>
            </a:r>
            <a:br>
              <a:rPr lang="es-CL" dirty="0"/>
            </a:br>
            <a:r>
              <a:rPr lang="es-CL" dirty="0" err="1"/>
              <a:t>Variant</a:t>
            </a:r>
            <a:r>
              <a:rPr lang="es-CL" dirty="0"/>
              <a:t> </a:t>
            </a:r>
            <a:r>
              <a:rPr lang="es-CL" dirty="0" err="1"/>
              <a:t>Call</a:t>
            </a:r>
            <a:r>
              <a:rPr lang="es-CL" dirty="0"/>
              <a:t> </a:t>
            </a:r>
            <a:r>
              <a:rPr lang="es-CL" dirty="0" err="1"/>
              <a:t>Format</a:t>
            </a:r>
            <a:r>
              <a:rPr lang="es-CL" dirty="0"/>
              <a:t> File (VCF)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03ACB-3049-428B-8317-A110D1A0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El resultado de la mayoría de los llamadores de variantes es un archivo </a:t>
            </a:r>
            <a:r>
              <a:rPr lang="es-CL" b="1" dirty="0"/>
              <a:t>VCF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Sin duda el archivo el más legible de todo los archivos que hemos visto! (salvo el </a:t>
            </a:r>
            <a:r>
              <a:rPr lang="es-CL" b="1" dirty="0"/>
              <a:t>BED</a:t>
            </a:r>
            <a:r>
              <a:rPr lang="es-CL" dirty="0"/>
              <a:t>)</a:t>
            </a:r>
          </a:p>
          <a:p>
            <a:pPr lvl="1"/>
            <a:endParaRPr lang="es-CL" dirty="0"/>
          </a:p>
        </p:txBody>
      </p:sp>
      <p:pic>
        <p:nvPicPr>
          <p:cNvPr id="6" name="Imagen 5" descr="Captura de pantalla 2017-03-20 a las 4.23.51 p.m..png">
            <a:extLst>
              <a:ext uri="{FF2B5EF4-FFF2-40B4-BE49-F238E27FC236}">
                <a16:creationId xmlns:a16="http://schemas.microsoft.com/office/drawing/2014/main" id="{84356370-BDCA-4244-9806-6D5E3134FB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0"/>
          <a:stretch/>
        </p:blipFill>
        <p:spPr>
          <a:xfrm>
            <a:off x="299266" y="3246791"/>
            <a:ext cx="8273732" cy="3061938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160617C-B3D8-4337-BAD1-4D127A1330D5}"/>
              </a:ext>
            </a:extLst>
          </p:cNvPr>
          <p:cNvSpPr/>
          <p:nvPr/>
        </p:nvSpPr>
        <p:spPr>
          <a:xfrm>
            <a:off x="571002" y="5018647"/>
            <a:ext cx="316523" cy="4783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EBF43FA-D0F9-4762-8F7B-EEA5255F3DBA}"/>
              </a:ext>
            </a:extLst>
          </p:cNvPr>
          <p:cNvSpPr/>
          <p:nvPr/>
        </p:nvSpPr>
        <p:spPr>
          <a:xfrm rot="19472583">
            <a:off x="5458265" y="4693170"/>
            <a:ext cx="455940" cy="8683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7166015-A342-4F41-ACFC-A2A532E1FF96}"/>
              </a:ext>
            </a:extLst>
          </p:cNvPr>
          <p:cNvSpPr/>
          <p:nvPr/>
        </p:nvSpPr>
        <p:spPr>
          <a:xfrm>
            <a:off x="2144239" y="4968302"/>
            <a:ext cx="316523" cy="47830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D0BF2-1CC9-4A2B-8E09-EC1FE563010B}"/>
              </a:ext>
            </a:extLst>
          </p:cNvPr>
          <p:cNvSpPr txBox="1"/>
          <p:nvPr/>
        </p:nvSpPr>
        <p:spPr>
          <a:xfrm>
            <a:off x="457200" y="4101559"/>
            <a:ext cx="6203853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s-CL" dirty="0"/>
              <a:t>Cada línea representa una posición en el genoma humano donde se encuentra una o más variantes en uno o más individuos.</a:t>
            </a:r>
          </a:p>
        </p:txBody>
      </p:sp>
    </p:spTree>
    <p:extLst>
      <p:ext uri="{BB962C8B-B14F-4D97-AF65-F5344CB8AC3E}">
        <p14:creationId xmlns:p14="http://schemas.microsoft.com/office/powerpoint/2010/main" val="167129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5" grpId="0" animBg="1"/>
    </p:bldLst>
  </p:timing>
</p:sld>
</file>

<file path=ppt/theme/theme1.xml><?xml version="1.0" encoding="utf-8"?>
<a:theme xmlns:a="http://schemas.openxmlformats.org/drawingml/2006/main" name="UN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isa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NAB" id="{1A1C0891-7AC8-4A28-A5B5-BF277B8010C4}" vid="{5C322A45-30BD-4A5E-A7CC-F815D56EC4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UNAB</Template>
  <TotalTime>9044</TotalTime>
  <Words>1376</Words>
  <Application>Microsoft Office PowerPoint</Application>
  <PresentationFormat>On-screen Show (4:3)</PresentationFormat>
  <Paragraphs>190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Book Antiqua</vt:lpstr>
      <vt:lpstr>Calibri</vt:lpstr>
      <vt:lpstr>News Gothic MT</vt:lpstr>
      <vt:lpstr>Wingdings</vt:lpstr>
      <vt:lpstr>UNAB</vt:lpstr>
      <vt:lpstr>INB400: Visualización Científica</vt:lpstr>
      <vt:lpstr>La Semana Antepasada: Visualización con SAM/BAM</vt:lpstr>
      <vt:lpstr>Practica: Cobertura desde un BAM</vt:lpstr>
      <vt:lpstr>Visualizar Variantes Genéticas</vt:lpstr>
      <vt:lpstr>Visualización Retroactiva Para Apoyar el Proceso</vt:lpstr>
      <vt:lpstr>El Contexto: Descubrimiento de Variantes</vt:lpstr>
      <vt:lpstr>El Contexto: Descubrimiento de Variantes</vt:lpstr>
      <vt:lpstr>Llamado de Variantes</vt:lpstr>
      <vt:lpstr>Llamado de Variantes:  Variant Call Format File (VCF)</vt:lpstr>
      <vt:lpstr>Formato VCF: Variantes</vt:lpstr>
      <vt:lpstr>Formato VCF: Genotipos</vt:lpstr>
      <vt:lpstr>Encontrar Variantes de Interés</vt:lpstr>
      <vt:lpstr>wAnnovar</vt:lpstr>
      <vt:lpstr>Limites del Llamado de Variantes</vt:lpstr>
      <vt:lpstr>Integrative Genome Viewer (IGV)</vt:lpstr>
      <vt:lpstr>Contexto es Importante!  (Ejemplo 1 con Artefactos Repetitivos)</vt:lpstr>
      <vt:lpstr>Contexto es Importante!  (Ejemplo 2 con Inserción-deleción)</vt:lpstr>
      <vt:lpstr>Otra Forma de Visualizar con IGV:  Con el Variant Call Format (VCF)</vt:lpstr>
      <vt:lpstr>Visualización Para Validación</vt:lpstr>
      <vt:lpstr>Validación con Sanger: Confirmar existencia/ausencia de variantes</vt:lpstr>
      <vt:lpstr>Recordatorio: Método Sanger</vt:lpstr>
      <vt:lpstr>Ahora, pueden usar el resto de la clase para trabajar sobre el Proyecto II…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ICF234: Metodología de la Programación</dc:title>
  <dc:creator>Matthieu Miossec</dc:creator>
  <cp:lastModifiedBy>Matthieu Miossec</cp:lastModifiedBy>
  <cp:revision>502</cp:revision>
  <dcterms:created xsi:type="dcterms:W3CDTF">2018-03-12T13:58:30Z</dcterms:created>
  <dcterms:modified xsi:type="dcterms:W3CDTF">2018-06-18T20:05:50Z</dcterms:modified>
</cp:coreProperties>
</file>