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0" r:id="rId3"/>
    <p:sldId id="447" r:id="rId4"/>
    <p:sldId id="446" r:id="rId5"/>
    <p:sldId id="448" r:id="rId6"/>
    <p:sldId id="449" r:id="rId7"/>
    <p:sldId id="441" r:id="rId8"/>
    <p:sldId id="261" r:id="rId9"/>
    <p:sldId id="391" r:id="rId10"/>
    <p:sldId id="382" r:id="rId11"/>
    <p:sldId id="384" r:id="rId12"/>
    <p:sldId id="452" r:id="rId13"/>
    <p:sldId id="385" r:id="rId14"/>
    <p:sldId id="450" r:id="rId15"/>
    <p:sldId id="386" r:id="rId16"/>
    <p:sldId id="454" r:id="rId17"/>
    <p:sldId id="387" r:id="rId18"/>
    <p:sldId id="388" r:id="rId19"/>
    <p:sldId id="451" r:id="rId20"/>
    <p:sldId id="389" r:id="rId21"/>
    <p:sldId id="390" r:id="rId22"/>
    <p:sldId id="453" r:id="rId2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1481" autoAdjust="0"/>
  </p:normalViewPr>
  <p:slideViewPr>
    <p:cSldViewPr snapToGrid="0">
      <p:cViewPr varScale="1">
        <p:scale>
          <a:sx n="66" d="100"/>
          <a:sy n="66" d="100"/>
        </p:scale>
        <p:origin x="132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15F894-4330-8B42-AE04-720EBEA7164D}" type="doc">
      <dgm:prSet loTypeId="urn:microsoft.com/office/officeart/2005/8/layout/funnel1" loCatId="" qsTypeId="urn:microsoft.com/office/officeart/2005/8/quickstyle/3d3" qsCatId="3D" csTypeId="urn:microsoft.com/office/officeart/2005/8/colors/accent0_2" csCatId="mainScheme" phldr="1"/>
      <dgm:spPr/>
      <dgm:t>
        <a:bodyPr/>
        <a:lstStyle/>
        <a:p>
          <a:endParaRPr lang="en-GB"/>
        </a:p>
      </dgm:t>
    </dgm:pt>
    <dgm:pt modelId="{0B1B584E-6448-6B41-8618-B2C6DCF85DAA}">
      <dgm:prSet phldrT="[Texto]"/>
      <dgm:spPr/>
      <dgm:t>
        <a:bodyPr/>
        <a:lstStyle/>
        <a:p>
          <a:r>
            <a:rPr lang="es-CL" noProof="0" dirty="0"/>
            <a:t>Datos al nivel de la variante</a:t>
          </a:r>
        </a:p>
      </dgm:t>
    </dgm:pt>
    <dgm:pt modelId="{783694FE-ACE4-294F-BE8C-C748F8BE3453}" type="parTrans" cxnId="{48EEFDB0-6FBF-0B4B-96D0-3B2B05FAFBA1}">
      <dgm:prSet/>
      <dgm:spPr/>
      <dgm:t>
        <a:bodyPr/>
        <a:lstStyle/>
        <a:p>
          <a:endParaRPr lang="en-GB"/>
        </a:p>
      </dgm:t>
    </dgm:pt>
    <dgm:pt modelId="{DD541373-075E-D742-92B5-6B82EE292E5C}" type="sibTrans" cxnId="{48EEFDB0-6FBF-0B4B-96D0-3B2B05FAFBA1}">
      <dgm:prSet/>
      <dgm:spPr/>
      <dgm:t>
        <a:bodyPr/>
        <a:lstStyle/>
        <a:p>
          <a:endParaRPr lang="en-GB"/>
        </a:p>
      </dgm:t>
    </dgm:pt>
    <dgm:pt modelId="{064CA159-90F6-474D-88ED-A66D9E488112}">
      <dgm:prSet phldrT="[Texto]"/>
      <dgm:spPr/>
      <dgm:t>
        <a:bodyPr/>
        <a:lstStyle/>
        <a:p>
          <a:r>
            <a:rPr lang="es-CL" noProof="0" dirty="0"/>
            <a:t>Datos al nivel del Gen</a:t>
          </a:r>
        </a:p>
      </dgm:t>
    </dgm:pt>
    <dgm:pt modelId="{BBBFEC36-637F-DB4F-A7AD-C989C8FF3E48}" type="parTrans" cxnId="{44EC88A1-3F39-864B-A382-78D6261FF442}">
      <dgm:prSet/>
      <dgm:spPr/>
      <dgm:t>
        <a:bodyPr/>
        <a:lstStyle/>
        <a:p>
          <a:endParaRPr lang="en-GB"/>
        </a:p>
      </dgm:t>
    </dgm:pt>
    <dgm:pt modelId="{49E4E07F-7CC5-A945-99B9-7EE35681E9BB}" type="sibTrans" cxnId="{44EC88A1-3F39-864B-A382-78D6261FF442}">
      <dgm:prSet/>
      <dgm:spPr/>
      <dgm:t>
        <a:bodyPr/>
        <a:lstStyle/>
        <a:p>
          <a:endParaRPr lang="en-GB"/>
        </a:p>
      </dgm:t>
    </dgm:pt>
    <dgm:pt modelId="{2E3E629C-5F2C-0C46-BD90-DB23AE6A88E8}">
      <dgm:prSet phldrT="[Texto]"/>
      <dgm:spPr/>
      <dgm:t>
        <a:bodyPr/>
        <a:lstStyle/>
        <a:p>
          <a:r>
            <a:rPr lang="es-CL" noProof="0" dirty="0"/>
            <a:t>Datos al nivel de la Región</a:t>
          </a:r>
        </a:p>
      </dgm:t>
    </dgm:pt>
    <dgm:pt modelId="{2349C937-92DF-154E-9EAB-FE7218426225}" type="parTrans" cxnId="{E711DC56-72F5-6E4D-B2D3-2B8EEE063B21}">
      <dgm:prSet/>
      <dgm:spPr/>
      <dgm:t>
        <a:bodyPr/>
        <a:lstStyle/>
        <a:p>
          <a:endParaRPr lang="en-GB"/>
        </a:p>
      </dgm:t>
    </dgm:pt>
    <dgm:pt modelId="{101AC375-22C0-C74B-A4B8-756573B5B9EF}" type="sibTrans" cxnId="{E711DC56-72F5-6E4D-B2D3-2B8EEE063B21}">
      <dgm:prSet/>
      <dgm:spPr/>
      <dgm:t>
        <a:bodyPr/>
        <a:lstStyle/>
        <a:p>
          <a:endParaRPr lang="en-GB"/>
        </a:p>
      </dgm:t>
    </dgm:pt>
    <dgm:pt modelId="{E2C27A64-4D41-BD48-983B-265FD934E31B}">
      <dgm:prSet phldrT="[Texto]" custT="1"/>
      <dgm:spPr/>
      <dgm:t>
        <a:bodyPr/>
        <a:lstStyle/>
        <a:p>
          <a:r>
            <a:rPr lang="es-CL" sz="2000" noProof="0" dirty="0"/>
            <a:t>Anotación y Filtración</a:t>
          </a:r>
        </a:p>
      </dgm:t>
    </dgm:pt>
    <dgm:pt modelId="{F62922DC-72C3-2E48-A732-CA27D74F0D16}" type="sibTrans" cxnId="{AC446A06-2653-AD4A-B607-396481D82E98}">
      <dgm:prSet/>
      <dgm:spPr/>
      <dgm:t>
        <a:bodyPr/>
        <a:lstStyle/>
        <a:p>
          <a:endParaRPr lang="en-GB"/>
        </a:p>
      </dgm:t>
    </dgm:pt>
    <dgm:pt modelId="{32015C29-A008-DD49-8C6C-A994016A4AAE}" type="parTrans" cxnId="{AC446A06-2653-AD4A-B607-396481D82E98}">
      <dgm:prSet/>
      <dgm:spPr/>
      <dgm:t>
        <a:bodyPr/>
        <a:lstStyle/>
        <a:p>
          <a:endParaRPr lang="en-GB"/>
        </a:p>
      </dgm:t>
    </dgm:pt>
    <dgm:pt modelId="{8D77D954-F5C6-DA42-845E-C33EBB8D8304}" type="pres">
      <dgm:prSet presAssocID="{3F15F894-4330-8B42-AE04-720EBEA7164D}" presName="Name0" presStyleCnt="0">
        <dgm:presLayoutVars>
          <dgm:chMax val="4"/>
          <dgm:resizeHandles val="exact"/>
        </dgm:presLayoutVars>
      </dgm:prSet>
      <dgm:spPr/>
    </dgm:pt>
    <dgm:pt modelId="{09E033BA-43C6-D142-9545-7F5DD3293678}" type="pres">
      <dgm:prSet presAssocID="{3F15F894-4330-8B42-AE04-720EBEA7164D}" presName="ellipse" presStyleLbl="trBgShp" presStyleIdx="0" presStyleCnt="1"/>
      <dgm:spPr/>
    </dgm:pt>
    <dgm:pt modelId="{B6E2CF48-98C4-544F-AAA8-6E159C656D8C}" type="pres">
      <dgm:prSet presAssocID="{3F15F894-4330-8B42-AE04-720EBEA7164D}" presName="arrow1" presStyleLbl="fgShp" presStyleIdx="0" presStyleCnt="1"/>
      <dgm:spPr/>
    </dgm:pt>
    <dgm:pt modelId="{D22329BA-936E-4E4C-9353-88A7F94638AD}" type="pres">
      <dgm:prSet presAssocID="{3F15F894-4330-8B42-AE04-720EBEA7164D}" presName="rectangle" presStyleLbl="revTx" presStyleIdx="0" presStyleCnt="1" custScaleX="213189" custLinFactNeighborX="981" custLinFactNeighborY="21420">
        <dgm:presLayoutVars>
          <dgm:bulletEnabled val="1"/>
        </dgm:presLayoutVars>
      </dgm:prSet>
      <dgm:spPr/>
    </dgm:pt>
    <dgm:pt modelId="{A9A4BB47-74C8-B247-AE91-C8935BEEB1D2}" type="pres">
      <dgm:prSet presAssocID="{064CA159-90F6-474D-88ED-A66D9E488112}" presName="item1" presStyleLbl="node1" presStyleIdx="0" presStyleCnt="3">
        <dgm:presLayoutVars>
          <dgm:bulletEnabled val="1"/>
        </dgm:presLayoutVars>
      </dgm:prSet>
      <dgm:spPr/>
    </dgm:pt>
    <dgm:pt modelId="{057BCE9F-2670-4E43-97C3-5585023E4C8F}" type="pres">
      <dgm:prSet presAssocID="{2E3E629C-5F2C-0C46-BD90-DB23AE6A88E8}" presName="item2" presStyleLbl="node1" presStyleIdx="1" presStyleCnt="3" custLinFactNeighborX="-10529" custLinFactNeighborY="-14001">
        <dgm:presLayoutVars>
          <dgm:bulletEnabled val="1"/>
        </dgm:presLayoutVars>
      </dgm:prSet>
      <dgm:spPr/>
    </dgm:pt>
    <dgm:pt modelId="{DB5C6AC4-6E3D-F442-892E-F71E19542C4C}" type="pres">
      <dgm:prSet presAssocID="{E2C27A64-4D41-BD48-983B-265FD934E31B}" presName="item3" presStyleLbl="node1" presStyleIdx="2" presStyleCnt="3">
        <dgm:presLayoutVars>
          <dgm:bulletEnabled val="1"/>
        </dgm:presLayoutVars>
      </dgm:prSet>
      <dgm:spPr/>
    </dgm:pt>
    <dgm:pt modelId="{615CEF2A-2568-4B4E-88C3-221DFB5EED38}" type="pres">
      <dgm:prSet presAssocID="{3F15F894-4330-8B42-AE04-720EBEA7164D}" presName="funnel" presStyleLbl="trAlignAcc1" presStyleIdx="0" presStyleCnt="1"/>
      <dgm:spPr/>
    </dgm:pt>
  </dgm:ptLst>
  <dgm:cxnLst>
    <dgm:cxn modelId="{AC446A06-2653-AD4A-B607-396481D82E98}" srcId="{3F15F894-4330-8B42-AE04-720EBEA7164D}" destId="{E2C27A64-4D41-BD48-983B-265FD934E31B}" srcOrd="3" destOrd="0" parTransId="{32015C29-A008-DD49-8C6C-A994016A4AAE}" sibTransId="{F62922DC-72C3-2E48-A732-CA27D74F0D16}"/>
    <dgm:cxn modelId="{E711DC56-72F5-6E4D-B2D3-2B8EEE063B21}" srcId="{3F15F894-4330-8B42-AE04-720EBEA7164D}" destId="{2E3E629C-5F2C-0C46-BD90-DB23AE6A88E8}" srcOrd="2" destOrd="0" parTransId="{2349C937-92DF-154E-9EAB-FE7218426225}" sibTransId="{101AC375-22C0-C74B-A4B8-756573B5B9EF}"/>
    <dgm:cxn modelId="{0BBFE356-CC32-0A44-ADD7-BC7CB6905B5D}" type="presOf" srcId="{E2C27A64-4D41-BD48-983B-265FD934E31B}" destId="{D22329BA-936E-4E4C-9353-88A7F94638AD}" srcOrd="0" destOrd="0" presId="urn:microsoft.com/office/officeart/2005/8/layout/funnel1"/>
    <dgm:cxn modelId="{44EC88A1-3F39-864B-A382-78D6261FF442}" srcId="{3F15F894-4330-8B42-AE04-720EBEA7164D}" destId="{064CA159-90F6-474D-88ED-A66D9E488112}" srcOrd="1" destOrd="0" parTransId="{BBBFEC36-637F-DB4F-A7AD-C989C8FF3E48}" sibTransId="{49E4E07F-7CC5-A945-99B9-7EE35681E9BB}"/>
    <dgm:cxn modelId="{8A663CAB-56B5-6C4F-A5B0-FE4FC09E455E}" type="presOf" srcId="{0B1B584E-6448-6B41-8618-B2C6DCF85DAA}" destId="{DB5C6AC4-6E3D-F442-892E-F71E19542C4C}" srcOrd="0" destOrd="0" presId="urn:microsoft.com/office/officeart/2005/8/layout/funnel1"/>
    <dgm:cxn modelId="{48EEFDB0-6FBF-0B4B-96D0-3B2B05FAFBA1}" srcId="{3F15F894-4330-8B42-AE04-720EBEA7164D}" destId="{0B1B584E-6448-6B41-8618-B2C6DCF85DAA}" srcOrd="0" destOrd="0" parTransId="{783694FE-ACE4-294F-BE8C-C748F8BE3453}" sibTransId="{DD541373-075E-D742-92B5-6B82EE292E5C}"/>
    <dgm:cxn modelId="{D4D614B3-5A99-994A-81BB-69A9A4A58760}" type="presOf" srcId="{3F15F894-4330-8B42-AE04-720EBEA7164D}" destId="{8D77D954-F5C6-DA42-845E-C33EBB8D8304}" srcOrd="0" destOrd="0" presId="urn:microsoft.com/office/officeart/2005/8/layout/funnel1"/>
    <dgm:cxn modelId="{FE0A63C3-46D8-694D-A435-D5706E32AE7B}" type="presOf" srcId="{064CA159-90F6-474D-88ED-A66D9E488112}" destId="{057BCE9F-2670-4E43-97C3-5585023E4C8F}" srcOrd="0" destOrd="0" presId="urn:microsoft.com/office/officeart/2005/8/layout/funnel1"/>
    <dgm:cxn modelId="{AD360EF4-A09D-5943-91FD-F5F4041EA72B}" type="presOf" srcId="{2E3E629C-5F2C-0C46-BD90-DB23AE6A88E8}" destId="{A9A4BB47-74C8-B247-AE91-C8935BEEB1D2}" srcOrd="0" destOrd="0" presId="urn:microsoft.com/office/officeart/2005/8/layout/funnel1"/>
    <dgm:cxn modelId="{509B6577-9F30-0C4C-B969-47E0B7C81384}" type="presParOf" srcId="{8D77D954-F5C6-DA42-845E-C33EBB8D8304}" destId="{09E033BA-43C6-D142-9545-7F5DD3293678}" srcOrd="0" destOrd="0" presId="urn:microsoft.com/office/officeart/2005/8/layout/funnel1"/>
    <dgm:cxn modelId="{9E81E6C9-B369-AC48-98A7-E46377B00BD7}" type="presParOf" srcId="{8D77D954-F5C6-DA42-845E-C33EBB8D8304}" destId="{B6E2CF48-98C4-544F-AAA8-6E159C656D8C}" srcOrd="1" destOrd="0" presId="urn:microsoft.com/office/officeart/2005/8/layout/funnel1"/>
    <dgm:cxn modelId="{E5A2C4D5-0EBE-1D4A-812E-B778B3F31E8A}" type="presParOf" srcId="{8D77D954-F5C6-DA42-845E-C33EBB8D8304}" destId="{D22329BA-936E-4E4C-9353-88A7F94638AD}" srcOrd="2" destOrd="0" presId="urn:microsoft.com/office/officeart/2005/8/layout/funnel1"/>
    <dgm:cxn modelId="{66035D6C-DB86-F64E-9076-9367C4BDCB22}" type="presParOf" srcId="{8D77D954-F5C6-DA42-845E-C33EBB8D8304}" destId="{A9A4BB47-74C8-B247-AE91-C8935BEEB1D2}" srcOrd="3" destOrd="0" presId="urn:microsoft.com/office/officeart/2005/8/layout/funnel1"/>
    <dgm:cxn modelId="{F43AEC18-9AAB-B042-93E4-22D690700CE2}" type="presParOf" srcId="{8D77D954-F5C6-DA42-845E-C33EBB8D8304}" destId="{057BCE9F-2670-4E43-97C3-5585023E4C8F}" srcOrd="4" destOrd="0" presId="urn:microsoft.com/office/officeart/2005/8/layout/funnel1"/>
    <dgm:cxn modelId="{D19F069B-C46C-B947-9BF4-8430D4A2CD69}" type="presParOf" srcId="{8D77D954-F5C6-DA42-845E-C33EBB8D8304}" destId="{DB5C6AC4-6E3D-F442-892E-F71E19542C4C}" srcOrd="5" destOrd="0" presId="urn:microsoft.com/office/officeart/2005/8/layout/funnel1"/>
    <dgm:cxn modelId="{E48F5036-DC93-DC41-8FB0-95805E737D88}" type="presParOf" srcId="{8D77D954-F5C6-DA42-845E-C33EBB8D8304}" destId="{615CEF2A-2568-4B4E-88C3-221DFB5EED38}" srcOrd="6"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033BA-43C6-D142-9545-7F5DD3293678}">
      <dsp:nvSpPr>
        <dsp:cNvPr id="0" name=""/>
        <dsp:cNvSpPr/>
      </dsp:nvSpPr>
      <dsp:spPr>
        <a:xfrm>
          <a:off x="1143921" y="78262"/>
          <a:ext cx="1553218" cy="539412"/>
        </a:xfrm>
        <a:prstGeom prst="ellipse">
          <a:avLst/>
        </a:prstGeom>
        <a:solidFill>
          <a:schemeClr val="dk2">
            <a:tint val="50000"/>
            <a:alpha val="40000"/>
            <a:hueOff val="0"/>
            <a:satOff val="0"/>
            <a:lumOff val="0"/>
            <a:alphaOff val="0"/>
          </a:schemeClr>
        </a:solidFill>
        <a:ln w="9525" cap="flat" cmpd="sng" algn="ctr">
          <a:solidFill>
            <a:schemeClr val="dk2">
              <a:hueOff val="0"/>
              <a:satOff val="0"/>
              <a:lumOff val="0"/>
              <a:alphaOff val="0"/>
            </a:schemeClr>
          </a:solidFill>
          <a:prstDash val="solid"/>
        </a:ln>
        <a:effectLst/>
        <a:scene3d>
          <a:camera prst="orthographicFront">
            <a:rot lat="0" lon="0" rev="0"/>
          </a:camera>
          <a:lightRig rig="contrasting" dir="t">
            <a:rot lat="0" lon="0" rev="1200000"/>
          </a:lightRig>
        </a:scene3d>
        <a:sp3d z="-152400" prstMaterial="matte"/>
      </dsp:spPr>
      <dsp:style>
        <a:lnRef idx="1">
          <a:scrgbClr r="0" g="0" b="0"/>
        </a:lnRef>
        <a:fillRef idx="1">
          <a:scrgbClr r="0" g="0" b="0"/>
        </a:fillRef>
        <a:effectRef idx="0">
          <a:scrgbClr r="0" g="0" b="0"/>
        </a:effectRef>
        <a:fontRef idx="minor"/>
      </dsp:style>
    </dsp:sp>
    <dsp:sp modelId="{B6E2CF48-98C4-544F-AAA8-6E159C656D8C}">
      <dsp:nvSpPr>
        <dsp:cNvPr id="0" name=""/>
        <dsp:cNvSpPr/>
      </dsp:nvSpPr>
      <dsp:spPr>
        <a:xfrm>
          <a:off x="1772433" y="1399101"/>
          <a:ext cx="301011" cy="192647"/>
        </a:xfrm>
        <a:prstGeom prst="downArrow">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2329BA-936E-4E4C-9353-88A7F94638AD}">
      <dsp:nvSpPr>
        <dsp:cNvPr id="0" name=""/>
        <dsp:cNvSpPr/>
      </dsp:nvSpPr>
      <dsp:spPr>
        <a:xfrm>
          <a:off x="396977" y="1565259"/>
          <a:ext cx="3080271" cy="361213"/>
        </a:xfrm>
        <a:prstGeom prst="rect">
          <a:avLst/>
        </a:prstGeom>
        <a:noFill/>
        <a:ln w="9525" cap="flat" cmpd="sng" algn="ctr">
          <a:solidFill>
            <a:schemeClr val="dk2">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CL" sz="2000" kern="1200" noProof="0" dirty="0"/>
            <a:t>Anotación y Filtración</a:t>
          </a:r>
        </a:p>
      </dsp:txBody>
      <dsp:txXfrm>
        <a:off x="396977" y="1565259"/>
        <a:ext cx="3080271" cy="361213"/>
      </dsp:txXfrm>
    </dsp:sp>
    <dsp:sp modelId="{A9A4BB47-74C8-B247-AE91-C8935BEEB1D2}">
      <dsp:nvSpPr>
        <dsp:cNvPr id="0" name=""/>
        <dsp:cNvSpPr/>
      </dsp:nvSpPr>
      <dsp:spPr>
        <a:xfrm>
          <a:off x="1708619" y="659335"/>
          <a:ext cx="541820" cy="541820"/>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s-CL" sz="600" kern="1200" noProof="0" dirty="0"/>
            <a:t>Datos al nivel de la Región</a:t>
          </a:r>
        </a:p>
      </dsp:txBody>
      <dsp:txXfrm>
        <a:off x="1787967" y="738683"/>
        <a:ext cx="383124" cy="383124"/>
      </dsp:txXfrm>
    </dsp:sp>
    <dsp:sp modelId="{057BCE9F-2670-4E43-97C3-5585023E4C8F}">
      <dsp:nvSpPr>
        <dsp:cNvPr id="0" name=""/>
        <dsp:cNvSpPr/>
      </dsp:nvSpPr>
      <dsp:spPr>
        <a:xfrm>
          <a:off x="1263868" y="176989"/>
          <a:ext cx="541820" cy="541820"/>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s-CL" sz="600" kern="1200" noProof="0" dirty="0"/>
            <a:t>Datos al nivel del Gen</a:t>
          </a:r>
        </a:p>
      </dsp:txBody>
      <dsp:txXfrm>
        <a:off x="1343216" y="256337"/>
        <a:ext cx="383124" cy="383124"/>
      </dsp:txXfrm>
    </dsp:sp>
    <dsp:sp modelId="{DB5C6AC4-6E3D-F442-892E-F71E19542C4C}">
      <dsp:nvSpPr>
        <dsp:cNvPr id="0" name=""/>
        <dsp:cNvSpPr/>
      </dsp:nvSpPr>
      <dsp:spPr>
        <a:xfrm>
          <a:off x="1874777" y="121849"/>
          <a:ext cx="541820" cy="541820"/>
        </a:xfrm>
        <a:prstGeom prst="ellipse">
          <a:avLst/>
        </a:prstGeom>
        <a:solidFill>
          <a:schemeClr val="l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r>
            <a:rPr lang="es-CL" sz="600" kern="1200" noProof="0" dirty="0"/>
            <a:t>Datos al nivel de la variante</a:t>
          </a:r>
        </a:p>
      </dsp:txBody>
      <dsp:txXfrm>
        <a:off x="1954125" y="201197"/>
        <a:ext cx="383124" cy="383124"/>
      </dsp:txXfrm>
    </dsp:sp>
    <dsp:sp modelId="{615CEF2A-2568-4B4E-88C3-221DFB5EED38}">
      <dsp:nvSpPr>
        <dsp:cNvPr id="0" name=""/>
        <dsp:cNvSpPr/>
      </dsp:nvSpPr>
      <dsp:spPr>
        <a:xfrm>
          <a:off x="1080107" y="12040"/>
          <a:ext cx="1685663" cy="1348531"/>
        </a:xfrm>
        <a:prstGeom prst="funnel">
          <a:avLst/>
        </a:prstGeom>
        <a:solidFill>
          <a:schemeClr val="dk2">
            <a:alpha val="40000"/>
            <a:tint val="4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C45B8-744B-4353-884E-DD041AA83FED}" type="datetimeFigureOut">
              <a:rPr lang="es-CL" smtClean="0"/>
              <a:t>24-05-2018</a:t>
            </a:fld>
            <a:endParaRPr lang="es-C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6E9B6-98F7-4BE9-8D3C-883410110E9E}" type="slidenum">
              <a:rPr lang="es-CL" smtClean="0"/>
              <a:t>‹#›</a:t>
            </a:fld>
            <a:endParaRPr lang="es-CL"/>
          </a:p>
        </p:txBody>
      </p:sp>
    </p:spTree>
    <p:extLst>
      <p:ext uri="{BB962C8B-B14F-4D97-AF65-F5344CB8AC3E}">
        <p14:creationId xmlns:p14="http://schemas.microsoft.com/office/powerpoint/2010/main" val="286747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50F6E9B6-98F7-4BE9-8D3C-883410110E9E}" type="slidenum">
              <a:rPr lang="es-CL" smtClean="0"/>
              <a:t>2</a:t>
            </a:fld>
            <a:endParaRPr lang="es-CL"/>
          </a:p>
        </p:txBody>
      </p:sp>
    </p:spTree>
    <p:extLst>
      <p:ext uri="{BB962C8B-B14F-4D97-AF65-F5344CB8AC3E}">
        <p14:creationId xmlns:p14="http://schemas.microsoft.com/office/powerpoint/2010/main" val="250348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8D1BB0EC-7D9C-264D-AAF5-DBA416E64FE4}" type="slidenum">
              <a:rPr lang="en-GB" smtClean="0"/>
              <a:t>9</a:t>
            </a:fld>
            <a:endParaRPr lang="en-GB"/>
          </a:p>
        </p:txBody>
      </p:sp>
    </p:spTree>
    <p:extLst>
      <p:ext uri="{BB962C8B-B14F-4D97-AF65-F5344CB8AC3E}">
        <p14:creationId xmlns:p14="http://schemas.microsoft.com/office/powerpoint/2010/main" val="15194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Bigotes, brazos</a:t>
            </a:r>
          </a:p>
        </p:txBody>
      </p:sp>
      <p:sp>
        <p:nvSpPr>
          <p:cNvPr id="4" name="Slide Number Placeholder 3"/>
          <p:cNvSpPr>
            <a:spLocks noGrp="1"/>
          </p:cNvSpPr>
          <p:nvPr>
            <p:ph type="sldNum" sz="quarter" idx="10"/>
          </p:nvPr>
        </p:nvSpPr>
        <p:spPr/>
        <p:txBody>
          <a:bodyPr/>
          <a:lstStyle/>
          <a:p>
            <a:fld id="{50F6E9B6-98F7-4BE9-8D3C-883410110E9E}" type="slidenum">
              <a:rPr lang="es-CL" smtClean="0"/>
              <a:t>14</a:t>
            </a:fld>
            <a:endParaRPr lang="es-CL"/>
          </a:p>
        </p:txBody>
      </p:sp>
    </p:spTree>
    <p:extLst>
      <p:ext uri="{BB962C8B-B14F-4D97-AF65-F5344CB8AC3E}">
        <p14:creationId xmlns:p14="http://schemas.microsoft.com/office/powerpoint/2010/main" val="370452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7"/>
            <a:ext cx="7772400" cy="1470025"/>
          </a:xfrm>
        </p:spPr>
        <p:txBody>
          <a:bodyPr/>
          <a:lstStyle/>
          <a:p>
            <a:r>
              <a:rPr lang="en-US"/>
              <a:t>Click to edit Master title style</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ES"/>
          </a:p>
        </p:txBody>
      </p:sp>
      <p:sp>
        <p:nvSpPr>
          <p:cNvPr id="4" name="Marcador de fecha 3"/>
          <p:cNvSpPr>
            <a:spLocks noGrp="1"/>
          </p:cNvSpPr>
          <p:nvPr>
            <p:ph type="dt" sz="half" idx="10"/>
          </p:nvPr>
        </p:nvSpPr>
        <p:spPr/>
        <p:txBody>
          <a:bodyPr/>
          <a:lstStyle/>
          <a:p>
            <a:fld id="{4DD65114-D174-4879-BD2E-8407E521E03F}" type="datetimeFigureOut">
              <a:rPr lang="es-CL" smtClean="0"/>
              <a:t>24-05-2018</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F8483836-5A22-4503-97E3-ACF4756FED6C}" type="slidenum">
              <a:rPr lang="es-CL" smtClean="0"/>
              <a:t>‹#›</a:t>
            </a:fld>
            <a:endParaRPr lang="es-CL"/>
          </a:p>
        </p:txBody>
      </p:sp>
    </p:spTree>
    <p:extLst>
      <p:ext uri="{BB962C8B-B14F-4D97-AF65-F5344CB8AC3E}">
        <p14:creationId xmlns:p14="http://schemas.microsoft.com/office/powerpoint/2010/main" val="406347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ES"/>
          </a:p>
        </p:txBody>
      </p:sp>
      <p:sp>
        <p:nvSpPr>
          <p:cNvPr id="3" name="Marcador de texto vertical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Marcador de fecha 3"/>
          <p:cNvSpPr>
            <a:spLocks noGrp="1"/>
          </p:cNvSpPr>
          <p:nvPr>
            <p:ph type="dt" sz="half" idx="10"/>
          </p:nvPr>
        </p:nvSpPr>
        <p:spPr/>
        <p:txBody>
          <a:bodyPr/>
          <a:lstStyle/>
          <a:p>
            <a:fld id="{4DD65114-D174-4879-BD2E-8407E521E03F}" type="datetimeFigureOut">
              <a:rPr lang="es-CL" smtClean="0"/>
              <a:t>24-05-2018</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F8483836-5A22-4503-97E3-ACF4756FED6C}" type="slidenum">
              <a:rPr lang="es-CL" smtClean="0"/>
              <a:t>‹#›</a:t>
            </a:fld>
            <a:endParaRPr lang="es-CL"/>
          </a:p>
        </p:txBody>
      </p:sp>
    </p:spTree>
    <p:extLst>
      <p:ext uri="{BB962C8B-B14F-4D97-AF65-F5344CB8AC3E}">
        <p14:creationId xmlns:p14="http://schemas.microsoft.com/office/powerpoint/2010/main" val="126843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40"/>
            <a:ext cx="2057400" cy="5851525"/>
          </a:xfrm>
        </p:spPr>
        <p:txBody>
          <a:bodyPr vert="eaVert"/>
          <a:lstStyle/>
          <a:p>
            <a:r>
              <a:rPr lang="en-US"/>
              <a:t>Click to edit Master title style</a:t>
            </a:r>
            <a:endParaRPr lang="es-ES"/>
          </a:p>
        </p:txBody>
      </p:sp>
      <p:sp>
        <p:nvSpPr>
          <p:cNvPr id="3" name="Marcador de texto vertical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Marcador de fecha 3"/>
          <p:cNvSpPr>
            <a:spLocks noGrp="1"/>
          </p:cNvSpPr>
          <p:nvPr>
            <p:ph type="dt" sz="half" idx="10"/>
          </p:nvPr>
        </p:nvSpPr>
        <p:spPr/>
        <p:txBody>
          <a:bodyPr/>
          <a:lstStyle/>
          <a:p>
            <a:fld id="{4DD65114-D174-4879-BD2E-8407E521E03F}" type="datetimeFigureOut">
              <a:rPr lang="es-CL" smtClean="0"/>
              <a:t>24-05-2018</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F8483836-5A22-4503-97E3-ACF4756FED6C}" type="slidenum">
              <a:rPr lang="es-CL" smtClean="0"/>
              <a:t>‹#›</a:t>
            </a:fld>
            <a:endParaRPr lang="es-CL"/>
          </a:p>
        </p:txBody>
      </p:sp>
    </p:spTree>
    <p:extLst>
      <p:ext uri="{BB962C8B-B14F-4D97-AF65-F5344CB8AC3E}">
        <p14:creationId xmlns:p14="http://schemas.microsoft.com/office/powerpoint/2010/main" val="381836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lvl1pPr>
              <a:defRPr sz="3200" b="1">
                <a:solidFill>
                  <a:schemeClr val="tx1">
                    <a:lumMod val="85000"/>
                    <a:lumOff val="15000"/>
                  </a:schemeClr>
                </a:solidFill>
              </a:defRPr>
            </a:lvl1pPr>
          </a:lstStyle>
          <a:p>
            <a:r>
              <a:rPr lang="en-US"/>
              <a:t>Click to edit Master title style</a:t>
            </a:r>
            <a:endParaRPr lang="es-ES" dirty="0"/>
          </a:p>
        </p:txBody>
      </p:sp>
      <p:sp>
        <p:nvSpPr>
          <p:cNvPr id="3" name="Marcador de contenido 2"/>
          <p:cNvSpPr>
            <a:spLocks noGrp="1"/>
          </p:cNvSpPr>
          <p:nvPr>
            <p:ph idx="1"/>
          </p:nvPr>
        </p:nvSpPr>
        <p:spPr/>
        <p:txBody>
          <a:bodyPr/>
          <a:lstStyle>
            <a:lvl1pPr>
              <a:defRPr sz="2800">
                <a:solidFill>
                  <a:schemeClr val="tx1">
                    <a:lumMod val="85000"/>
                    <a:lumOff val="15000"/>
                  </a:schemeClr>
                </a:solidFill>
              </a:defRPr>
            </a:lvl1pPr>
            <a:lvl2pPr marL="742950" indent="-285750">
              <a:buFont typeface="Arial" panose="020B0604020202020204" pitchFamily="34" charset="0"/>
              <a:buChar char="•"/>
              <a:defRPr sz="2400">
                <a:solidFill>
                  <a:schemeClr val="tx1">
                    <a:lumMod val="85000"/>
                    <a:lumOff val="15000"/>
                  </a:schemeClr>
                </a:solidFill>
              </a:defRPr>
            </a:lvl2pPr>
            <a:lvl3pPr>
              <a:defRPr sz="2000">
                <a:solidFill>
                  <a:schemeClr val="tx1">
                    <a:lumMod val="85000"/>
                    <a:lumOff val="15000"/>
                  </a:schemeClr>
                </a:solidFill>
              </a:defRPr>
            </a:lvl3pPr>
            <a:lvl4pPr marL="1657350" indent="-285750">
              <a:buFont typeface="Arial" panose="020B0604020202020204" pitchFamily="34" charset="0"/>
              <a:buChar char="•"/>
              <a:defRPr sz="1800">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dirty="0"/>
          </a:p>
        </p:txBody>
      </p:sp>
      <p:sp>
        <p:nvSpPr>
          <p:cNvPr id="4" name="Marcador de fecha 3"/>
          <p:cNvSpPr>
            <a:spLocks noGrp="1"/>
          </p:cNvSpPr>
          <p:nvPr>
            <p:ph type="dt" sz="half" idx="10"/>
          </p:nvPr>
        </p:nvSpPr>
        <p:spPr/>
        <p:txBody>
          <a:bodyPr/>
          <a:lstStyle/>
          <a:p>
            <a:fld id="{4DD65114-D174-4879-BD2E-8407E521E03F}" type="datetimeFigureOut">
              <a:rPr lang="es-CL" smtClean="0"/>
              <a:t>24-05-2018</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F8483836-5A22-4503-97E3-ACF4756FED6C}" type="slidenum">
              <a:rPr lang="es-CL" smtClean="0"/>
              <a:t>‹#›</a:t>
            </a:fld>
            <a:endParaRPr lang="es-CL"/>
          </a:p>
        </p:txBody>
      </p:sp>
    </p:spTree>
    <p:extLst>
      <p:ext uri="{BB962C8B-B14F-4D97-AF65-F5344CB8AC3E}">
        <p14:creationId xmlns:p14="http://schemas.microsoft.com/office/powerpoint/2010/main" val="380261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Marcador de fecha 3"/>
          <p:cNvSpPr>
            <a:spLocks noGrp="1"/>
          </p:cNvSpPr>
          <p:nvPr>
            <p:ph type="dt" sz="half" idx="10"/>
          </p:nvPr>
        </p:nvSpPr>
        <p:spPr/>
        <p:txBody>
          <a:bodyPr/>
          <a:lstStyle/>
          <a:p>
            <a:fld id="{4DD65114-D174-4879-BD2E-8407E521E03F}" type="datetimeFigureOut">
              <a:rPr lang="es-CL" smtClean="0"/>
              <a:t>24-05-2018</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F8483836-5A22-4503-97E3-ACF4756FED6C}" type="slidenum">
              <a:rPr lang="es-CL" smtClean="0"/>
              <a:t>‹#›</a:t>
            </a:fld>
            <a:endParaRPr lang="es-CL"/>
          </a:p>
        </p:txBody>
      </p:sp>
    </p:spTree>
    <p:extLst>
      <p:ext uri="{BB962C8B-B14F-4D97-AF65-F5344CB8AC3E}">
        <p14:creationId xmlns:p14="http://schemas.microsoft.com/office/powerpoint/2010/main" val="226947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ES"/>
          </a:p>
        </p:txBody>
      </p:sp>
      <p:sp>
        <p:nvSpPr>
          <p:cNvPr id="3" name="Marcador de contenido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Marcador de contenido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Marcador de fecha 4"/>
          <p:cNvSpPr>
            <a:spLocks noGrp="1"/>
          </p:cNvSpPr>
          <p:nvPr>
            <p:ph type="dt" sz="half" idx="10"/>
          </p:nvPr>
        </p:nvSpPr>
        <p:spPr/>
        <p:txBody>
          <a:bodyPr/>
          <a:lstStyle/>
          <a:p>
            <a:fld id="{4DD65114-D174-4879-BD2E-8407E521E03F}" type="datetimeFigureOut">
              <a:rPr lang="es-CL" smtClean="0"/>
              <a:t>24-05-2018</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F8483836-5A22-4503-97E3-ACF4756FED6C}" type="slidenum">
              <a:rPr lang="es-CL" smtClean="0"/>
              <a:t>‹#›</a:t>
            </a:fld>
            <a:endParaRPr lang="es-CL"/>
          </a:p>
        </p:txBody>
      </p:sp>
    </p:spTree>
    <p:extLst>
      <p:ext uri="{BB962C8B-B14F-4D97-AF65-F5344CB8AC3E}">
        <p14:creationId xmlns:p14="http://schemas.microsoft.com/office/powerpoint/2010/main" val="50854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n-US"/>
              <a:t>Click to edit Master title style</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Marcador de texto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Marcador de contenido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Marcador de fecha 6"/>
          <p:cNvSpPr>
            <a:spLocks noGrp="1"/>
          </p:cNvSpPr>
          <p:nvPr>
            <p:ph type="dt" sz="half" idx="10"/>
          </p:nvPr>
        </p:nvSpPr>
        <p:spPr/>
        <p:txBody>
          <a:bodyPr/>
          <a:lstStyle/>
          <a:p>
            <a:fld id="{4DD65114-D174-4879-BD2E-8407E521E03F}" type="datetimeFigureOut">
              <a:rPr lang="es-CL" smtClean="0"/>
              <a:t>24-05-2018</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F8483836-5A22-4503-97E3-ACF4756FED6C}" type="slidenum">
              <a:rPr lang="es-CL" smtClean="0"/>
              <a:t>‹#›</a:t>
            </a:fld>
            <a:endParaRPr lang="es-CL"/>
          </a:p>
        </p:txBody>
      </p:sp>
    </p:spTree>
    <p:extLst>
      <p:ext uri="{BB962C8B-B14F-4D97-AF65-F5344CB8AC3E}">
        <p14:creationId xmlns:p14="http://schemas.microsoft.com/office/powerpoint/2010/main" val="201526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ES"/>
          </a:p>
        </p:txBody>
      </p:sp>
      <p:sp>
        <p:nvSpPr>
          <p:cNvPr id="3" name="Marcador de fecha 2"/>
          <p:cNvSpPr>
            <a:spLocks noGrp="1"/>
          </p:cNvSpPr>
          <p:nvPr>
            <p:ph type="dt" sz="half" idx="10"/>
          </p:nvPr>
        </p:nvSpPr>
        <p:spPr/>
        <p:txBody>
          <a:bodyPr/>
          <a:lstStyle/>
          <a:p>
            <a:fld id="{4DD65114-D174-4879-BD2E-8407E521E03F}" type="datetimeFigureOut">
              <a:rPr lang="es-CL" smtClean="0"/>
              <a:t>24-05-2018</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F8483836-5A22-4503-97E3-ACF4756FED6C}" type="slidenum">
              <a:rPr lang="es-CL" smtClean="0"/>
              <a:t>‹#›</a:t>
            </a:fld>
            <a:endParaRPr lang="es-CL"/>
          </a:p>
        </p:txBody>
      </p:sp>
    </p:spTree>
    <p:extLst>
      <p:ext uri="{BB962C8B-B14F-4D97-AF65-F5344CB8AC3E}">
        <p14:creationId xmlns:p14="http://schemas.microsoft.com/office/powerpoint/2010/main" val="31616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DD65114-D174-4879-BD2E-8407E521E03F}" type="datetimeFigureOut">
              <a:rPr lang="es-CL" smtClean="0"/>
              <a:t>24-05-2018</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F8483836-5A22-4503-97E3-ACF4756FED6C}" type="slidenum">
              <a:rPr lang="es-CL" smtClean="0"/>
              <a:t>‹#›</a:t>
            </a:fld>
            <a:endParaRPr lang="es-CL"/>
          </a:p>
        </p:txBody>
      </p:sp>
    </p:spTree>
    <p:extLst>
      <p:ext uri="{BB962C8B-B14F-4D97-AF65-F5344CB8AC3E}">
        <p14:creationId xmlns:p14="http://schemas.microsoft.com/office/powerpoint/2010/main" val="348649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s-ES"/>
          </a:p>
        </p:txBody>
      </p:sp>
      <p:sp>
        <p:nvSpPr>
          <p:cNvPr id="3" name="Marcador de contenido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Marcador de texto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Marcador de fecha 4"/>
          <p:cNvSpPr>
            <a:spLocks noGrp="1"/>
          </p:cNvSpPr>
          <p:nvPr>
            <p:ph type="dt" sz="half" idx="10"/>
          </p:nvPr>
        </p:nvSpPr>
        <p:spPr/>
        <p:txBody>
          <a:bodyPr/>
          <a:lstStyle/>
          <a:p>
            <a:fld id="{4DD65114-D174-4879-BD2E-8407E521E03F}" type="datetimeFigureOut">
              <a:rPr lang="es-CL" smtClean="0"/>
              <a:t>24-05-2018</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F8483836-5A22-4503-97E3-ACF4756FED6C}" type="slidenum">
              <a:rPr lang="es-CL" smtClean="0"/>
              <a:t>‹#›</a:t>
            </a:fld>
            <a:endParaRPr lang="es-CL"/>
          </a:p>
        </p:txBody>
      </p:sp>
    </p:spTree>
    <p:extLst>
      <p:ext uri="{BB962C8B-B14F-4D97-AF65-F5344CB8AC3E}">
        <p14:creationId xmlns:p14="http://schemas.microsoft.com/office/powerpoint/2010/main" val="403830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Marcador de fecha 4"/>
          <p:cNvSpPr>
            <a:spLocks noGrp="1"/>
          </p:cNvSpPr>
          <p:nvPr>
            <p:ph type="dt" sz="half" idx="10"/>
          </p:nvPr>
        </p:nvSpPr>
        <p:spPr/>
        <p:txBody>
          <a:bodyPr/>
          <a:lstStyle/>
          <a:p>
            <a:fld id="{4DD65114-D174-4879-BD2E-8407E521E03F}" type="datetimeFigureOut">
              <a:rPr lang="es-CL" smtClean="0"/>
              <a:t>24-05-2018</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F8483836-5A22-4503-97E3-ACF4756FED6C}" type="slidenum">
              <a:rPr lang="es-CL" smtClean="0"/>
              <a:t>‹#›</a:t>
            </a:fld>
            <a:endParaRPr lang="es-CL"/>
          </a:p>
        </p:txBody>
      </p:sp>
    </p:spTree>
    <p:extLst>
      <p:ext uri="{BB962C8B-B14F-4D97-AF65-F5344CB8AC3E}">
        <p14:creationId xmlns:p14="http://schemas.microsoft.com/office/powerpoint/2010/main" val="240074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65114-D174-4879-BD2E-8407E521E03F}" type="datetimeFigureOut">
              <a:rPr lang="es-CL" smtClean="0"/>
              <a:t>24-05-2018</a:t>
            </a:fld>
            <a:endParaRPr lang="es-CL"/>
          </a:p>
        </p:txBody>
      </p:sp>
      <p:sp>
        <p:nvSpPr>
          <p:cNvPr id="5" name="Marcador de pie de página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83836-5A22-4503-97E3-ACF4756FED6C}" type="slidenum">
              <a:rPr lang="es-CL" smtClean="0"/>
              <a:t>‹#›</a:t>
            </a:fld>
            <a:endParaRPr lang="es-CL"/>
          </a:p>
        </p:txBody>
      </p:sp>
    </p:spTree>
    <p:extLst>
      <p:ext uri="{BB962C8B-B14F-4D97-AF65-F5344CB8AC3E}">
        <p14:creationId xmlns:p14="http://schemas.microsoft.com/office/powerpoint/2010/main" val="2091496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ftp://ftp.1000genomes.ebi.ac.uk/vol1/ftp/phase3/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7.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9.png"/><Relationship Id="rId10" Type="http://schemas.microsoft.com/office/2007/relationships/diagramDrawing" Target="../diagrams/drawing1.xml"/><Relationship Id="rId4" Type="http://schemas.openxmlformats.org/officeDocument/2006/relationships/image" Target="../media/image18.pn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7571-3517-422F-9BF3-67F023019961}"/>
              </a:ext>
            </a:extLst>
          </p:cNvPr>
          <p:cNvSpPr>
            <a:spLocks noGrp="1"/>
          </p:cNvSpPr>
          <p:nvPr>
            <p:ph type="ctrTitle"/>
          </p:nvPr>
        </p:nvSpPr>
        <p:spPr/>
        <p:txBody>
          <a:bodyPr>
            <a:normAutofit/>
          </a:bodyPr>
          <a:lstStyle/>
          <a:p>
            <a:r>
              <a:rPr lang="es-CL" b="1" dirty="0">
                <a:ln>
                  <a:prstDash val="solid"/>
                </a:ln>
                <a:solidFill>
                  <a:schemeClr val="tx1">
                    <a:lumMod val="85000"/>
                    <a:lumOff val="15000"/>
                  </a:schemeClr>
                </a:solidFill>
                <a:cs typeface="News Gothic MT"/>
              </a:rPr>
              <a:t>INB400: Visualización Científica</a:t>
            </a:r>
            <a:endParaRPr lang="es-CL" dirty="0"/>
          </a:p>
        </p:txBody>
      </p:sp>
      <p:sp>
        <p:nvSpPr>
          <p:cNvPr id="3" name="Subtitle 2">
            <a:extLst>
              <a:ext uri="{FF2B5EF4-FFF2-40B4-BE49-F238E27FC236}">
                <a16:creationId xmlns:a16="http://schemas.microsoft.com/office/drawing/2014/main" id="{D1EAEE90-51C2-457C-99CD-402A8A5A7CE6}"/>
              </a:ext>
            </a:extLst>
          </p:cNvPr>
          <p:cNvSpPr>
            <a:spLocks noGrp="1"/>
          </p:cNvSpPr>
          <p:nvPr>
            <p:ph type="subTitle" idx="1"/>
          </p:nvPr>
        </p:nvSpPr>
        <p:spPr/>
        <p:txBody>
          <a:bodyPr/>
          <a:lstStyle/>
          <a:p>
            <a:r>
              <a:rPr lang="es-CL" dirty="0">
                <a:latin typeface="Book Antiqua"/>
                <a:cs typeface="Book Antiqua"/>
              </a:rPr>
              <a:t>Dr. Matthieu J. Miossec</a:t>
            </a:r>
          </a:p>
          <a:p>
            <a:endParaRPr lang="es-CL" dirty="0"/>
          </a:p>
        </p:txBody>
      </p:sp>
    </p:spTree>
    <p:extLst>
      <p:ext uri="{BB962C8B-B14F-4D97-AF65-F5344CB8AC3E}">
        <p14:creationId xmlns:p14="http://schemas.microsoft.com/office/powerpoint/2010/main" val="2066001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D921-7134-4DB4-9672-6E9874037602}"/>
              </a:ext>
            </a:extLst>
          </p:cNvPr>
          <p:cNvSpPr>
            <a:spLocks noGrp="1"/>
          </p:cNvSpPr>
          <p:nvPr>
            <p:ph type="title"/>
          </p:nvPr>
        </p:nvSpPr>
        <p:spPr/>
        <p:txBody>
          <a:bodyPr/>
          <a:lstStyle/>
          <a:p>
            <a:r>
              <a:rPr lang="es-CL" dirty="0"/>
              <a:t>Control de Calidad</a:t>
            </a:r>
          </a:p>
        </p:txBody>
      </p:sp>
      <p:sp>
        <p:nvSpPr>
          <p:cNvPr id="3" name="Content Placeholder 2">
            <a:extLst>
              <a:ext uri="{FF2B5EF4-FFF2-40B4-BE49-F238E27FC236}">
                <a16:creationId xmlns:a16="http://schemas.microsoft.com/office/drawing/2014/main" id="{B15AA87D-9E53-4BD1-B7A0-BFF3F24F6183}"/>
              </a:ext>
            </a:extLst>
          </p:cNvPr>
          <p:cNvSpPr>
            <a:spLocks noGrp="1"/>
          </p:cNvSpPr>
          <p:nvPr>
            <p:ph idx="1"/>
          </p:nvPr>
        </p:nvSpPr>
        <p:spPr>
          <a:xfrm>
            <a:off x="457200" y="2602523"/>
            <a:ext cx="8229600" cy="3523640"/>
          </a:xfrm>
        </p:spPr>
        <p:txBody>
          <a:bodyPr>
            <a:normAutofit/>
          </a:bodyPr>
          <a:lstStyle/>
          <a:p>
            <a:r>
              <a:rPr lang="es-CL" dirty="0"/>
              <a:t>El </a:t>
            </a:r>
            <a:r>
              <a:rPr lang="es-CL" b="1" dirty="0"/>
              <a:t>control de calidad </a:t>
            </a:r>
            <a:r>
              <a:rPr lang="es-CL" dirty="0"/>
              <a:t>es una etapa </a:t>
            </a:r>
            <a:r>
              <a:rPr lang="es-CL" b="1" dirty="0"/>
              <a:t>crucial</a:t>
            </a:r>
            <a:r>
              <a:rPr lang="es-CL" dirty="0"/>
              <a:t> de cualquier proyecto de secuenciación. </a:t>
            </a:r>
          </a:p>
          <a:p>
            <a:pPr lvl="1"/>
            <a:r>
              <a:rPr lang="es-CL" dirty="0"/>
              <a:t>Un poco de control de calidad es importante en cada etapa </a:t>
            </a:r>
            <a:r>
              <a:rPr lang="es-CL" b="1" dirty="0"/>
              <a:t>pero</a:t>
            </a:r>
            <a:r>
              <a:rPr lang="es-CL" dirty="0"/>
              <a:t> el control de datos de </a:t>
            </a:r>
            <a:r>
              <a:rPr lang="es-CL" b="1" dirty="0"/>
              <a:t>secuencias en bruto</a:t>
            </a:r>
            <a:r>
              <a:rPr lang="es-CL" dirty="0"/>
              <a:t> es esencial para identificar problemas que resultan durante el </a:t>
            </a:r>
            <a:r>
              <a:rPr lang="es-CL" b="1" dirty="0"/>
              <a:t>procesamiento </a:t>
            </a:r>
            <a:r>
              <a:rPr lang="es-CL" dirty="0"/>
              <a:t>de</a:t>
            </a:r>
            <a:r>
              <a:rPr lang="es-CL" b="1" dirty="0"/>
              <a:t> muestras </a:t>
            </a:r>
            <a:r>
              <a:rPr lang="es-CL" dirty="0"/>
              <a:t>y</a:t>
            </a:r>
            <a:r>
              <a:rPr lang="es-CL" b="1" dirty="0"/>
              <a:t> </a:t>
            </a:r>
            <a:r>
              <a:rPr lang="es-CL" dirty="0"/>
              <a:t>de</a:t>
            </a:r>
            <a:r>
              <a:rPr lang="es-CL" b="1" dirty="0"/>
              <a:t> secuenciación</a:t>
            </a:r>
            <a:r>
              <a:rPr lang="es-CL" dirty="0"/>
              <a:t>.</a:t>
            </a:r>
          </a:p>
          <a:p>
            <a:pPr lvl="2"/>
            <a:r>
              <a:rPr lang="es-CL" u="sng" dirty="0"/>
              <a:t>Necesitamos una manera de juzgar la calidad de manera eficiente, es decir bien visualizar calidad!</a:t>
            </a:r>
          </a:p>
        </p:txBody>
      </p:sp>
      <p:sp>
        <p:nvSpPr>
          <p:cNvPr id="4" name="CuadroTexto 4">
            <a:extLst>
              <a:ext uri="{FF2B5EF4-FFF2-40B4-BE49-F238E27FC236}">
                <a16:creationId xmlns:a16="http://schemas.microsoft.com/office/drawing/2014/main" id="{BB461C80-789D-4D71-87D3-8D5CBC89A014}"/>
              </a:ext>
            </a:extLst>
          </p:cNvPr>
          <p:cNvSpPr txBox="1"/>
          <p:nvPr/>
        </p:nvSpPr>
        <p:spPr>
          <a:xfrm>
            <a:off x="653870" y="1778513"/>
            <a:ext cx="7937681" cy="646331"/>
          </a:xfrm>
          <a:prstGeom prst="rect">
            <a:avLst/>
          </a:prstGeom>
          <a:solidFill>
            <a:schemeClr val="tx2">
              <a:lumMod val="50000"/>
              <a:alpha val="80000"/>
            </a:schemeClr>
          </a:solidFill>
          <a:ln w="38100" cmpd="sng">
            <a:solidFill>
              <a:srgbClr val="C00000"/>
            </a:solidFill>
          </a:ln>
        </p:spPr>
        <p:txBody>
          <a:bodyPr wrap="square" rtlCol="0">
            <a:spAutoFit/>
          </a:bodyPr>
          <a:lstStyle/>
          <a:p>
            <a:r>
              <a:rPr lang="es-CL" dirty="0">
                <a:solidFill>
                  <a:srgbClr val="FFFFFF"/>
                </a:solidFill>
              </a:rPr>
              <a:t>     Intentar extraer información significativa de datos de mala calidad nunca es una buena idea.  </a:t>
            </a:r>
            <a:r>
              <a:rPr lang="es-CL" b="1" dirty="0">
                <a:solidFill>
                  <a:srgbClr val="FFFFFF"/>
                </a:solidFill>
              </a:rPr>
              <a:t>Basura dentro </a:t>
            </a:r>
            <a:r>
              <a:rPr lang="es-CL" b="1" dirty="0">
                <a:solidFill>
                  <a:srgbClr val="FFFFFF"/>
                </a:solidFill>
                <a:latin typeface="Wingdings"/>
                <a:ea typeface="Wingdings"/>
                <a:cs typeface="Wingdings"/>
                <a:sym typeface="Wingdings"/>
              </a:rPr>
              <a:t></a:t>
            </a:r>
            <a:r>
              <a:rPr lang="es-CL" b="1" dirty="0">
                <a:solidFill>
                  <a:srgbClr val="FFFFFF"/>
                </a:solidFill>
                <a:sym typeface="Wingdings"/>
              </a:rPr>
              <a:t> </a:t>
            </a:r>
            <a:r>
              <a:rPr lang="es-CL" b="1" dirty="0">
                <a:solidFill>
                  <a:srgbClr val="FFFFFF"/>
                </a:solidFill>
              </a:rPr>
              <a:t>Basura fuera</a:t>
            </a:r>
            <a:r>
              <a:rPr lang="es-CL" dirty="0">
                <a:solidFill>
                  <a:srgbClr val="FFFFFF"/>
                </a:solidFill>
              </a:rPr>
              <a:t>.</a:t>
            </a:r>
          </a:p>
        </p:txBody>
      </p:sp>
      <p:pic>
        <p:nvPicPr>
          <p:cNvPr id="5" name="Imagen 3">
            <a:extLst>
              <a:ext uri="{FF2B5EF4-FFF2-40B4-BE49-F238E27FC236}">
                <a16:creationId xmlns:a16="http://schemas.microsoft.com/office/drawing/2014/main" id="{E0DBD2DD-38E2-4870-8C27-C4C54C3C0ACA}"/>
              </a:ext>
            </a:extLst>
          </p:cNvPr>
          <p:cNvPicPr>
            <a:picLocks noChangeAspect="1"/>
          </p:cNvPicPr>
          <p:nvPr/>
        </p:nvPicPr>
        <p:blipFill>
          <a:blip r:embed="rId2"/>
          <a:stretch>
            <a:fillRect/>
          </a:stretch>
        </p:blipFill>
        <p:spPr>
          <a:xfrm>
            <a:off x="282654" y="1463582"/>
            <a:ext cx="753159" cy="657147"/>
          </a:xfrm>
          <a:prstGeom prst="rect">
            <a:avLst/>
          </a:prstGeom>
        </p:spPr>
      </p:pic>
    </p:spTree>
    <p:extLst>
      <p:ext uri="{BB962C8B-B14F-4D97-AF65-F5344CB8AC3E}">
        <p14:creationId xmlns:p14="http://schemas.microsoft.com/office/powerpoint/2010/main" val="251669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mph" presetSubtype="0" fill="remove" nodeType="clickEffect">
                                  <p:stCondLst>
                                    <p:cond delay="0"/>
                                  </p:stCondLst>
                                  <p:childTnLst>
                                    <p:animClr clrSpc="rgb" dir="cw">
                                      <p:cBhvr override="childStyle">
                                        <p:cTn id="16" dur="250" autoRev="1" fill="remove"/>
                                        <p:tgtEl>
                                          <p:spTgt spid="3">
                                            <p:txEl>
                                              <p:pRg st="2" end="2"/>
                                            </p:txEl>
                                          </p:spTgt>
                                        </p:tgtEl>
                                        <p:attrNameLst>
                                          <p:attrName>style.color</p:attrName>
                                        </p:attrNameLst>
                                      </p:cBhvr>
                                      <p:to>
                                        <a:srgbClr val="FF0000"/>
                                      </p:to>
                                    </p:animClr>
                                    <p:animClr clrSpc="rgb" dir="cw">
                                      <p:cBhvr>
                                        <p:cTn id="17" dur="250" autoRev="1" fill="remove"/>
                                        <p:tgtEl>
                                          <p:spTgt spid="3">
                                            <p:txEl>
                                              <p:pRg st="2" end="2"/>
                                            </p:txEl>
                                          </p:spTgt>
                                        </p:tgtEl>
                                        <p:attrNameLst>
                                          <p:attrName>fillcolor</p:attrName>
                                        </p:attrNameLst>
                                      </p:cBhvr>
                                      <p:to>
                                        <a:srgbClr val="FF0000"/>
                                      </p:to>
                                    </p:animClr>
                                    <p:set>
                                      <p:cBhvr>
                                        <p:cTn id="18" dur="250" autoRev="1" fill="remove"/>
                                        <p:tgtEl>
                                          <p:spTgt spid="3">
                                            <p:txEl>
                                              <p:pRg st="2" end="2"/>
                                            </p:txEl>
                                          </p:spTgt>
                                        </p:tgtEl>
                                        <p:attrNameLst>
                                          <p:attrName>fill.type</p:attrName>
                                        </p:attrNameLst>
                                      </p:cBhvr>
                                      <p:to>
                                        <p:strVal val="solid"/>
                                      </p:to>
                                    </p:set>
                                    <p:set>
                                      <p:cBhvr>
                                        <p:cTn id="19" dur="250" autoRev="1" fill="remove"/>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Métricas del Control de Calidad</a:t>
            </a:r>
          </a:p>
        </p:txBody>
      </p:sp>
      <p:sp>
        <p:nvSpPr>
          <p:cNvPr id="3" name="Marcador de contenido 2"/>
          <p:cNvSpPr>
            <a:spLocks noGrp="1"/>
          </p:cNvSpPr>
          <p:nvPr>
            <p:ph idx="1"/>
          </p:nvPr>
        </p:nvSpPr>
        <p:spPr/>
        <p:txBody>
          <a:bodyPr/>
          <a:lstStyle/>
          <a:p>
            <a:r>
              <a:rPr lang="es-CL" dirty="0"/>
              <a:t>Con el </a:t>
            </a:r>
            <a:r>
              <a:rPr lang="es-CL" b="1" dirty="0"/>
              <a:t>control de calidad </a:t>
            </a:r>
            <a:r>
              <a:rPr lang="es-CL" dirty="0"/>
              <a:t>(abr. ing. </a:t>
            </a:r>
            <a:r>
              <a:rPr lang="es-CL" b="1" dirty="0"/>
              <a:t>QC</a:t>
            </a:r>
            <a:r>
              <a:rPr lang="es-CL" dirty="0"/>
              <a:t>)</a:t>
            </a:r>
            <a:r>
              <a:rPr lang="es-CL" b="1" dirty="0"/>
              <a:t> </a:t>
            </a:r>
            <a:r>
              <a:rPr lang="es-CL" dirty="0"/>
              <a:t>Podemos</a:t>
            </a:r>
            <a:r>
              <a:rPr lang="es-CL" b="1" dirty="0"/>
              <a:t> evaluar </a:t>
            </a:r>
            <a:r>
              <a:rPr lang="es-CL" dirty="0"/>
              <a:t>el nivel de integridad de los datos de secuenciación usando varias métricas. </a:t>
            </a:r>
          </a:p>
          <a:p>
            <a:pPr lvl="2"/>
            <a:r>
              <a:rPr lang="es-CL" dirty="0"/>
              <a:t>Existen herramientas como </a:t>
            </a:r>
            <a:r>
              <a:rPr lang="es-CL" b="1" dirty="0"/>
              <a:t>NGS QC toolkit </a:t>
            </a:r>
            <a:r>
              <a:rPr lang="es-CL" dirty="0"/>
              <a:t>o</a:t>
            </a:r>
            <a:r>
              <a:rPr lang="es-CL" b="1" dirty="0"/>
              <a:t> FASTQC </a:t>
            </a:r>
            <a:r>
              <a:rPr lang="es-CL" dirty="0"/>
              <a:t>(entre otros) que permiten la </a:t>
            </a:r>
            <a:r>
              <a:rPr lang="es-CL" b="1" dirty="0"/>
              <a:t>colección</a:t>
            </a:r>
            <a:r>
              <a:rPr lang="es-CL" dirty="0"/>
              <a:t> y </a:t>
            </a:r>
            <a:r>
              <a:rPr lang="es-CL" b="1" dirty="0"/>
              <a:t>visualización</a:t>
            </a:r>
            <a:r>
              <a:rPr lang="es-CL" dirty="0"/>
              <a:t> de métricas.</a:t>
            </a:r>
          </a:p>
        </p:txBody>
      </p:sp>
      <p:sp>
        <p:nvSpPr>
          <p:cNvPr id="5" name="CuadroTexto 4"/>
          <p:cNvSpPr txBox="1"/>
          <p:nvPr/>
        </p:nvSpPr>
        <p:spPr>
          <a:xfrm>
            <a:off x="1354868" y="5692750"/>
            <a:ext cx="2750914" cy="184666"/>
          </a:xfrm>
          <a:prstGeom prst="rect">
            <a:avLst/>
          </a:prstGeom>
          <a:noFill/>
        </p:spPr>
        <p:txBody>
          <a:bodyPr wrap="square" rtlCol="0">
            <a:spAutoFit/>
          </a:bodyPr>
          <a:lstStyle/>
          <a:p>
            <a:r>
              <a:rPr lang="en-GB" sz="600" dirty="0"/>
              <a:t>www.nipgr.res.in/ngsqctoolkit.html</a:t>
            </a:r>
          </a:p>
        </p:txBody>
      </p:sp>
      <p:pic>
        <p:nvPicPr>
          <p:cNvPr id="9"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19689" y="4199658"/>
            <a:ext cx="3969773" cy="1982777"/>
          </a:xfrm>
          <a:prstGeom prst="rect">
            <a:avLst/>
          </a:prstGeom>
          <a:ln>
            <a:solidFill>
              <a:srgbClr val="000000"/>
            </a:solidFill>
          </a:ln>
        </p:spPr>
      </p:pic>
      <p:pic>
        <p:nvPicPr>
          <p:cNvPr id="8"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0961" y="4497670"/>
            <a:ext cx="3676066" cy="2390160"/>
          </a:xfrm>
          <a:prstGeom prst="rect">
            <a:avLst/>
          </a:prstGeom>
          <a:ln>
            <a:solidFill>
              <a:schemeClr val="tx1"/>
            </a:solidFill>
          </a:ln>
        </p:spPr>
      </p:pic>
    </p:spTree>
    <p:extLst>
      <p:ext uri="{BB962C8B-B14F-4D97-AF65-F5344CB8AC3E}">
        <p14:creationId xmlns:p14="http://schemas.microsoft.com/office/powerpoint/2010/main" val="25440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A8CE-608C-41E5-8D7F-4758B19B02BD}"/>
              </a:ext>
            </a:extLst>
          </p:cNvPr>
          <p:cNvSpPr>
            <a:spLocks noGrp="1"/>
          </p:cNvSpPr>
          <p:nvPr>
            <p:ph type="title"/>
          </p:nvPr>
        </p:nvSpPr>
        <p:spPr/>
        <p:txBody>
          <a:bodyPr/>
          <a:lstStyle/>
          <a:p>
            <a:r>
              <a:rPr lang="es-CL" dirty="0"/>
              <a:t>Control de Calidad que no Necesita Visualización</a:t>
            </a:r>
          </a:p>
        </p:txBody>
      </p:sp>
      <p:sp>
        <p:nvSpPr>
          <p:cNvPr id="3" name="Content Placeholder 2">
            <a:extLst>
              <a:ext uri="{FF2B5EF4-FFF2-40B4-BE49-F238E27FC236}">
                <a16:creationId xmlns:a16="http://schemas.microsoft.com/office/drawing/2014/main" id="{AA517C87-AF68-4B30-89F0-24D2C9498A21}"/>
              </a:ext>
            </a:extLst>
          </p:cNvPr>
          <p:cNvSpPr>
            <a:spLocks noGrp="1"/>
          </p:cNvSpPr>
          <p:nvPr>
            <p:ph idx="1"/>
          </p:nvPr>
        </p:nvSpPr>
        <p:spPr/>
        <p:txBody>
          <a:bodyPr/>
          <a:lstStyle/>
          <a:p>
            <a:r>
              <a:rPr lang="es-CL" dirty="0"/>
              <a:t>Hay elementos del control de calidad que se puede resumir con solo una estadística.</a:t>
            </a:r>
          </a:p>
          <a:p>
            <a:pPr lvl="1"/>
            <a:r>
              <a:rPr lang="es-CL" dirty="0" err="1"/>
              <a:t>E.g</a:t>
            </a:r>
            <a:r>
              <a:rPr lang="es-CL" dirty="0"/>
              <a:t>. El numero total de secuencias, el tamaño de las secuencias…</a:t>
            </a:r>
          </a:p>
          <a:p>
            <a:pPr lvl="2"/>
            <a:r>
              <a:rPr lang="es-CL" dirty="0"/>
              <a:t>Para estas, una visualización sería redundante. </a:t>
            </a:r>
          </a:p>
        </p:txBody>
      </p:sp>
      <p:sp>
        <p:nvSpPr>
          <p:cNvPr id="4" name="TextBox 3">
            <a:extLst>
              <a:ext uri="{FF2B5EF4-FFF2-40B4-BE49-F238E27FC236}">
                <a16:creationId xmlns:a16="http://schemas.microsoft.com/office/drawing/2014/main" id="{C0D5DCFD-3B20-4BD6-9034-C5FD67F6FD71}"/>
              </a:ext>
            </a:extLst>
          </p:cNvPr>
          <p:cNvSpPr txBox="1"/>
          <p:nvPr/>
        </p:nvSpPr>
        <p:spPr>
          <a:xfrm>
            <a:off x="5502728" y="4682219"/>
            <a:ext cx="2794355" cy="369332"/>
          </a:xfrm>
          <a:prstGeom prst="rect">
            <a:avLst/>
          </a:prstGeom>
          <a:noFill/>
        </p:spPr>
        <p:txBody>
          <a:bodyPr wrap="none" rtlCol="0">
            <a:spAutoFit/>
          </a:bodyPr>
          <a:lstStyle/>
          <a:p>
            <a:r>
              <a:rPr lang="es-CL" dirty="0"/>
              <a:t>Sequence length: 40 </a:t>
            </a:r>
            <a:r>
              <a:rPr lang="es-CL" dirty="0" err="1"/>
              <a:t>bp</a:t>
            </a:r>
            <a:endParaRPr lang="es-CL" dirty="0"/>
          </a:p>
        </p:txBody>
      </p:sp>
      <p:pic>
        <p:nvPicPr>
          <p:cNvPr id="5" name="Picture 4">
            <a:extLst>
              <a:ext uri="{FF2B5EF4-FFF2-40B4-BE49-F238E27FC236}">
                <a16:creationId xmlns:a16="http://schemas.microsoft.com/office/drawing/2014/main" id="{9C177640-7B21-48DC-AD19-4B3D1B1AFD90}"/>
              </a:ext>
            </a:extLst>
          </p:cNvPr>
          <p:cNvPicPr>
            <a:picLocks noChangeAspect="1"/>
          </p:cNvPicPr>
          <p:nvPr/>
        </p:nvPicPr>
        <p:blipFill rotWithShape="1">
          <a:blip r:embed="rId2"/>
          <a:srcRect l="1" t="2986" r="1290"/>
          <a:stretch/>
        </p:blipFill>
        <p:spPr>
          <a:xfrm>
            <a:off x="118382" y="3743324"/>
            <a:ext cx="4110718" cy="3030081"/>
          </a:xfrm>
          <a:prstGeom prst="rect">
            <a:avLst/>
          </a:prstGeom>
        </p:spPr>
      </p:pic>
      <p:sp>
        <p:nvSpPr>
          <p:cNvPr id="6" name="Arrow: Right 5">
            <a:extLst>
              <a:ext uri="{FF2B5EF4-FFF2-40B4-BE49-F238E27FC236}">
                <a16:creationId xmlns:a16="http://schemas.microsoft.com/office/drawing/2014/main" id="{9A95B8B2-40BD-4E4E-A372-EB7FC66F8EAC}"/>
              </a:ext>
            </a:extLst>
          </p:cNvPr>
          <p:cNvSpPr/>
          <p:nvPr/>
        </p:nvSpPr>
        <p:spPr>
          <a:xfrm>
            <a:off x="4476750" y="4682219"/>
            <a:ext cx="1025978"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pic>
        <p:nvPicPr>
          <p:cNvPr id="7" name="Picture 6">
            <a:extLst>
              <a:ext uri="{FF2B5EF4-FFF2-40B4-BE49-F238E27FC236}">
                <a16:creationId xmlns:a16="http://schemas.microsoft.com/office/drawing/2014/main" id="{331F989F-F54F-4090-A1B3-F10AA062152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53383" y="3746625"/>
            <a:ext cx="1577598" cy="1556656"/>
          </a:xfrm>
          <a:prstGeom prst="rect">
            <a:avLst/>
          </a:prstGeom>
        </p:spPr>
      </p:pic>
    </p:spTree>
    <p:extLst>
      <p:ext uri="{BB962C8B-B14F-4D97-AF65-F5344CB8AC3E}">
        <p14:creationId xmlns:p14="http://schemas.microsoft.com/office/powerpoint/2010/main" val="77323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Calidad Por Posición de Base</a:t>
            </a:r>
          </a:p>
        </p:txBody>
      </p:sp>
      <p:sp>
        <p:nvSpPr>
          <p:cNvPr id="26" name="Marcador de contenido 2"/>
          <p:cNvSpPr>
            <a:spLocks noGrp="1"/>
          </p:cNvSpPr>
          <p:nvPr>
            <p:ph idx="1"/>
          </p:nvPr>
        </p:nvSpPr>
        <p:spPr>
          <a:xfrm>
            <a:off x="5396426" y="1651416"/>
            <a:ext cx="3099874" cy="2544262"/>
          </a:xfrm>
          <a:solidFill>
            <a:schemeClr val="bg2">
              <a:lumMod val="90000"/>
            </a:schemeClr>
          </a:solidFill>
          <a:ln>
            <a:solidFill>
              <a:srgbClr val="000000"/>
            </a:solidFill>
          </a:ln>
        </p:spPr>
        <p:txBody>
          <a:bodyPr>
            <a:normAutofit/>
          </a:bodyPr>
          <a:lstStyle/>
          <a:p>
            <a:pPr marL="0" indent="0">
              <a:buNone/>
            </a:pPr>
            <a:r>
              <a:rPr lang="es-CL" sz="2000" b="1" dirty="0"/>
              <a:t>Como leer:</a:t>
            </a:r>
          </a:p>
          <a:p>
            <a:pPr marL="0" indent="0">
              <a:buNone/>
            </a:pPr>
            <a:r>
              <a:rPr lang="es-CL" sz="1800" dirty="0"/>
              <a:t>El índice de calidad (Phred) en una posición de base especifica (e.g. 9 de 72) en cada read esta agregado. A partir de ellos </a:t>
            </a:r>
            <a:r>
              <a:rPr lang="es-CL" sz="1800" b="1" dirty="0"/>
              <a:t>un promedio </a:t>
            </a:r>
            <a:r>
              <a:rPr lang="es-CL" sz="1800" dirty="0"/>
              <a:t>se obtiene para esta posición.</a:t>
            </a:r>
          </a:p>
        </p:txBody>
      </p:sp>
      <p:pic>
        <p:nvPicPr>
          <p:cNvPr id="25"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5776" y="1719236"/>
            <a:ext cx="4822369" cy="2408622"/>
          </a:xfrm>
          <a:prstGeom prst="rect">
            <a:avLst/>
          </a:prstGeom>
          <a:ln>
            <a:solidFill>
              <a:srgbClr val="000000"/>
            </a:solidFill>
          </a:ln>
        </p:spPr>
      </p:pic>
      <p:sp>
        <p:nvSpPr>
          <p:cNvPr id="11" name="Rectángulo 10"/>
          <p:cNvSpPr/>
          <p:nvPr/>
        </p:nvSpPr>
        <p:spPr>
          <a:xfrm>
            <a:off x="1343026" y="2138374"/>
            <a:ext cx="69232" cy="1570346"/>
          </a:xfrm>
          <a:prstGeom prst="rect">
            <a:avLst/>
          </a:prstGeom>
          <a:noFill/>
          <a:ln w="3175" cmpd="sng">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CuadroTexto 4">
            <a:extLst>
              <a:ext uri="{FF2B5EF4-FFF2-40B4-BE49-F238E27FC236}">
                <a16:creationId xmlns:a16="http://schemas.microsoft.com/office/drawing/2014/main" id="{60713A97-1B64-4629-B58C-3CDAE020E100}"/>
              </a:ext>
            </a:extLst>
          </p:cNvPr>
          <p:cNvSpPr txBox="1"/>
          <p:nvPr/>
        </p:nvSpPr>
        <p:spPr>
          <a:xfrm>
            <a:off x="558619" y="4640068"/>
            <a:ext cx="7937681" cy="1477328"/>
          </a:xfrm>
          <a:prstGeom prst="rect">
            <a:avLst/>
          </a:prstGeom>
          <a:solidFill>
            <a:schemeClr val="tx2">
              <a:lumMod val="50000"/>
              <a:alpha val="80000"/>
            </a:schemeClr>
          </a:solidFill>
          <a:ln w="38100" cmpd="sng">
            <a:solidFill>
              <a:srgbClr val="C00000"/>
            </a:solidFill>
          </a:ln>
        </p:spPr>
        <p:txBody>
          <a:bodyPr wrap="square" rtlCol="0">
            <a:spAutoFit/>
          </a:bodyPr>
          <a:lstStyle/>
          <a:p>
            <a:r>
              <a:rPr lang="es-CL" dirty="0">
                <a:solidFill>
                  <a:srgbClr val="FFFFFF"/>
                </a:solidFill>
              </a:rPr>
              <a:t>      Una caída en calidad debajo del índice Phred promedio </a:t>
            </a:r>
            <a:r>
              <a:rPr lang="es-CL" b="1" dirty="0">
                <a:solidFill>
                  <a:srgbClr val="FFFFFF"/>
                </a:solidFill>
              </a:rPr>
              <a:t>20</a:t>
            </a:r>
            <a:r>
              <a:rPr lang="es-CL" dirty="0">
                <a:solidFill>
                  <a:srgbClr val="FFFFFF"/>
                </a:solidFill>
              </a:rPr>
              <a:t> señala datos de mala calidad. </a:t>
            </a:r>
          </a:p>
          <a:p>
            <a:r>
              <a:rPr lang="es-CL" dirty="0">
                <a:solidFill>
                  <a:srgbClr val="FFFFFF"/>
                </a:solidFill>
              </a:rPr>
              <a:t>Por lo tanto, una caída en las </a:t>
            </a:r>
            <a:r>
              <a:rPr lang="es-CL" b="1" dirty="0">
                <a:solidFill>
                  <a:srgbClr val="FFFFFF"/>
                </a:solidFill>
              </a:rPr>
              <a:t>últimas posiciones </a:t>
            </a:r>
            <a:r>
              <a:rPr lang="es-CL" dirty="0">
                <a:solidFill>
                  <a:srgbClr val="FFFFFF"/>
                </a:solidFill>
              </a:rPr>
              <a:t>de base no es dramático, es el resulto del perdido progresivo de sincroniza dentro de los ramitos. </a:t>
            </a:r>
          </a:p>
        </p:txBody>
      </p:sp>
      <p:pic>
        <p:nvPicPr>
          <p:cNvPr id="20" name="Imagen 19"/>
          <p:cNvPicPr>
            <a:picLocks noChangeAspect="1"/>
          </p:cNvPicPr>
          <p:nvPr/>
        </p:nvPicPr>
        <p:blipFill>
          <a:blip r:embed="rId3"/>
          <a:stretch>
            <a:fillRect/>
          </a:stretch>
        </p:blipFill>
        <p:spPr>
          <a:xfrm>
            <a:off x="297109" y="4311494"/>
            <a:ext cx="753159" cy="657147"/>
          </a:xfrm>
          <a:prstGeom prst="rect">
            <a:avLst/>
          </a:prstGeom>
        </p:spPr>
      </p:pic>
    </p:spTree>
    <p:extLst>
      <p:ext uri="{BB962C8B-B14F-4D97-AF65-F5344CB8AC3E}">
        <p14:creationId xmlns:p14="http://schemas.microsoft.com/office/powerpoint/2010/main" val="416478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1842-6515-4FA7-89DC-82DDCF19AA74}"/>
              </a:ext>
            </a:extLst>
          </p:cNvPr>
          <p:cNvSpPr>
            <a:spLocks noGrp="1"/>
          </p:cNvSpPr>
          <p:nvPr>
            <p:ph type="title"/>
          </p:nvPr>
        </p:nvSpPr>
        <p:spPr/>
        <p:txBody>
          <a:bodyPr/>
          <a:lstStyle/>
          <a:p>
            <a:r>
              <a:rPr lang="es-CL" dirty="0"/>
              <a:t>¿Como Mejorar Este Visualización?</a:t>
            </a:r>
          </a:p>
        </p:txBody>
      </p:sp>
      <p:sp>
        <p:nvSpPr>
          <p:cNvPr id="3" name="Content Placeholder 2">
            <a:extLst>
              <a:ext uri="{FF2B5EF4-FFF2-40B4-BE49-F238E27FC236}">
                <a16:creationId xmlns:a16="http://schemas.microsoft.com/office/drawing/2014/main" id="{BF5093DF-0BDE-45DD-A568-6C72FA299BB8}"/>
              </a:ext>
            </a:extLst>
          </p:cNvPr>
          <p:cNvSpPr>
            <a:spLocks noGrp="1"/>
          </p:cNvSpPr>
          <p:nvPr>
            <p:ph idx="1"/>
          </p:nvPr>
        </p:nvSpPr>
        <p:spPr>
          <a:xfrm>
            <a:off x="457200" y="1600202"/>
            <a:ext cx="8229600" cy="4676773"/>
          </a:xfrm>
        </p:spPr>
        <p:txBody>
          <a:bodyPr>
            <a:normAutofit/>
          </a:bodyPr>
          <a:lstStyle/>
          <a:p>
            <a:r>
              <a:rPr lang="es-CL" dirty="0"/>
              <a:t>La visualización previa sirve mucho para identificar secuencias que no son de buena calidad…</a:t>
            </a:r>
          </a:p>
          <a:p>
            <a:pPr lvl="1"/>
            <a:r>
              <a:rPr lang="es-CL" dirty="0"/>
              <a:t>Por lo tanto, para un</a:t>
            </a:r>
            <a:br>
              <a:rPr lang="es-CL" dirty="0"/>
            </a:br>
            <a:r>
              <a:rPr lang="es-CL" dirty="0"/>
              <a:t>principiante al control  </a:t>
            </a:r>
            <a:br>
              <a:rPr lang="es-CL" dirty="0"/>
            </a:br>
            <a:r>
              <a:rPr lang="es-CL" dirty="0"/>
              <a:t>de calidad, un poco </a:t>
            </a:r>
            <a:br>
              <a:rPr lang="es-CL" dirty="0"/>
            </a:br>
            <a:r>
              <a:rPr lang="es-CL" dirty="0"/>
              <a:t>más de ayuda seria </a:t>
            </a:r>
            <a:br>
              <a:rPr lang="es-CL" dirty="0"/>
            </a:br>
            <a:r>
              <a:rPr lang="es-CL" dirty="0"/>
              <a:t>el bienvenido.</a:t>
            </a:r>
          </a:p>
          <a:p>
            <a:pPr lvl="2"/>
            <a:r>
              <a:rPr lang="es-CL" dirty="0"/>
              <a:t>La visualización de la </a:t>
            </a:r>
            <a:br>
              <a:rPr lang="es-CL" dirty="0"/>
            </a:br>
            <a:r>
              <a:rPr lang="es-CL" dirty="0"/>
              <a:t>misma métrica en </a:t>
            </a:r>
            <a:r>
              <a:rPr lang="es-CL" b="1" dirty="0" err="1"/>
              <a:t>fastqc</a:t>
            </a:r>
            <a:br>
              <a:rPr lang="es-CL" b="1" dirty="0"/>
            </a:br>
            <a:r>
              <a:rPr lang="es-CL" dirty="0"/>
              <a:t>es más completa.</a:t>
            </a:r>
          </a:p>
          <a:p>
            <a:endParaRPr lang="es-CL" dirty="0"/>
          </a:p>
        </p:txBody>
      </p:sp>
      <p:pic>
        <p:nvPicPr>
          <p:cNvPr id="4" name="Picture 3">
            <a:extLst>
              <a:ext uri="{FF2B5EF4-FFF2-40B4-BE49-F238E27FC236}">
                <a16:creationId xmlns:a16="http://schemas.microsoft.com/office/drawing/2014/main" id="{26C557F5-C60A-4FA4-977D-D073EC0FB334}"/>
              </a:ext>
            </a:extLst>
          </p:cNvPr>
          <p:cNvPicPr>
            <a:picLocks noChangeAspect="1"/>
          </p:cNvPicPr>
          <p:nvPr/>
        </p:nvPicPr>
        <p:blipFill>
          <a:blip r:embed="rId3"/>
          <a:stretch>
            <a:fillRect/>
          </a:stretch>
        </p:blipFill>
        <p:spPr>
          <a:xfrm>
            <a:off x="5057273" y="2899194"/>
            <a:ext cx="3629527" cy="2722145"/>
          </a:xfrm>
          <a:prstGeom prst="rect">
            <a:avLst/>
          </a:prstGeom>
        </p:spPr>
      </p:pic>
      <p:pic>
        <p:nvPicPr>
          <p:cNvPr id="6" name="Picture 5">
            <a:extLst>
              <a:ext uri="{FF2B5EF4-FFF2-40B4-BE49-F238E27FC236}">
                <a16:creationId xmlns:a16="http://schemas.microsoft.com/office/drawing/2014/main" id="{112D7AEA-52F4-4D91-8EA1-0A1C8D7CE1B9}"/>
              </a:ext>
            </a:extLst>
          </p:cNvPr>
          <p:cNvPicPr>
            <a:picLocks noChangeAspect="1"/>
          </p:cNvPicPr>
          <p:nvPr/>
        </p:nvPicPr>
        <p:blipFill>
          <a:blip r:embed="rId4"/>
          <a:stretch>
            <a:fillRect/>
          </a:stretch>
        </p:blipFill>
        <p:spPr>
          <a:xfrm>
            <a:off x="4800600" y="3299119"/>
            <a:ext cx="3769394" cy="2827046"/>
          </a:xfrm>
          <a:prstGeom prst="rect">
            <a:avLst/>
          </a:prstGeom>
        </p:spPr>
      </p:pic>
      <p:cxnSp>
        <p:nvCxnSpPr>
          <p:cNvPr id="8" name="Straight Arrow Connector 7">
            <a:extLst>
              <a:ext uri="{FF2B5EF4-FFF2-40B4-BE49-F238E27FC236}">
                <a16:creationId xmlns:a16="http://schemas.microsoft.com/office/drawing/2014/main" id="{E1736770-1156-4233-B67B-D09071E642A3}"/>
              </a:ext>
            </a:extLst>
          </p:cNvPr>
          <p:cNvCxnSpPr>
            <a:cxnSpLocks/>
            <a:stCxn id="10" idx="0"/>
          </p:cNvCxnSpPr>
          <p:nvPr/>
        </p:nvCxnSpPr>
        <p:spPr>
          <a:xfrm flipH="1" flipV="1">
            <a:off x="5215171" y="3814437"/>
            <a:ext cx="11562" cy="437394"/>
          </a:xfrm>
          <a:prstGeom prst="straightConnector1">
            <a:avLst/>
          </a:prstGeom>
          <a:ln>
            <a:solidFill>
              <a:schemeClr val="tx1">
                <a:lumMod val="85000"/>
                <a:lumOff val="15000"/>
              </a:schemeClr>
            </a:solidFill>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C908C59-737B-4EFD-9C87-BCA079C7D5F1}"/>
              </a:ext>
            </a:extLst>
          </p:cNvPr>
          <p:cNvSpPr txBox="1"/>
          <p:nvPr/>
        </p:nvSpPr>
        <p:spPr>
          <a:xfrm>
            <a:off x="4168709" y="4251831"/>
            <a:ext cx="2116048" cy="646331"/>
          </a:xfrm>
          <a:prstGeom prst="rect">
            <a:avLst/>
          </a:prstGeom>
          <a:solidFill>
            <a:srgbClr val="FF6699">
              <a:alpha val="40000"/>
            </a:srgbClr>
          </a:solidFill>
        </p:spPr>
        <p:txBody>
          <a:bodyPr wrap="square" rtlCol="0">
            <a:spAutoFit/>
          </a:bodyPr>
          <a:lstStyle/>
          <a:p>
            <a:pPr algn="ctr"/>
            <a:r>
              <a:rPr lang="es-CL" dirty="0">
                <a:solidFill>
                  <a:schemeClr val="tx1">
                    <a:lumMod val="95000"/>
                    <a:lumOff val="5000"/>
                  </a:schemeClr>
                </a:solidFill>
              </a:rPr>
              <a:t>Diagrama de caja</a:t>
            </a:r>
          </a:p>
          <a:p>
            <a:pPr algn="ctr"/>
            <a:r>
              <a:rPr lang="es-CL" dirty="0">
                <a:solidFill>
                  <a:schemeClr val="tx1">
                    <a:lumMod val="95000"/>
                    <a:lumOff val="5000"/>
                  </a:schemeClr>
                </a:solidFill>
              </a:rPr>
              <a:t>(box </a:t>
            </a:r>
            <a:r>
              <a:rPr lang="es-CL" dirty="0" err="1">
                <a:solidFill>
                  <a:schemeClr val="tx1">
                    <a:lumMod val="95000"/>
                    <a:lumOff val="5000"/>
                  </a:schemeClr>
                </a:solidFill>
              </a:rPr>
              <a:t>plot</a:t>
            </a:r>
            <a:r>
              <a:rPr lang="es-CL" dirty="0">
                <a:solidFill>
                  <a:schemeClr val="tx1">
                    <a:lumMod val="95000"/>
                    <a:lumOff val="5000"/>
                  </a:schemeClr>
                </a:solidFill>
              </a:rPr>
              <a:t>)</a:t>
            </a:r>
          </a:p>
        </p:txBody>
      </p:sp>
      <p:cxnSp>
        <p:nvCxnSpPr>
          <p:cNvPr id="14" name="Straight Arrow Connector 13">
            <a:extLst>
              <a:ext uri="{FF2B5EF4-FFF2-40B4-BE49-F238E27FC236}">
                <a16:creationId xmlns:a16="http://schemas.microsoft.com/office/drawing/2014/main" id="{B81FF57F-9CC4-4FAC-ACA0-E2D88DAF0B6F}"/>
              </a:ext>
            </a:extLst>
          </p:cNvPr>
          <p:cNvCxnSpPr>
            <a:cxnSpLocks/>
          </p:cNvCxnSpPr>
          <p:nvPr/>
        </p:nvCxnSpPr>
        <p:spPr>
          <a:xfrm flipH="1" flipV="1">
            <a:off x="6465152" y="5014365"/>
            <a:ext cx="221398" cy="305704"/>
          </a:xfrm>
          <a:prstGeom prst="straightConnector1">
            <a:avLst/>
          </a:prstGeom>
          <a:ln>
            <a:solidFill>
              <a:schemeClr val="tx1">
                <a:lumMod val="85000"/>
                <a:lumOff val="15000"/>
              </a:schemeClr>
            </a:solidFill>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D1944511-F2DF-4C33-99D6-1ABA918390D9}"/>
              </a:ext>
            </a:extLst>
          </p:cNvPr>
          <p:cNvCxnSpPr>
            <a:cxnSpLocks/>
          </p:cNvCxnSpPr>
          <p:nvPr/>
        </p:nvCxnSpPr>
        <p:spPr>
          <a:xfrm flipH="1" flipV="1">
            <a:off x="6129181" y="3552826"/>
            <a:ext cx="557369" cy="1767243"/>
          </a:xfrm>
          <a:prstGeom prst="straightConnector1">
            <a:avLst/>
          </a:prstGeom>
          <a:ln>
            <a:solidFill>
              <a:schemeClr val="tx1">
                <a:lumMod val="85000"/>
                <a:lumOff val="15000"/>
              </a:schemeClr>
            </a:solidFill>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6A5E1EE-7B74-453C-8BFC-B0DC3C32C503}"/>
              </a:ext>
            </a:extLst>
          </p:cNvPr>
          <p:cNvCxnSpPr>
            <a:cxnSpLocks/>
          </p:cNvCxnSpPr>
          <p:nvPr/>
        </p:nvCxnSpPr>
        <p:spPr>
          <a:xfrm flipH="1" flipV="1">
            <a:off x="6284757" y="4396928"/>
            <a:ext cx="401794" cy="923142"/>
          </a:xfrm>
          <a:prstGeom prst="straightConnector1">
            <a:avLst/>
          </a:prstGeom>
          <a:ln>
            <a:solidFill>
              <a:schemeClr val="tx1">
                <a:lumMod val="85000"/>
                <a:lumOff val="15000"/>
              </a:schemeClr>
            </a:solidFill>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569F945F-2D07-45C3-B856-547C05E58673}"/>
              </a:ext>
            </a:extLst>
          </p:cNvPr>
          <p:cNvSpPr txBox="1"/>
          <p:nvPr/>
        </p:nvSpPr>
        <p:spPr>
          <a:xfrm>
            <a:off x="4887641" y="5320069"/>
            <a:ext cx="3676650" cy="646331"/>
          </a:xfrm>
          <a:prstGeom prst="rect">
            <a:avLst/>
          </a:prstGeom>
          <a:solidFill>
            <a:srgbClr val="FF6699">
              <a:alpha val="40000"/>
            </a:srgbClr>
          </a:solidFill>
        </p:spPr>
        <p:txBody>
          <a:bodyPr wrap="square" rtlCol="0">
            <a:spAutoFit/>
          </a:bodyPr>
          <a:lstStyle/>
          <a:p>
            <a:r>
              <a:rPr lang="es-CL" dirty="0"/>
              <a:t>Tres colores para dar un marco de referencia cualitativa</a:t>
            </a:r>
          </a:p>
        </p:txBody>
      </p:sp>
      <p:sp>
        <p:nvSpPr>
          <p:cNvPr id="30" name="Oval 29">
            <a:extLst>
              <a:ext uri="{FF2B5EF4-FFF2-40B4-BE49-F238E27FC236}">
                <a16:creationId xmlns:a16="http://schemas.microsoft.com/office/drawing/2014/main" id="{CA2AAD27-663C-474C-BE04-67B564AEE51F}"/>
              </a:ext>
            </a:extLst>
          </p:cNvPr>
          <p:cNvSpPr/>
          <p:nvPr/>
        </p:nvSpPr>
        <p:spPr>
          <a:xfrm>
            <a:off x="4732816" y="3465018"/>
            <a:ext cx="248759" cy="213081"/>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CL"/>
          </a:p>
        </p:txBody>
      </p:sp>
      <p:sp>
        <p:nvSpPr>
          <p:cNvPr id="31" name="Oval 30">
            <a:extLst>
              <a:ext uri="{FF2B5EF4-FFF2-40B4-BE49-F238E27FC236}">
                <a16:creationId xmlns:a16="http://schemas.microsoft.com/office/drawing/2014/main" id="{8F99E4DF-0A0B-49AC-99DA-1FB788352DEC}"/>
              </a:ext>
            </a:extLst>
          </p:cNvPr>
          <p:cNvSpPr/>
          <p:nvPr/>
        </p:nvSpPr>
        <p:spPr>
          <a:xfrm>
            <a:off x="4979660" y="2981059"/>
            <a:ext cx="248759" cy="213081"/>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CL"/>
          </a:p>
        </p:txBody>
      </p:sp>
    </p:spTree>
    <p:extLst>
      <p:ext uri="{BB962C8B-B14F-4D97-AF65-F5344CB8AC3E}">
        <p14:creationId xmlns:p14="http://schemas.microsoft.com/office/powerpoint/2010/main" val="403142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par>
                                <p:cTn id="39" presetID="2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down)">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down)">
                                      <p:cBhvr>
                                        <p:cTn id="49" dur="500"/>
                                        <p:tgtEl>
                                          <p:spTgt spid="3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down)">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Distribución de Índices de Calidad</a:t>
            </a:r>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9633" y="2121069"/>
            <a:ext cx="4551122" cy="2231856"/>
          </a:xfrm>
          <a:prstGeom prst="rect">
            <a:avLst/>
          </a:prstGeom>
          <a:ln>
            <a:solidFill>
              <a:srgbClr val="000000"/>
            </a:solidFill>
          </a:ln>
        </p:spPr>
      </p:pic>
      <p:sp>
        <p:nvSpPr>
          <p:cNvPr id="8" name="Marcador de contenido 2"/>
          <p:cNvSpPr txBox="1">
            <a:spLocks/>
          </p:cNvSpPr>
          <p:nvPr/>
        </p:nvSpPr>
        <p:spPr>
          <a:xfrm>
            <a:off x="5315632" y="1970430"/>
            <a:ext cx="3099874" cy="2472348"/>
          </a:xfrm>
          <a:prstGeom prst="rect">
            <a:avLst/>
          </a:prstGeom>
          <a:solidFill>
            <a:schemeClr val="bg2">
              <a:lumMod val="90000"/>
            </a:schemeClr>
          </a:solidFill>
          <a:ln>
            <a:solidFill>
              <a:srgbClr val="000000"/>
            </a:solidFill>
          </a:ln>
        </p:spPr>
        <p:txBody>
          <a:bodyPr vert="horz" lIns="91440" tIns="45720" rIns="91440" bIns="45720" rtlCol="0">
            <a:normAutofit fontScale="925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s-CL" sz="2200" b="1" dirty="0">
                <a:solidFill>
                  <a:schemeClr val="tx1">
                    <a:lumMod val="85000"/>
                    <a:lumOff val="15000"/>
                  </a:schemeClr>
                </a:solidFill>
              </a:rPr>
              <a:t>Como leer:</a:t>
            </a:r>
          </a:p>
          <a:p>
            <a:pPr marL="0" indent="0">
              <a:spcBef>
                <a:spcPts val="432"/>
              </a:spcBef>
              <a:buNone/>
            </a:pPr>
            <a:r>
              <a:rPr lang="es-CL" sz="1900" dirty="0">
                <a:solidFill>
                  <a:schemeClr val="tx1">
                    <a:lumMod val="85000"/>
                    <a:lumOff val="15000"/>
                  </a:schemeClr>
                </a:solidFill>
              </a:rPr>
              <a:t>Para cada read, los índices Phred en cada posición de un read están agregados entre ellos para obtener un promedio para el read. Luego, los reads están agrupado por su promedio índice de calidad.</a:t>
            </a:r>
          </a:p>
        </p:txBody>
      </p:sp>
      <p:sp>
        <p:nvSpPr>
          <p:cNvPr id="7" name="CuadroTexto 4">
            <a:extLst>
              <a:ext uri="{FF2B5EF4-FFF2-40B4-BE49-F238E27FC236}">
                <a16:creationId xmlns:a16="http://schemas.microsoft.com/office/drawing/2014/main" id="{A83905FD-4180-46B2-B669-3454C1974A88}"/>
              </a:ext>
            </a:extLst>
          </p:cNvPr>
          <p:cNvSpPr txBox="1"/>
          <p:nvPr/>
        </p:nvSpPr>
        <p:spPr>
          <a:xfrm>
            <a:off x="565059" y="4794967"/>
            <a:ext cx="7937681" cy="1477328"/>
          </a:xfrm>
          <a:prstGeom prst="rect">
            <a:avLst/>
          </a:prstGeom>
          <a:solidFill>
            <a:schemeClr val="tx2">
              <a:lumMod val="50000"/>
              <a:alpha val="80000"/>
            </a:schemeClr>
          </a:solidFill>
          <a:ln w="38100" cmpd="sng">
            <a:solidFill>
              <a:srgbClr val="C00000"/>
            </a:solidFill>
          </a:ln>
        </p:spPr>
        <p:txBody>
          <a:bodyPr wrap="square" rtlCol="0">
            <a:spAutoFit/>
          </a:bodyPr>
          <a:lstStyle/>
          <a:p>
            <a:r>
              <a:rPr lang="es-CL" dirty="0">
                <a:solidFill>
                  <a:srgbClr val="FFFFFF"/>
                </a:solidFill>
              </a:rPr>
              <a:t>      Solo deberíamos ver un solo una punta en la cola de distribución. Si la punta aparece antes o si existen más de uno, eso es problemática.</a:t>
            </a:r>
          </a:p>
          <a:p>
            <a:r>
              <a:rPr lang="es-CL" dirty="0">
                <a:solidFill>
                  <a:srgbClr val="FFFFFF"/>
                </a:solidFill>
              </a:rPr>
              <a:t>Es importante también prestar atención al Phred promedio al fin de la distribución. No es mismo si se terminara con 34 o 20… </a:t>
            </a:r>
          </a:p>
        </p:txBody>
      </p:sp>
      <p:pic>
        <p:nvPicPr>
          <p:cNvPr id="10" name="Imagen 9"/>
          <p:cNvPicPr>
            <a:picLocks noChangeAspect="1"/>
          </p:cNvPicPr>
          <p:nvPr/>
        </p:nvPicPr>
        <p:blipFill>
          <a:blip r:embed="rId3"/>
          <a:stretch>
            <a:fillRect/>
          </a:stretch>
        </p:blipFill>
        <p:spPr>
          <a:xfrm>
            <a:off x="287584" y="4442778"/>
            <a:ext cx="753159" cy="657147"/>
          </a:xfrm>
          <a:prstGeom prst="rect">
            <a:avLst/>
          </a:prstGeom>
        </p:spPr>
      </p:pic>
      <p:pic>
        <p:nvPicPr>
          <p:cNvPr id="3" name="Picture 2">
            <a:extLst>
              <a:ext uri="{FF2B5EF4-FFF2-40B4-BE49-F238E27FC236}">
                <a16:creationId xmlns:a16="http://schemas.microsoft.com/office/drawing/2014/main" id="{31A26E93-90AB-4D04-A0C1-D19AB6DB5E6A}"/>
              </a:ext>
            </a:extLst>
          </p:cNvPr>
          <p:cNvPicPr>
            <a:picLocks noChangeAspect="1"/>
          </p:cNvPicPr>
          <p:nvPr/>
        </p:nvPicPr>
        <p:blipFill rotWithShape="1">
          <a:blip r:embed="rId4">
            <a:clrChange>
              <a:clrFrom>
                <a:srgbClr val="FFFFFF"/>
              </a:clrFrom>
              <a:clrTo>
                <a:srgbClr val="FFFFFF">
                  <a:alpha val="0"/>
                </a:srgbClr>
              </a:clrTo>
            </a:clrChange>
          </a:blip>
          <a:srcRect l="21538" r="21755"/>
          <a:stretch/>
        </p:blipFill>
        <p:spPr>
          <a:xfrm rot="2873677" flipH="1">
            <a:off x="-578447" y="149606"/>
            <a:ext cx="1852520" cy="2041134"/>
          </a:xfrm>
          <a:prstGeom prst="rect">
            <a:avLst/>
          </a:prstGeom>
        </p:spPr>
      </p:pic>
      <p:sp>
        <p:nvSpPr>
          <p:cNvPr id="6" name="Thought Bubble: Cloud 5">
            <a:extLst>
              <a:ext uri="{FF2B5EF4-FFF2-40B4-BE49-F238E27FC236}">
                <a16:creationId xmlns:a16="http://schemas.microsoft.com/office/drawing/2014/main" id="{B74BAE76-BF75-497E-87C7-41C05C5D68C9}"/>
              </a:ext>
            </a:extLst>
          </p:cNvPr>
          <p:cNvSpPr/>
          <p:nvPr/>
        </p:nvSpPr>
        <p:spPr>
          <a:xfrm rot="3149999">
            <a:off x="1040743" y="-23458"/>
            <a:ext cx="3465095" cy="2054674"/>
          </a:xfrm>
          <a:prstGeom prst="cloudCallout">
            <a:avLst/>
          </a:prstGeom>
          <a:solidFill>
            <a:schemeClr val="bg1"/>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CL"/>
          </a:p>
        </p:txBody>
      </p:sp>
      <p:pic>
        <p:nvPicPr>
          <p:cNvPr id="4" name="Picture 3">
            <a:extLst>
              <a:ext uri="{FF2B5EF4-FFF2-40B4-BE49-F238E27FC236}">
                <a16:creationId xmlns:a16="http://schemas.microsoft.com/office/drawing/2014/main" id="{D59AFBE2-299A-4997-B5B0-8C90D68B0CEC}"/>
              </a:ext>
            </a:extLst>
          </p:cNvPr>
          <p:cNvPicPr>
            <a:picLocks noChangeAspect="1"/>
          </p:cNvPicPr>
          <p:nvPr/>
        </p:nvPicPr>
        <p:blipFill>
          <a:blip r:embed="rId5"/>
          <a:stretch>
            <a:fillRect/>
          </a:stretch>
        </p:blipFill>
        <p:spPr>
          <a:xfrm rot="3009032">
            <a:off x="1784428" y="28994"/>
            <a:ext cx="1977725" cy="1634289"/>
          </a:xfrm>
          <a:prstGeom prst="rect">
            <a:avLst/>
          </a:prstGeom>
        </p:spPr>
      </p:pic>
    </p:spTree>
    <p:extLst>
      <p:ext uri="{BB962C8B-B14F-4D97-AF65-F5344CB8AC3E}">
        <p14:creationId xmlns:p14="http://schemas.microsoft.com/office/powerpoint/2010/main" val="424294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E6B8-A153-454F-AC35-D98A00B5524C}"/>
              </a:ext>
            </a:extLst>
          </p:cNvPr>
          <p:cNvSpPr>
            <a:spLocks noGrp="1"/>
          </p:cNvSpPr>
          <p:nvPr>
            <p:ph type="title"/>
          </p:nvPr>
        </p:nvSpPr>
        <p:spPr/>
        <p:txBody>
          <a:bodyPr/>
          <a:lstStyle/>
          <a:p>
            <a:r>
              <a:rPr lang="es-CL" dirty="0"/>
              <a:t>¿Cual es Bastante Información?</a:t>
            </a:r>
          </a:p>
        </p:txBody>
      </p:sp>
      <p:sp>
        <p:nvSpPr>
          <p:cNvPr id="3" name="Content Placeholder 2">
            <a:extLst>
              <a:ext uri="{FF2B5EF4-FFF2-40B4-BE49-F238E27FC236}">
                <a16:creationId xmlns:a16="http://schemas.microsoft.com/office/drawing/2014/main" id="{CB3B959D-E028-4169-9A4E-CAD3E74357F7}"/>
              </a:ext>
            </a:extLst>
          </p:cNvPr>
          <p:cNvSpPr>
            <a:spLocks noGrp="1"/>
          </p:cNvSpPr>
          <p:nvPr>
            <p:ph idx="1"/>
          </p:nvPr>
        </p:nvSpPr>
        <p:spPr>
          <a:xfrm>
            <a:off x="457200" y="1600202"/>
            <a:ext cx="8229600" cy="4573588"/>
          </a:xfrm>
        </p:spPr>
        <p:txBody>
          <a:bodyPr>
            <a:normAutofit/>
          </a:bodyPr>
          <a:lstStyle/>
          <a:p>
            <a:r>
              <a:rPr lang="es-CL" dirty="0"/>
              <a:t>Este grafico contiene información similar a la visualización anterior, pero claramente menos.</a:t>
            </a:r>
          </a:p>
          <a:p>
            <a:pPr lvl="1"/>
            <a:r>
              <a:rPr lang="es-CL" dirty="0"/>
              <a:t>Representa calidad</a:t>
            </a:r>
            <a:br>
              <a:rPr lang="es-CL" dirty="0"/>
            </a:br>
            <a:r>
              <a:rPr lang="es-CL" dirty="0"/>
              <a:t>como un continuo, en</a:t>
            </a:r>
            <a:br>
              <a:rPr lang="es-CL" dirty="0"/>
            </a:br>
            <a:r>
              <a:rPr lang="es-CL" dirty="0"/>
              <a:t>vez de valores discretos. </a:t>
            </a:r>
          </a:p>
          <a:p>
            <a:pPr lvl="2"/>
            <a:r>
              <a:rPr lang="es-CL" dirty="0"/>
              <a:t>Se puede hablar de </a:t>
            </a:r>
            <a:br>
              <a:rPr lang="es-CL" dirty="0"/>
            </a:br>
            <a:r>
              <a:rPr lang="es-CL" dirty="0"/>
              <a:t>aproximación.</a:t>
            </a:r>
          </a:p>
          <a:p>
            <a:pPr lvl="2"/>
            <a:r>
              <a:rPr lang="es-CL" dirty="0"/>
              <a:t>Todavía lo más importante</a:t>
            </a:r>
            <a:br>
              <a:rPr lang="es-CL" dirty="0"/>
            </a:br>
            <a:r>
              <a:rPr lang="es-CL" dirty="0"/>
              <a:t>es que podemos identificar</a:t>
            </a:r>
            <a:br>
              <a:rPr lang="es-CL" dirty="0"/>
            </a:br>
            <a:r>
              <a:rPr lang="es-CL" dirty="0"/>
              <a:t>problemas con las </a:t>
            </a:r>
            <a:br>
              <a:rPr lang="es-CL" dirty="0"/>
            </a:br>
            <a:r>
              <a:rPr lang="es-CL" dirty="0"/>
              <a:t>secuencias si surgen.</a:t>
            </a:r>
          </a:p>
          <a:p>
            <a:pPr lvl="1"/>
            <a:endParaRPr lang="es-CL" dirty="0"/>
          </a:p>
        </p:txBody>
      </p:sp>
      <p:pic>
        <p:nvPicPr>
          <p:cNvPr id="4" name="Picture 3">
            <a:extLst>
              <a:ext uri="{FF2B5EF4-FFF2-40B4-BE49-F238E27FC236}">
                <a16:creationId xmlns:a16="http://schemas.microsoft.com/office/drawing/2014/main" id="{2D158272-5DB9-4056-AC47-A9D990FD8819}"/>
              </a:ext>
            </a:extLst>
          </p:cNvPr>
          <p:cNvPicPr>
            <a:picLocks noChangeAspect="1"/>
          </p:cNvPicPr>
          <p:nvPr/>
        </p:nvPicPr>
        <p:blipFill>
          <a:blip r:embed="rId2"/>
          <a:stretch>
            <a:fillRect/>
          </a:stretch>
        </p:blipFill>
        <p:spPr>
          <a:xfrm>
            <a:off x="5014384" y="3019428"/>
            <a:ext cx="4205816" cy="3154362"/>
          </a:xfrm>
          <a:prstGeom prst="rect">
            <a:avLst/>
          </a:prstGeom>
        </p:spPr>
      </p:pic>
      <p:cxnSp>
        <p:nvCxnSpPr>
          <p:cNvPr id="8" name="Connector: Curved 7">
            <a:extLst>
              <a:ext uri="{FF2B5EF4-FFF2-40B4-BE49-F238E27FC236}">
                <a16:creationId xmlns:a16="http://schemas.microsoft.com/office/drawing/2014/main" id="{0DCC219C-2588-4655-915E-A032F7696115}"/>
              </a:ext>
            </a:extLst>
          </p:cNvPr>
          <p:cNvCxnSpPr>
            <a:cxnSpLocks/>
          </p:cNvCxnSpPr>
          <p:nvPr/>
        </p:nvCxnSpPr>
        <p:spPr>
          <a:xfrm flipV="1">
            <a:off x="5457825" y="5724525"/>
            <a:ext cx="2914650" cy="76200"/>
          </a:xfrm>
          <a:prstGeom prst="curvedConnector3">
            <a:avLst>
              <a:gd name="adj1" fmla="val 101634"/>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6FC244C9-F448-4F68-90AD-D6CD751D0880}"/>
              </a:ext>
            </a:extLst>
          </p:cNvPr>
          <p:cNvPicPr>
            <a:picLocks noChangeAspect="1"/>
          </p:cNvPicPr>
          <p:nvPr/>
        </p:nvPicPr>
        <p:blipFill rotWithShape="1">
          <a:blip r:embed="rId3"/>
          <a:srcRect t="2188" b="1"/>
          <a:stretch/>
        </p:blipFill>
        <p:spPr>
          <a:xfrm>
            <a:off x="5014384" y="3019428"/>
            <a:ext cx="4205815" cy="3085357"/>
          </a:xfrm>
          <a:prstGeom prst="rect">
            <a:avLst/>
          </a:prstGeom>
        </p:spPr>
      </p:pic>
    </p:spTree>
    <p:extLst>
      <p:ext uri="{BB962C8B-B14F-4D97-AF65-F5344CB8AC3E}">
        <p14:creationId xmlns:p14="http://schemas.microsoft.com/office/powerpoint/2010/main" val="13589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Distribución del contenido GC</a:t>
            </a:r>
          </a:p>
        </p:txBody>
      </p:sp>
      <p:pic>
        <p:nvPicPr>
          <p:cNvPr id="6"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15975" y="1328509"/>
            <a:ext cx="4284675" cy="3240971"/>
          </a:xfrm>
          <a:prstGeom prst="rect">
            <a:avLst/>
          </a:prstGeom>
          <a:ln>
            <a:solidFill>
              <a:srgbClr val="000000"/>
            </a:solidFill>
          </a:ln>
        </p:spPr>
      </p:pic>
      <p:sp>
        <p:nvSpPr>
          <p:cNvPr id="7" name="Marcador de contenido 2">
            <a:extLst>
              <a:ext uri="{FF2B5EF4-FFF2-40B4-BE49-F238E27FC236}">
                <a16:creationId xmlns:a16="http://schemas.microsoft.com/office/drawing/2014/main" id="{003103AB-8193-46C9-8336-FB54E17AF001}"/>
              </a:ext>
            </a:extLst>
          </p:cNvPr>
          <p:cNvSpPr txBox="1">
            <a:spLocks/>
          </p:cNvSpPr>
          <p:nvPr/>
        </p:nvSpPr>
        <p:spPr>
          <a:xfrm>
            <a:off x="5315632" y="1611485"/>
            <a:ext cx="3099874" cy="2472348"/>
          </a:xfrm>
          <a:prstGeom prst="rect">
            <a:avLst/>
          </a:prstGeom>
          <a:solidFill>
            <a:schemeClr val="bg2">
              <a:lumMod val="90000"/>
            </a:schemeClr>
          </a:solidFill>
          <a:ln>
            <a:solidFill>
              <a:srgbClr val="000000"/>
            </a:solidFill>
          </a:ln>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s-CL" sz="2000" b="1" dirty="0">
                <a:solidFill>
                  <a:schemeClr val="tx1">
                    <a:lumMod val="85000"/>
                    <a:lumOff val="15000"/>
                  </a:schemeClr>
                </a:solidFill>
              </a:rPr>
              <a:t>Como leer:</a:t>
            </a:r>
          </a:p>
          <a:p>
            <a:pPr marL="0" indent="0">
              <a:spcBef>
                <a:spcPts val="432"/>
              </a:spcBef>
              <a:buNone/>
            </a:pPr>
            <a:r>
              <a:rPr lang="es-CL" sz="1800" dirty="0">
                <a:solidFill>
                  <a:schemeClr val="tx1">
                    <a:lumMod val="85000"/>
                    <a:lumOff val="15000"/>
                  </a:schemeClr>
                </a:solidFill>
              </a:rPr>
              <a:t>El </a:t>
            </a:r>
            <a:r>
              <a:rPr lang="es-CL" sz="1800" b="1" dirty="0">
                <a:solidFill>
                  <a:schemeClr val="tx1">
                    <a:lumMod val="85000"/>
                    <a:lumOff val="15000"/>
                  </a:schemeClr>
                </a:solidFill>
              </a:rPr>
              <a:t>contenido GC </a:t>
            </a:r>
            <a:r>
              <a:rPr lang="es-CL" sz="1800" dirty="0">
                <a:solidFill>
                  <a:schemeClr val="tx1">
                    <a:lumMod val="85000"/>
                    <a:lumOff val="15000"/>
                  </a:schemeClr>
                </a:solidFill>
              </a:rPr>
              <a:t>de un read se refiere al porcentaje de bases que corresponden a un </a:t>
            </a:r>
            <a:r>
              <a:rPr lang="es-CL" sz="1800" b="1" dirty="0">
                <a:solidFill>
                  <a:schemeClr val="tx1">
                    <a:lumMod val="85000"/>
                    <a:lumOff val="15000"/>
                  </a:schemeClr>
                </a:solidFill>
              </a:rPr>
              <a:t>G</a:t>
            </a:r>
            <a:r>
              <a:rPr lang="es-CL" sz="1800" dirty="0">
                <a:solidFill>
                  <a:schemeClr val="tx1">
                    <a:lumMod val="85000"/>
                    <a:lumOff val="15000"/>
                  </a:schemeClr>
                </a:solidFill>
              </a:rPr>
              <a:t> o un </a:t>
            </a:r>
            <a:r>
              <a:rPr lang="es-CL" sz="1800" b="1" dirty="0">
                <a:solidFill>
                  <a:schemeClr val="tx1">
                    <a:lumMod val="85000"/>
                    <a:lumOff val="15000"/>
                  </a:schemeClr>
                </a:solidFill>
              </a:rPr>
              <a:t>C</a:t>
            </a:r>
            <a:r>
              <a:rPr lang="es-CL" sz="1800" dirty="0">
                <a:solidFill>
                  <a:schemeClr val="tx1">
                    <a:lumMod val="85000"/>
                    <a:lumOff val="15000"/>
                  </a:schemeClr>
                </a:solidFill>
              </a:rPr>
              <a:t>. Los reads están distribuido de acuerdo a su contenido GC</a:t>
            </a:r>
            <a:endParaRPr lang="es-CL" sz="1800" b="1" dirty="0">
              <a:solidFill>
                <a:schemeClr val="tx1">
                  <a:lumMod val="85000"/>
                  <a:lumOff val="15000"/>
                </a:schemeClr>
              </a:solidFill>
            </a:endParaRPr>
          </a:p>
        </p:txBody>
      </p:sp>
      <p:sp>
        <p:nvSpPr>
          <p:cNvPr id="8" name="CuadroTexto 4">
            <a:extLst>
              <a:ext uri="{FF2B5EF4-FFF2-40B4-BE49-F238E27FC236}">
                <a16:creationId xmlns:a16="http://schemas.microsoft.com/office/drawing/2014/main" id="{4BB27D0F-4BF4-48B4-B383-65725ABDD4E0}"/>
              </a:ext>
            </a:extLst>
          </p:cNvPr>
          <p:cNvSpPr txBox="1"/>
          <p:nvPr/>
        </p:nvSpPr>
        <p:spPr>
          <a:xfrm>
            <a:off x="526959" y="5102344"/>
            <a:ext cx="7937681" cy="646331"/>
          </a:xfrm>
          <a:prstGeom prst="rect">
            <a:avLst/>
          </a:prstGeom>
          <a:solidFill>
            <a:schemeClr val="tx2">
              <a:lumMod val="50000"/>
              <a:alpha val="80000"/>
            </a:schemeClr>
          </a:solidFill>
          <a:ln w="38100" cmpd="sng">
            <a:solidFill>
              <a:srgbClr val="C00000"/>
            </a:solidFill>
          </a:ln>
        </p:spPr>
        <p:txBody>
          <a:bodyPr wrap="square" rtlCol="0">
            <a:spAutoFit/>
          </a:bodyPr>
          <a:lstStyle/>
          <a:p>
            <a:r>
              <a:rPr lang="es-CL" dirty="0">
                <a:solidFill>
                  <a:srgbClr val="FFFFFF"/>
                </a:solidFill>
              </a:rPr>
              <a:t>      Un poquito de variación es típico. La punta debe ser cerca del rango 45-55%.</a:t>
            </a:r>
          </a:p>
        </p:txBody>
      </p:sp>
      <p:pic>
        <p:nvPicPr>
          <p:cNvPr id="14" name="Imagen 13"/>
          <p:cNvPicPr>
            <a:picLocks noChangeAspect="1"/>
          </p:cNvPicPr>
          <p:nvPr/>
        </p:nvPicPr>
        <p:blipFill>
          <a:blip r:embed="rId3"/>
          <a:stretch>
            <a:fillRect/>
          </a:stretch>
        </p:blipFill>
        <p:spPr>
          <a:xfrm>
            <a:off x="287584" y="4692734"/>
            <a:ext cx="753159" cy="657147"/>
          </a:xfrm>
          <a:prstGeom prst="rect">
            <a:avLst/>
          </a:prstGeom>
        </p:spPr>
      </p:pic>
    </p:spTree>
    <p:extLst>
      <p:ext uri="{BB962C8B-B14F-4D97-AF65-F5344CB8AC3E}">
        <p14:creationId xmlns:p14="http://schemas.microsoft.com/office/powerpoint/2010/main" val="42431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a:t>Distribución de Bases</a:t>
            </a:r>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00594" y="1420679"/>
            <a:ext cx="4657188" cy="3029905"/>
          </a:xfrm>
          <a:prstGeom prst="rect">
            <a:avLst/>
          </a:prstGeom>
          <a:ln>
            <a:solidFill>
              <a:srgbClr val="000000"/>
            </a:solidFill>
          </a:ln>
        </p:spPr>
      </p:pic>
      <p:sp>
        <p:nvSpPr>
          <p:cNvPr id="7" name="Marcador de contenido 2">
            <a:extLst>
              <a:ext uri="{FF2B5EF4-FFF2-40B4-BE49-F238E27FC236}">
                <a16:creationId xmlns:a16="http://schemas.microsoft.com/office/drawing/2014/main" id="{BBEBF4EB-C055-4D28-8FE0-1F52F4439E83}"/>
              </a:ext>
            </a:extLst>
          </p:cNvPr>
          <p:cNvSpPr txBox="1">
            <a:spLocks/>
          </p:cNvSpPr>
          <p:nvPr/>
        </p:nvSpPr>
        <p:spPr>
          <a:xfrm>
            <a:off x="5496607" y="1592737"/>
            <a:ext cx="3099874" cy="2472348"/>
          </a:xfrm>
          <a:prstGeom prst="rect">
            <a:avLst/>
          </a:prstGeom>
          <a:solidFill>
            <a:schemeClr val="bg2">
              <a:lumMod val="90000"/>
            </a:schemeClr>
          </a:solidFill>
          <a:ln>
            <a:solidFill>
              <a:srgbClr val="000000"/>
            </a:solidFill>
          </a:ln>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s-CL" sz="2000" b="1" dirty="0">
                <a:solidFill>
                  <a:schemeClr val="tx1">
                    <a:lumMod val="85000"/>
                    <a:lumOff val="15000"/>
                  </a:schemeClr>
                </a:solidFill>
              </a:rPr>
              <a:t>Como leer:</a:t>
            </a:r>
          </a:p>
          <a:p>
            <a:pPr marL="0" indent="0">
              <a:spcBef>
                <a:spcPts val="432"/>
              </a:spcBef>
              <a:buNone/>
            </a:pPr>
            <a:r>
              <a:rPr lang="es-CL" sz="1800" dirty="0">
                <a:solidFill>
                  <a:schemeClr val="tx1">
                    <a:lumMod val="85000"/>
                    <a:lumOff val="15000"/>
                  </a:schemeClr>
                </a:solidFill>
              </a:rPr>
              <a:t>La cuenta de cada nucleótido identificado a través de todos los reads + Non-ATGC si no hay asignación.  </a:t>
            </a:r>
          </a:p>
        </p:txBody>
      </p:sp>
      <p:sp>
        <p:nvSpPr>
          <p:cNvPr id="11" name="CuadroTexto 4">
            <a:extLst>
              <a:ext uri="{FF2B5EF4-FFF2-40B4-BE49-F238E27FC236}">
                <a16:creationId xmlns:a16="http://schemas.microsoft.com/office/drawing/2014/main" id="{F72B7B55-EDE7-4A03-B2E1-CD4439941FF4}"/>
              </a:ext>
            </a:extLst>
          </p:cNvPr>
          <p:cNvSpPr txBox="1"/>
          <p:nvPr/>
        </p:nvSpPr>
        <p:spPr>
          <a:xfrm>
            <a:off x="565059" y="5064815"/>
            <a:ext cx="7937681" cy="646331"/>
          </a:xfrm>
          <a:prstGeom prst="rect">
            <a:avLst/>
          </a:prstGeom>
          <a:solidFill>
            <a:schemeClr val="tx2">
              <a:lumMod val="50000"/>
              <a:alpha val="80000"/>
            </a:schemeClr>
          </a:solidFill>
          <a:ln w="38100" cmpd="sng">
            <a:solidFill>
              <a:srgbClr val="C00000"/>
            </a:solidFill>
          </a:ln>
        </p:spPr>
        <p:txBody>
          <a:bodyPr wrap="square" rtlCol="0">
            <a:spAutoFit/>
          </a:bodyPr>
          <a:lstStyle/>
          <a:p>
            <a:r>
              <a:rPr lang="es-CL" dirty="0">
                <a:solidFill>
                  <a:srgbClr val="FFFFFF"/>
                </a:solidFill>
              </a:rPr>
              <a:t>      Similar a la métrica sobre el contenido GC. Idealmente, debemos ver 25% por cada nucleótido. En realidad, hay un poco de variaciones.</a:t>
            </a:r>
          </a:p>
        </p:txBody>
      </p:sp>
      <p:pic>
        <p:nvPicPr>
          <p:cNvPr id="10" name="Imagen 9"/>
          <p:cNvPicPr>
            <a:picLocks noChangeAspect="1"/>
          </p:cNvPicPr>
          <p:nvPr/>
        </p:nvPicPr>
        <p:blipFill>
          <a:blip r:embed="rId3"/>
          <a:stretch>
            <a:fillRect/>
          </a:stretch>
        </p:blipFill>
        <p:spPr>
          <a:xfrm>
            <a:off x="282220" y="4692734"/>
            <a:ext cx="753159" cy="657147"/>
          </a:xfrm>
          <a:prstGeom prst="rect">
            <a:avLst/>
          </a:prstGeom>
        </p:spPr>
      </p:pic>
    </p:spTree>
    <p:extLst>
      <p:ext uri="{BB962C8B-B14F-4D97-AF65-F5344CB8AC3E}">
        <p14:creationId xmlns:p14="http://schemas.microsoft.com/office/powerpoint/2010/main" val="310580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10F5-4A51-47E1-8FA9-30350B853541}"/>
              </a:ext>
            </a:extLst>
          </p:cNvPr>
          <p:cNvSpPr>
            <a:spLocks noGrp="1"/>
          </p:cNvSpPr>
          <p:nvPr>
            <p:ph type="title"/>
          </p:nvPr>
        </p:nvSpPr>
        <p:spPr/>
        <p:txBody>
          <a:bodyPr/>
          <a:lstStyle/>
          <a:p>
            <a:r>
              <a:rPr lang="es-CL" dirty="0"/>
              <a:t>Distribución de Bases…Por Posición de Base</a:t>
            </a:r>
          </a:p>
        </p:txBody>
      </p:sp>
      <p:sp>
        <p:nvSpPr>
          <p:cNvPr id="3" name="Content Placeholder 2">
            <a:extLst>
              <a:ext uri="{FF2B5EF4-FFF2-40B4-BE49-F238E27FC236}">
                <a16:creationId xmlns:a16="http://schemas.microsoft.com/office/drawing/2014/main" id="{28812650-4BA7-4983-B0C0-1B3E3D5073D4}"/>
              </a:ext>
            </a:extLst>
          </p:cNvPr>
          <p:cNvSpPr>
            <a:spLocks noGrp="1"/>
          </p:cNvSpPr>
          <p:nvPr>
            <p:ph idx="1"/>
          </p:nvPr>
        </p:nvSpPr>
        <p:spPr>
          <a:xfrm>
            <a:off x="457200" y="1600202"/>
            <a:ext cx="8229600" cy="4525963"/>
          </a:xfrm>
        </p:spPr>
        <p:txBody>
          <a:bodyPr/>
          <a:lstStyle/>
          <a:p>
            <a:r>
              <a:rPr lang="es-CL" dirty="0"/>
              <a:t>FastQC proporciona información adicional. ¿Pero realmente sirve? </a:t>
            </a:r>
          </a:p>
        </p:txBody>
      </p:sp>
      <p:pic>
        <p:nvPicPr>
          <p:cNvPr id="4" name="Picture 3">
            <a:extLst>
              <a:ext uri="{FF2B5EF4-FFF2-40B4-BE49-F238E27FC236}">
                <a16:creationId xmlns:a16="http://schemas.microsoft.com/office/drawing/2014/main" id="{8352B4F5-C760-4ED3-A2B2-6512C9774257}"/>
              </a:ext>
            </a:extLst>
          </p:cNvPr>
          <p:cNvPicPr>
            <a:picLocks noChangeAspect="1"/>
          </p:cNvPicPr>
          <p:nvPr/>
        </p:nvPicPr>
        <p:blipFill rotWithShape="1">
          <a:blip r:embed="rId2"/>
          <a:srcRect t="3024"/>
          <a:stretch/>
        </p:blipFill>
        <p:spPr>
          <a:xfrm>
            <a:off x="837293" y="2554290"/>
            <a:ext cx="5039770" cy="3665535"/>
          </a:xfrm>
          <a:prstGeom prst="rect">
            <a:avLst/>
          </a:prstGeom>
        </p:spPr>
      </p:pic>
    </p:spTree>
    <p:extLst>
      <p:ext uri="{BB962C8B-B14F-4D97-AF65-F5344CB8AC3E}">
        <p14:creationId xmlns:p14="http://schemas.microsoft.com/office/powerpoint/2010/main" val="210224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C3D4-E9B2-43E8-9F37-F6D4A2798D0F}"/>
              </a:ext>
            </a:extLst>
          </p:cNvPr>
          <p:cNvSpPr>
            <a:spLocks noGrp="1"/>
          </p:cNvSpPr>
          <p:nvPr>
            <p:ph type="title"/>
          </p:nvPr>
        </p:nvSpPr>
        <p:spPr/>
        <p:txBody>
          <a:bodyPr/>
          <a:lstStyle/>
          <a:p>
            <a:r>
              <a:rPr lang="es-CL" dirty="0"/>
              <a:t>La Semana Pasada: Datos Genómicos </a:t>
            </a:r>
          </a:p>
        </p:txBody>
      </p:sp>
      <p:sp>
        <p:nvSpPr>
          <p:cNvPr id="3" name="Content Placeholder 2">
            <a:extLst>
              <a:ext uri="{FF2B5EF4-FFF2-40B4-BE49-F238E27FC236}">
                <a16:creationId xmlns:a16="http://schemas.microsoft.com/office/drawing/2014/main" id="{6D76EDEF-1B37-4268-8CDF-A4A877B794C3}"/>
              </a:ext>
            </a:extLst>
          </p:cNvPr>
          <p:cNvSpPr>
            <a:spLocks noGrp="1"/>
          </p:cNvSpPr>
          <p:nvPr>
            <p:ph idx="1"/>
          </p:nvPr>
        </p:nvSpPr>
        <p:spPr>
          <a:xfrm>
            <a:off x="457200" y="1600202"/>
            <a:ext cx="8229600" cy="4832374"/>
          </a:xfrm>
        </p:spPr>
        <p:txBody>
          <a:bodyPr>
            <a:normAutofit/>
          </a:bodyPr>
          <a:lstStyle/>
          <a:p>
            <a:r>
              <a:rPr lang="es-CL" dirty="0"/>
              <a:t>Hemos visto que si teníamos la secuencia del genoma humano [</a:t>
            </a:r>
            <a:r>
              <a:rPr lang="es-CL" b="1" dirty="0"/>
              <a:t>3Gbps</a:t>
            </a:r>
            <a:r>
              <a:rPr lang="es-CL" dirty="0"/>
              <a:t>] completo en un archivo eso correspondería a:</a:t>
            </a:r>
          </a:p>
          <a:p>
            <a:pPr lvl="1"/>
            <a:r>
              <a:rPr lang="es-CL" dirty="0"/>
              <a:t>Pero en realidad, un archivo no</a:t>
            </a:r>
            <a:br>
              <a:rPr lang="es-CL" dirty="0"/>
            </a:br>
            <a:r>
              <a:rPr lang="es-CL" dirty="0"/>
              <a:t>contiene una única secuencia </a:t>
            </a:r>
            <a:br>
              <a:rPr lang="es-CL" dirty="0"/>
            </a:br>
            <a:r>
              <a:rPr lang="es-CL" dirty="0"/>
              <a:t>completa sino reads:</a:t>
            </a:r>
          </a:p>
          <a:p>
            <a:pPr lvl="2"/>
            <a:r>
              <a:rPr lang="es-CL" dirty="0"/>
              <a:t>Con errores y con </a:t>
            </a:r>
            <a:r>
              <a:rPr lang="es-CL" b="1" dirty="0"/>
              <a:t>superposición</a:t>
            </a:r>
            <a:r>
              <a:rPr lang="es-CL" dirty="0"/>
              <a:t> entre </a:t>
            </a:r>
            <a:br>
              <a:rPr lang="es-CL" dirty="0"/>
            </a:br>
            <a:r>
              <a:rPr lang="es-CL" dirty="0"/>
              <a:t>ellos.</a:t>
            </a:r>
          </a:p>
          <a:p>
            <a:pPr lvl="2"/>
            <a:r>
              <a:rPr lang="es-CL" dirty="0"/>
              <a:t>Estos se van a transformar con cada etapa de un proyecto de secuenciación.</a:t>
            </a:r>
          </a:p>
          <a:p>
            <a:pPr lvl="3"/>
            <a:r>
              <a:rPr lang="es-CL" dirty="0"/>
              <a:t>En varias etapas, vamos a necesitar herramientas de visualización. </a:t>
            </a:r>
          </a:p>
          <a:p>
            <a:pPr lvl="2"/>
            <a:endParaRPr lang="es-CL" dirty="0"/>
          </a:p>
        </p:txBody>
      </p:sp>
      <p:pic>
        <p:nvPicPr>
          <p:cNvPr id="25" name="Picture 24">
            <a:extLst>
              <a:ext uri="{FF2B5EF4-FFF2-40B4-BE49-F238E27FC236}">
                <a16:creationId xmlns:a16="http://schemas.microsoft.com/office/drawing/2014/main" id="{FCE05CE7-BD05-4149-B1C6-62D0B657357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87341" y="2452471"/>
            <a:ext cx="1264461" cy="1130774"/>
          </a:xfrm>
          <a:prstGeom prst="rect">
            <a:avLst/>
          </a:prstGeom>
        </p:spPr>
      </p:pic>
      <p:pic>
        <p:nvPicPr>
          <p:cNvPr id="27" name="Picture 26">
            <a:extLst>
              <a:ext uri="{FF2B5EF4-FFF2-40B4-BE49-F238E27FC236}">
                <a16:creationId xmlns:a16="http://schemas.microsoft.com/office/drawing/2014/main" id="{6CDF845D-2DB7-4F86-89B4-E5C85D33CC18}"/>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71884" y="2444749"/>
            <a:ext cx="1146218" cy="1146218"/>
          </a:xfrm>
          <a:prstGeom prst="rect">
            <a:avLst/>
          </a:prstGeom>
        </p:spPr>
      </p:pic>
      <p:pic>
        <p:nvPicPr>
          <p:cNvPr id="28" name="Picture 27">
            <a:extLst>
              <a:ext uri="{FF2B5EF4-FFF2-40B4-BE49-F238E27FC236}">
                <a16:creationId xmlns:a16="http://schemas.microsoft.com/office/drawing/2014/main" id="{DEF8966D-AAB1-4E54-9120-0FC730EC9D35}"/>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310977" flipH="1">
            <a:off x="6083509" y="3368933"/>
            <a:ext cx="1356849" cy="1007354"/>
          </a:xfrm>
          <a:prstGeom prst="rect">
            <a:avLst/>
          </a:prstGeom>
        </p:spPr>
      </p:pic>
      <p:sp>
        <p:nvSpPr>
          <p:cNvPr id="30" name="TextBox 29">
            <a:extLst>
              <a:ext uri="{FF2B5EF4-FFF2-40B4-BE49-F238E27FC236}">
                <a16:creationId xmlns:a16="http://schemas.microsoft.com/office/drawing/2014/main" id="{D6B1FDA6-9613-4F40-A13D-D810704DD367}"/>
              </a:ext>
            </a:extLst>
          </p:cNvPr>
          <p:cNvSpPr txBox="1"/>
          <p:nvPr/>
        </p:nvSpPr>
        <p:spPr>
          <a:xfrm>
            <a:off x="7925723" y="2654875"/>
            <a:ext cx="1277914" cy="646331"/>
          </a:xfrm>
          <a:prstGeom prst="rect">
            <a:avLst/>
          </a:prstGeom>
          <a:noFill/>
        </p:spPr>
        <p:txBody>
          <a:bodyPr wrap="none" rtlCol="0">
            <a:spAutoFit/>
          </a:bodyPr>
          <a:lstStyle/>
          <a:p>
            <a:r>
              <a:rPr lang="es-CL" sz="2400" dirty="0">
                <a:solidFill>
                  <a:schemeClr val="tx1">
                    <a:lumMod val="85000"/>
                    <a:lumOff val="15000"/>
                  </a:schemeClr>
                </a:solidFill>
              </a:rPr>
              <a:t>X</a:t>
            </a:r>
            <a:r>
              <a:rPr lang="es-CL" sz="3600" dirty="0">
                <a:solidFill>
                  <a:schemeClr val="tx1">
                    <a:lumMod val="85000"/>
                    <a:lumOff val="15000"/>
                  </a:schemeClr>
                </a:solidFill>
              </a:rPr>
              <a:t>300</a:t>
            </a:r>
          </a:p>
        </p:txBody>
      </p:sp>
      <p:sp>
        <p:nvSpPr>
          <p:cNvPr id="32" name="TextBox 31">
            <a:extLst>
              <a:ext uri="{FF2B5EF4-FFF2-40B4-BE49-F238E27FC236}">
                <a16:creationId xmlns:a16="http://schemas.microsoft.com/office/drawing/2014/main" id="{394D0F3B-1EDF-4D01-9A36-D108758FB88A}"/>
              </a:ext>
            </a:extLst>
          </p:cNvPr>
          <p:cNvSpPr txBox="1"/>
          <p:nvPr/>
        </p:nvSpPr>
        <p:spPr>
          <a:xfrm>
            <a:off x="6338410" y="4347230"/>
            <a:ext cx="2676054" cy="307777"/>
          </a:xfrm>
          <a:prstGeom prst="rect">
            <a:avLst/>
          </a:prstGeom>
          <a:noFill/>
        </p:spPr>
        <p:txBody>
          <a:bodyPr wrap="none" rtlCol="0">
            <a:spAutoFit/>
          </a:bodyPr>
          <a:lstStyle/>
          <a:p>
            <a:r>
              <a:rPr lang="es-CL" sz="1400" dirty="0"/>
              <a:t>1 pare de bases = 1 carácter.</a:t>
            </a:r>
          </a:p>
        </p:txBody>
      </p:sp>
      <p:pic>
        <p:nvPicPr>
          <p:cNvPr id="13" name="Picture 12">
            <a:extLst>
              <a:ext uri="{FF2B5EF4-FFF2-40B4-BE49-F238E27FC236}">
                <a16:creationId xmlns:a16="http://schemas.microsoft.com/office/drawing/2014/main" id="{EE1BD12E-29CD-4665-BFF9-D7E34301D0BE}"/>
              </a:ext>
            </a:extLst>
          </p:cNvPr>
          <p:cNvPicPr>
            <a:picLocks noChangeAspect="1"/>
          </p:cNvPicPr>
          <p:nvPr/>
        </p:nvPicPr>
        <p:blipFill rotWithShape="1">
          <a:blip r:embed="rId6"/>
          <a:srcRect b="55586"/>
          <a:stretch/>
        </p:blipFill>
        <p:spPr>
          <a:xfrm>
            <a:off x="0" y="6132927"/>
            <a:ext cx="9144000" cy="1451568"/>
          </a:xfrm>
          <a:prstGeom prst="rect">
            <a:avLst/>
          </a:prstGeom>
        </p:spPr>
      </p:pic>
    </p:spTree>
    <p:extLst>
      <p:ext uri="{BB962C8B-B14F-4D97-AF65-F5344CB8AC3E}">
        <p14:creationId xmlns:p14="http://schemas.microsoft.com/office/powerpoint/2010/main" val="40004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5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5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a:t>Cuenta de Reads Por Base para Rangos de Índices Diferente</a:t>
            </a:r>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1897596"/>
            <a:ext cx="4974870" cy="2427837"/>
          </a:xfrm>
          <a:prstGeom prst="rect">
            <a:avLst/>
          </a:prstGeom>
          <a:ln>
            <a:solidFill>
              <a:srgbClr val="000000"/>
            </a:solidFill>
          </a:ln>
        </p:spPr>
      </p:pic>
      <p:sp>
        <p:nvSpPr>
          <p:cNvPr id="9" name="Rectángulo 8"/>
          <p:cNvSpPr/>
          <p:nvPr/>
        </p:nvSpPr>
        <p:spPr>
          <a:xfrm flipH="1">
            <a:off x="1323735" y="2232662"/>
            <a:ext cx="45719" cy="1764263"/>
          </a:xfrm>
          <a:prstGeom prst="rect">
            <a:avLst/>
          </a:prstGeom>
          <a:noFill/>
          <a:ln w="3175" cmpd="sng">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Marcador de contenido 2">
            <a:extLst>
              <a:ext uri="{FF2B5EF4-FFF2-40B4-BE49-F238E27FC236}">
                <a16:creationId xmlns:a16="http://schemas.microsoft.com/office/drawing/2014/main" id="{7AEA65D8-BC2D-475F-85FF-7D55CFE2D64D}"/>
              </a:ext>
            </a:extLst>
          </p:cNvPr>
          <p:cNvSpPr txBox="1">
            <a:spLocks/>
          </p:cNvSpPr>
          <p:nvPr/>
        </p:nvSpPr>
        <p:spPr>
          <a:xfrm>
            <a:off x="5586926" y="1875340"/>
            <a:ext cx="3099874" cy="2544259"/>
          </a:xfrm>
          <a:prstGeom prst="rect">
            <a:avLst/>
          </a:prstGeom>
          <a:solidFill>
            <a:schemeClr val="bg2">
              <a:lumMod val="90000"/>
            </a:schemeClr>
          </a:solidFill>
          <a:ln>
            <a:solidFill>
              <a:srgbClr val="000000"/>
            </a:solidFill>
          </a:ln>
        </p:spPr>
        <p:txBody>
          <a:bodyPr vert="horz" lIns="91440" tIns="45720" rIns="91440" bIns="45720" rtlCol="0">
            <a:normAutofit fontScale="925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s-CL" sz="2200" b="1" dirty="0">
                <a:solidFill>
                  <a:schemeClr val="tx1">
                    <a:lumMod val="85000"/>
                    <a:lumOff val="15000"/>
                  </a:schemeClr>
                </a:solidFill>
              </a:rPr>
              <a:t>Como leer:</a:t>
            </a:r>
          </a:p>
          <a:p>
            <a:pPr marL="0" indent="0">
              <a:spcBef>
                <a:spcPts val="432"/>
              </a:spcBef>
              <a:buNone/>
            </a:pPr>
            <a:r>
              <a:rPr lang="es-CL" sz="1900" dirty="0">
                <a:solidFill>
                  <a:schemeClr val="tx1">
                    <a:lumMod val="85000"/>
                    <a:lumOff val="15000"/>
                  </a:schemeClr>
                </a:solidFill>
              </a:rPr>
              <a:t>Para cada posición en un read, el porcentaje de reads qué tienen un índice Phred contenido en un rango especifico. </a:t>
            </a:r>
          </a:p>
          <a:p>
            <a:pPr marL="0" indent="0">
              <a:spcBef>
                <a:spcPts val="432"/>
              </a:spcBef>
              <a:buNone/>
            </a:pPr>
            <a:endParaRPr lang="es-CL" sz="1900" dirty="0">
              <a:solidFill>
                <a:schemeClr val="tx1">
                  <a:lumMod val="85000"/>
                  <a:lumOff val="15000"/>
                </a:schemeClr>
              </a:solidFill>
            </a:endParaRPr>
          </a:p>
          <a:p>
            <a:pPr marL="0" indent="0">
              <a:spcBef>
                <a:spcPts val="432"/>
              </a:spcBef>
              <a:buNone/>
            </a:pPr>
            <a:r>
              <a:rPr lang="es-CL" sz="1900" dirty="0">
                <a:solidFill>
                  <a:schemeClr val="tx1">
                    <a:lumMod val="85000"/>
                    <a:lumOff val="15000"/>
                  </a:schemeClr>
                </a:solidFill>
              </a:rPr>
              <a:t>Proporciona una imagen general de la calidad de los reads</a:t>
            </a:r>
          </a:p>
        </p:txBody>
      </p:sp>
      <p:sp>
        <p:nvSpPr>
          <p:cNvPr id="12" name="CuadroTexto 4">
            <a:extLst>
              <a:ext uri="{FF2B5EF4-FFF2-40B4-BE49-F238E27FC236}">
                <a16:creationId xmlns:a16="http://schemas.microsoft.com/office/drawing/2014/main" id="{8A4C4F7A-242D-4527-9C53-EBFFDE8FDC1A}"/>
              </a:ext>
            </a:extLst>
          </p:cNvPr>
          <p:cNvSpPr txBox="1"/>
          <p:nvPr/>
        </p:nvSpPr>
        <p:spPr>
          <a:xfrm>
            <a:off x="603159" y="5135049"/>
            <a:ext cx="7937681" cy="646331"/>
          </a:xfrm>
          <a:prstGeom prst="rect">
            <a:avLst/>
          </a:prstGeom>
          <a:solidFill>
            <a:schemeClr val="tx2">
              <a:lumMod val="50000"/>
              <a:alpha val="80000"/>
            </a:schemeClr>
          </a:solidFill>
          <a:ln w="38100" cmpd="sng">
            <a:solidFill>
              <a:srgbClr val="C00000"/>
            </a:solidFill>
          </a:ln>
        </p:spPr>
        <p:txBody>
          <a:bodyPr wrap="square" rtlCol="0">
            <a:spAutoFit/>
          </a:bodyPr>
          <a:lstStyle/>
          <a:p>
            <a:r>
              <a:rPr lang="es-CL" dirty="0">
                <a:solidFill>
                  <a:srgbClr val="FFFFFF"/>
                </a:solidFill>
              </a:rPr>
              <a:t>      Idealmente, queremos ver el rango más alto de incide con los porcentajes de reads más alto.</a:t>
            </a:r>
          </a:p>
        </p:txBody>
      </p:sp>
      <p:pic>
        <p:nvPicPr>
          <p:cNvPr id="11" name="Imagen 10"/>
          <p:cNvPicPr>
            <a:picLocks noChangeAspect="1"/>
          </p:cNvPicPr>
          <p:nvPr/>
        </p:nvPicPr>
        <p:blipFill>
          <a:blip r:embed="rId3"/>
          <a:stretch>
            <a:fillRect/>
          </a:stretch>
        </p:blipFill>
        <p:spPr>
          <a:xfrm>
            <a:off x="344734" y="4806476"/>
            <a:ext cx="753159" cy="657147"/>
          </a:xfrm>
          <a:prstGeom prst="rect">
            <a:avLst/>
          </a:prstGeom>
        </p:spPr>
      </p:pic>
    </p:spTree>
    <p:extLst>
      <p:ext uri="{BB962C8B-B14F-4D97-AF65-F5344CB8AC3E}">
        <p14:creationId xmlns:p14="http://schemas.microsoft.com/office/powerpoint/2010/main" val="162080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E374-041C-4DF4-A110-DBC83691ADC5}"/>
              </a:ext>
            </a:extLst>
          </p:cNvPr>
          <p:cNvSpPr>
            <a:spLocks noGrp="1"/>
          </p:cNvSpPr>
          <p:nvPr>
            <p:ph type="title"/>
          </p:nvPr>
        </p:nvSpPr>
        <p:spPr/>
        <p:txBody>
          <a:bodyPr/>
          <a:lstStyle/>
          <a:p>
            <a:r>
              <a:rPr lang="es-CL" dirty="0"/>
              <a:t>Resumen del Control de Calidad</a:t>
            </a:r>
          </a:p>
        </p:txBody>
      </p:sp>
      <p:sp>
        <p:nvSpPr>
          <p:cNvPr id="3" name="Content Placeholder 2">
            <a:extLst>
              <a:ext uri="{FF2B5EF4-FFF2-40B4-BE49-F238E27FC236}">
                <a16:creationId xmlns:a16="http://schemas.microsoft.com/office/drawing/2014/main" id="{5B8C3272-8397-4BDF-84C3-8795BEF3640E}"/>
              </a:ext>
            </a:extLst>
          </p:cNvPr>
          <p:cNvSpPr>
            <a:spLocks noGrp="1"/>
          </p:cNvSpPr>
          <p:nvPr>
            <p:ph idx="1"/>
          </p:nvPr>
        </p:nvSpPr>
        <p:spPr>
          <a:xfrm>
            <a:off x="457200" y="1600200"/>
            <a:ext cx="8229600" cy="4800600"/>
          </a:xfrm>
        </p:spPr>
        <p:txBody>
          <a:bodyPr>
            <a:normAutofit/>
          </a:bodyPr>
          <a:lstStyle/>
          <a:p>
            <a:r>
              <a:rPr lang="es-CL" dirty="0"/>
              <a:t>Herramientas de QC (e.g. </a:t>
            </a:r>
            <a:r>
              <a:rPr lang="es-CL" b="1" dirty="0"/>
              <a:t>NGS QC toolkit</a:t>
            </a:r>
            <a:r>
              <a:rPr lang="es-CL" dirty="0"/>
              <a:t>)</a:t>
            </a:r>
            <a:r>
              <a:rPr lang="es-CL" b="1" dirty="0"/>
              <a:t> </a:t>
            </a:r>
            <a:r>
              <a:rPr lang="es-CL" dirty="0"/>
              <a:t>proveen un resumen de QC de los datos para rápidamente identificar problemas.</a:t>
            </a:r>
          </a:p>
          <a:p>
            <a:endParaRPr lang="es-CL" dirty="0"/>
          </a:p>
          <a:p>
            <a:pPr marL="0" indent="0">
              <a:buNone/>
            </a:pPr>
            <a:endParaRPr lang="es-CL" dirty="0"/>
          </a:p>
          <a:p>
            <a:pPr marL="0" indent="0">
              <a:buNone/>
            </a:pPr>
            <a:endParaRPr lang="es-CL" sz="1400" dirty="0"/>
          </a:p>
          <a:p>
            <a:pPr lvl="1"/>
            <a:endParaRPr lang="es-CL" dirty="0"/>
          </a:p>
          <a:p>
            <a:pPr lvl="1"/>
            <a:endParaRPr lang="es-CL" sz="3200" dirty="0"/>
          </a:p>
          <a:p>
            <a:pPr marL="57150" indent="0" algn="ctr">
              <a:buNone/>
            </a:pPr>
            <a:r>
              <a:rPr lang="es-CL" dirty="0"/>
              <a:t>Esto </a:t>
            </a:r>
            <a:r>
              <a:rPr lang="es-CL" b="1" dirty="0"/>
              <a:t>no reemplaza </a:t>
            </a:r>
            <a:r>
              <a:rPr lang="es-CL" dirty="0"/>
              <a:t>las otras métricas. Cada métrica es esencial.</a:t>
            </a:r>
          </a:p>
        </p:txBody>
      </p:sp>
      <p:pic>
        <p:nvPicPr>
          <p:cNvPr id="4" name="Picture 3">
            <a:extLst>
              <a:ext uri="{FF2B5EF4-FFF2-40B4-BE49-F238E27FC236}">
                <a16:creationId xmlns:a16="http://schemas.microsoft.com/office/drawing/2014/main" id="{B557D787-9ED7-45AB-A478-6125FB38297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533669" y="3010184"/>
            <a:ext cx="3486132" cy="2266666"/>
          </a:xfrm>
          <a:prstGeom prst="rect">
            <a:avLst/>
          </a:prstGeom>
          <a:ln>
            <a:solidFill>
              <a:srgbClr val="000000"/>
            </a:solidFill>
          </a:ln>
        </p:spPr>
      </p:pic>
      <p:pic>
        <p:nvPicPr>
          <p:cNvPr id="5" name="Imagen 10">
            <a:extLst>
              <a:ext uri="{FF2B5EF4-FFF2-40B4-BE49-F238E27FC236}">
                <a16:creationId xmlns:a16="http://schemas.microsoft.com/office/drawing/2014/main" id="{CADBD943-29E8-4DB0-9126-350EE7378045}"/>
              </a:ext>
            </a:extLst>
          </p:cNvPr>
          <p:cNvPicPr>
            <a:picLocks noChangeAspect="1"/>
          </p:cNvPicPr>
          <p:nvPr/>
        </p:nvPicPr>
        <p:blipFill>
          <a:blip r:embed="rId3"/>
          <a:stretch>
            <a:fillRect/>
          </a:stretch>
        </p:blipFill>
        <p:spPr>
          <a:xfrm>
            <a:off x="849559" y="4667328"/>
            <a:ext cx="753159" cy="657147"/>
          </a:xfrm>
          <a:prstGeom prst="rect">
            <a:avLst/>
          </a:prstGeom>
        </p:spPr>
      </p:pic>
      <p:pic>
        <p:nvPicPr>
          <p:cNvPr id="6" name="Imagen 10">
            <a:extLst>
              <a:ext uri="{FF2B5EF4-FFF2-40B4-BE49-F238E27FC236}">
                <a16:creationId xmlns:a16="http://schemas.microsoft.com/office/drawing/2014/main" id="{7393BEAC-C93C-4049-A393-BDB6BD932B87}"/>
              </a:ext>
            </a:extLst>
          </p:cNvPr>
          <p:cNvPicPr>
            <a:picLocks noChangeAspect="1"/>
          </p:cNvPicPr>
          <p:nvPr/>
        </p:nvPicPr>
        <p:blipFill>
          <a:blip r:embed="rId3"/>
          <a:stretch>
            <a:fillRect/>
          </a:stretch>
        </p:blipFill>
        <p:spPr>
          <a:xfrm>
            <a:off x="7530580" y="4667328"/>
            <a:ext cx="753159" cy="657147"/>
          </a:xfrm>
          <a:prstGeom prst="rect">
            <a:avLst/>
          </a:prstGeom>
        </p:spPr>
      </p:pic>
    </p:spTree>
    <p:extLst>
      <p:ext uri="{BB962C8B-B14F-4D97-AF65-F5344CB8AC3E}">
        <p14:creationId xmlns:p14="http://schemas.microsoft.com/office/powerpoint/2010/main" val="9389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45E9-7B47-4F9B-A553-8172A5332347}"/>
              </a:ext>
            </a:extLst>
          </p:cNvPr>
          <p:cNvSpPr>
            <a:spLocks noGrp="1"/>
          </p:cNvSpPr>
          <p:nvPr>
            <p:ph type="title"/>
          </p:nvPr>
        </p:nvSpPr>
        <p:spPr/>
        <p:txBody>
          <a:bodyPr/>
          <a:lstStyle/>
          <a:p>
            <a:r>
              <a:rPr lang="es-CL" dirty="0"/>
              <a:t>Practica: Visualización QC</a:t>
            </a:r>
          </a:p>
        </p:txBody>
      </p:sp>
      <p:sp>
        <p:nvSpPr>
          <p:cNvPr id="3" name="Content Placeholder 2">
            <a:extLst>
              <a:ext uri="{FF2B5EF4-FFF2-40B4-BE49-F238E27FC236}">
                <a16:creationId xmlns:a16="http://schemas.microsoft.com/office/drawing/2014/main" id="{E1FAD769-1D7E-4068-BF2E-3C21232BEAE8}"/>
              </a:ext>
            </a:extLst>
          </p:cNvPr>
          <p:cNvSpPr>
            <a:spLocks noGrp="1"/>
          </p:cNvSpPr>
          <p:nvPr>
            <p:ph idx="1"/>
          </p:nvPr>
        </p:nvSpPr>
        <p:spPr/>
        <p:txBody>
          <a:bodyPr/>
          <a:lstStyle/>
          <a:p>
            <a:r>
              <a:rPr lang="es-CL" dirty="0"/>
              <a:t>La semana pasada, comenzamos con el desarrollo de un histograma que hace un contaje de </a:t>
            </a:r>
            <a:r>
              <a:rPr lang="es-CL" dirty="0" err="1"/>
              <a:t>reads</a:t>
            </a:r>
            <a:r>
              <a:rPr lang="es-CL" dirty="0"/>
              <a:t> por calidad de base promedio.</a:t>
            </a:r>
          </a:p>
          <a:p>
            <a:pPr lvl="1"/>
            <a:r>
              <a:rPr lang="es-CL" dirty="0"/>
              <a:t>En esta hora, pueden terminar</a:t>
            </a:r>
            <a:br>
              <a:rPr lang="es-CL" dirty="0"/>
            </a:br>
            <a:r>
              <a:rPr lang="es-CL" dirty="0"/>
              <a:t>con el histograma y elegir otra</a:t>
            </a:r>
            <a:br>
              <a:rPr lang="es-CL" dirty="0"/>
            </a:br>
            <a:r>
              <a:rPr lang="es-CL" dirty="0"/>
              <a:t>métrica a representar por</a:t>
            </a:r>
            <a:br>
              <a:rPr lang="es-CL" dirty="0"/>
            </a:br>
            <a:r>
              <a:rPr lang="es-CL" dirty="0"/>
              <a:t>grafico (usando </a:t>
            </a:r>
            <a:r>
              <a:rPr lang="es-CL" b="1" dirty="0"/>
              <a:t>R</a:t>
            </a:r>
            <a:r>
              <a:rPr lang="es-CL" dirty="0"/>
              <a:t> o </a:t>
            </a:r>
            <a:r>
              <a:rPr lang="es-CL" b="1" dirty="0"/>
              <a:t>Python</a:t>
            </a:r>
            <a:r>
              <a:rPr lang="es-CL" dirty="0"/>
              <a:t>).</a:t>
            </a:r>
          </a:p>
        </p:txBody>
      </p:sp>
      <p:pic>
        <p:nvPicPr>
          <p:cNvPr id="4" name="Picture 3">
            <a:extLst>
              <a:ext uri="{FF2B5EF4-FFF2-40B4-BE49-F238E27FC236}">
                <a16:creationId xmlns:a16="http://schemas.microsoft.com/office/drawing/2014/main" id="{C704FAE0-DF75-4544-B017-15DAACF8BD1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258" r="7812" b="4159"/>
          <a:stretch/>
        </p:blipFill>
        <p:spPr>
          <a:xfrm>
            <a:off x="5849088" y="3133357"/>
            <a:ext cx="3011884" cy="2490475"/>
          </a:xfrm>
          <a:prstGeom prst="rect">
            <a:avLst/>
          </a:prstGeom>
        </p:spPr>
      </p:pic>
      <p:sp>
        <p:nvSpPr>
          <p:cNvPr id="5" name="Rectangle 4">
            <a:extLst>
              <a:ext uri="{FF2B5EF4-FFF2-40B4-BE49-F238E27FC236}">
                <a16:creationId xmlns:a16="http://schemas.microsoft.com/office/drawing/2014/main" id="{2C71D664-BE01-4205-8F46-3920871DF3DC}"/>
              </a:ext>
            </a:extLst>
          </p:cNvPr>
          <p:cNvSpPr/>
          <p:nvPr/>
        </p:nvSpPr>
        <p:spPr>
          <a:xfrm>
            <a:off x="807254" y="5756833"/>
            <a:ext cx="4248279" cy="369332"/>
          </a:xfrm>
          <a:prstGeom prst="rect">
            <a:avLst/>
          </a:prstGeom>
        </p:spPr>
        <p:txBody>
          <a:bodyPr wrap="none">
            <a:spAutoFit/>
          </a:bodyPr>
          <a:lstStyle/>
          <a:p>
            <a:r>
              <a:rPr lang="es-CL" dirty="0"/>
              <a:t>Pista: </a:t>
            </a:r>
            <a:r>
              <a:rPr lang="es-CL" dirty="0" err="1"/>
              <a:t>import</a:t>
            </a:r>
            <a:r>
              <a:rPr lang="es-CL" dirty="0"/>
              <a:t> </a:t>
            </a:r>
            <a:r>
              <a:rPr lang="es-CL" dirty="0" err="1"/>
              <a:t>matplotlib.pyplot</a:t>
            </a:r>
            <a:r>
              <a:rPr lang="es-CL" dirty="0"/>
              <a:t> as </a:t>
            </a:r>
            <a:r>
              <a:rPr lang="es-CL" dirty="0" err="1"/>
              <a:t>plt</a:t>
            </a:r>
            <a:endParaRPr lang="es-CL" dirty="0"/>
          </a:p>
        </p:txBody>
      </p:sp>
    </p:spTree>
    <p:extLst>
      <p:ext uri="{BB962C8B-B14F-4D97-AF65-F5344CB8AC3E}">
        <p14:creationId xmlns:p14="http://schemas.microsoft.com/office/powerpoint/2010/main" val="394626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3548-B2A4-41BB-84E6-78D870C19008}"/>
              </a:ext>
            </a:extLst>
          </p:cNvPr>
          <p:cNvSpPr>
            <a:spLocks noGrp="1"/>
          </p:cNvSpPr>
          <p:nvPr>
            <p:ph type="title"/>
          </p:nvPr>
        </p:nvSpPr>
        <p:spPr/>
        <p:txBody>
          <a:bodyPr/>
          <a:lstStyle/>
          <a:p>
            <a:r>
              <a:rPr lang="es-CL" dirty="0"/>
              <a:t>La Semana Pasada: Visualización</a:t>
            </a:r>
          </a:p>
        </p:txBody>
      </p:sp>
      <p:sp>
        <p:nvSpPr>
          <p:cNvPr id="11" name="Content Placeholder 2">
            <a:extLst>
              <a:ext uri="{FF2B5EF4-FFF2-40B4-BE49-F238E27FC236}">
                <a16:creationId xmlns:a16="http://schemas.microsoft.com/office/drawing/2014/main" id="{5304EAFF-F99D-4743-923B-6854FEFA885A}"/>
              </a:ext>
            </a:extLst>
          </p:cNvPr>
          <p:cNvSpPr>
            <a:spLocks noGrp="1"/>
          </p:cNvSpPr>
          <p:nvPr>
            <p:ph idx="1"/>
          </p:nvPr>
        </p:nvSpPr>
        <p:spPr>
          <a:xfrm>
            <a:off x="457200" y="1600202"/>
            <a:ext cx="8229600" cy="4525963"/>
          </a:xfrm>
        </p:spPr>
        <p:txBody>
          <a:bodyPr/>
          <a:lstStyle/>
          <a:p>
            <a:r>
              <a:rPr lang="es-CL" dirty="0"/>
              <a:t>Visualización debe hacer accesible lo que es simplemente legible. </a:t>
            </a:r>
          </a:p>
        </p:txBody>
      </p:sp>
      <p:pic>
        <p:nvPicPr>
          <p:cNvPr id="12" name="Picture 11">
            <a:extLst>
              <a:ext uri="{FF2B5EF4-FFF2-40B4-BE49-F238E27FC236}">
                <a16:creationId xmlns:a16="http://schemas.microsoft.com/office/drawing/2014/main" id="{6CC984FA-6CCF-4D5B-A180-629BBB2DA2EB}"/>
              </a:ext>
            </a:extLst>
          </p:cNvPr>
          <p:cNvPicPr>
            <a:picLocks noChangeAspect="1"/>
          </p:cNvPicPr>
          <p:nvPr/>
        </p:nvPicPr>
        <p:blipFill>
          <a:blip r:embed="rId2"/>
          <a:stretch>
            <a:fillRect/>
          </a:stretch>
        </p:blipFill>
        <p:spPr>
          <a:xfrm>
            <a:off x="308407" y="3032611"/>
            <a:ext cx="2304003" cy="2042623"/>
          </a:xfrm>
          <a:prstGeom prst="rect">
            <a:avLst/>
          </a:prstGeom>
        </p:spPr>
      </p:pic>
      <p:pic>
        <p:nvPicPr>
          <p:cNvPr id="13" name="Picture 12">
            <a:extLst>
              <a:ext uri="{FF2B5EF4-FFF2-40B4-BE49-F238E27FC236}">
                <a16:creationId xmlns:a16="http://schemas.microsoft.com/office/drawing/2014/main" id="{CD11B95D-E95E-4BC3-8683-78203AC22C6B}"/>
              </a:ext>
            </a:extLst>
          </p:cNvPr>
          <p:cNvPicPr>
            <a:picLocks noChangeAspect="1"/>
          </p:cNvPicPr>
          <p:nvPr/>
        </p:nvPicPr>
        <p:blipFill rotWithShape="1">
          <a:blip r:embed="rId3"/>
          <a:srcRect r="30993"/>
          <a:stretch/>
        </p:blipFill>
        <p:spPr>
          <a:xfrm>
            <a:off x="445590" y="3234162"/>
            <a:ext cx="3995453" cy="73943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4" name="Imagen 5" descr="Captura de pantalla 2017-03-15 a las 5.16.58 p.m..png">
            <a:extLst>
              <a:ext uri="{FF2B5EF4-FFF2-40B4-BE49-F238E27FC236}">
                <a16:creationId xmlns:a16="http://schemas.microsoft.com/office/drawing/2014/main" id="{4D6B707B-7FFE-4266-B303-4684EAD61F29}"/>
              </a:ext>
            </a:extLst>
          </p:cNvPr>
          <p:cNvPicPr>
            <a:picLocks noChangeAspect="1"/>
          </p:cNvPicPr>
          <p:nvPr/>
        </p:nvPicPr>
        <p:blipFill rotWithShape="1">
          <a:blip r:embed="rId4">
            <a:extLst>
              <a:ext uri="{28A0092B-C50C-407E-A947-70E740481C1C}">
                <a14:useLocalDpi xmlns:a14="http://schemas.microsoft.com/office/drawing/2010/main" val="0"/>
              </a:ext>
            </a:extLst>
          </a:blip>
          <a:srcRect l="535" t="-1" r="-509" b="-663"/>
          <a:stretch/>
        </p:blipFill>
        <p:spPr>
          <a:xfrm>
            <a:off x="588456" y="3503104"/>
            <a:ext cx="4855029" cy="1101635"/>
          </a:xfrm>
          <a:prstGeom prst="rect">
            <a:avLst/>
          </a:prstGeom>
          <a:ln w="6350" cap="sq">
            <a:solidFill>
              <a:srgbClr val="000000"/>
            </a:solidFill>
            <a:miter lim="800000"/>
          </a:ln>
          <a:effectLst>
            <a:outerShdw blurRad="57150" dist="50800" dir="2700000" algn="tl" rotWithShape="0">
              <a:srgbClr val="000000">
                <a:alpha val="40000"/>
              </a:srgbClr>
            </a:outerShdw>
          </a:effectLst>
        </p:spPr>
      </p:pic>
      <p:pic>
        <p:nvPicPr>
          <p:cNvPr id="15" name="Picture 14">
            <a:extLst>
              <a:ext uri="{FF2B5EF4-FFF2-40B4-BE49-F238E27FC236}">
                <a16:creationId xmlns:a16="http://schemas.microsoft.com/office/drawing/2014/main" id="{CC9206FC-D5E9-42A5-B06C-54E09FBB3EA6}"/>
              </a:ext>
            </a:extLst>
          </p:cNvPr>
          <p:cNvPicPr>
            <a:picLocks noChangeAspect="1"/>
          </p:cNvPicPr>
          <p:nvPr/>
        </p:nvPicPr>
        <p:blipFill rotWithShape="1">
          <a:blip r:embed="rId5"/>
          <a:srcRect r="23057"/>
          <a:stretch/>
        </p:blipFill>
        <p:spPr>
          <a:xfrm flipH="1">
            <a:off x="6416789" y="2544849"/>
            <a:ext cx="1597676" cy="1428750"/>
          </a:xfrm>
          <a:prstGeom prst="rect">
            <a:avLst/>
          </a:prstGeom>
        </p:spPr>
      </p:pic>
      <p:pic>
        <p:nvPicPr>
          <p:cNvPr id="16" name="Picture 15">
            <a:extLst>
              <a:ext uri="{FF2B5EF4-FFF2-40B4-BE49-F238E27FC236}">
                <a16:creationId xmlns:a16="http://schemas.microsoft.com/office/drawing/2014/main" id="{EED45797-9426-41B4-96CE-6E963BDFC2AB}"/>
              </a:ext>
            </a:extLst>
          </p:cNvPr>
          <p:cNvPicPr>
            <a:picLocks noChangeAspect="1"/>
          </p:cNvPicPr>
          <p:nvPr/>
        </p:nvPicPr>
        <p:blipFill rotWithShape="1">
          <a:blip r:embed="rId6"/>
          <a:srcRect l="33750"/>
          <a:stretch/>
        </p:blipFill>
        <p:spPr>
          <a:xfrm flipH="1">
            <a:off x="6352313" y="4140544"/>
            <a:ext cx="1597675" cy="1428751"/>
          </a:xfrm>
          <a:prstGeom prst="rect">
            <a:avLst/>
          </a:prstGeom>
        </p:spPr>
      </p:pic>
      <p:pic>
        <p:nvPicPr>
          <p:cNvPr id="17" name="Picture 16">
            <a:extLst>
              <a:ext uri="{FF2B5EF4-FFF2-40B4-BE49-F238E27FC236}">
                <a16:creationId xmlns:a16="http://schemas.microsoft.com/office/drawing/2014/main" id="{E0828B3C-59AE-46B6-9D57-A7317A00B956}"/>
              </a:ext>
            </a:extLst>
          </p:cNvPr>
          <p:cNvPicPr>
            <a:picLocks noChangeAspect="1"/>
          </p:cNvPicPr>
          <p:nvPr/>
        </p:nvPicPr>
        <p:blipFill>
          <a:blip r:embed="rId7"/>
          <a:stretch>
            <a:fillRect/>
          </a:stretch>
        </p:blipFill>
        <p:spPr>
          <a:xfrm>
            <a:off x="97700" y="3863183"/>
            <a:ext cx="6043906" cy="2224597"/>
          </a:xfrm>
          <a:prstGeom prst="rect">
            <a:avLst/>
          </a:prstGeom>
        </p:spPr>
      </p:pic>
    </p:spTree>
    <p:extLst>
      <p:ext uri="{BB962C8B-B14F-4D97-AF65-F5344CB8AC3E}">
        <p14:creationId xmlns:p14="http://schemas.microsoft.com/office/powerpoint/2010/main" val="66124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2" presetClass="entr" presetSubtype="3"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500" fill="hold"/>
                                        <p:tgtEl>
                                          <p:spTgt spid="15"/>
                                        </p:tgtEl>
                                        <p:attrNameLst>
                                          <p:attrName>ppt_x</p:attrName>
                                        </p:attrNameLst>
                                      </p:cBhvr>
                                      <p:tavLst>
                                        <p:tav tm="0">
                                          <p:val>
                                            <p:strVal val="1+#ppt_w/2"/>
                                          </p:val>
                                        </p:tav>
                                        <p:tav tm="100000">
                                          <p:val>
                                            <p:strVal val="#ppt_x"/>
                                          </p:val>
                                        </p:tav>
                                      </p:tavLst>
                                    </p:anim>
                                    <p:anim calcmode="lin" valueType="num">
                                      <p:cBhvr additive="base">
                                        <p:cTn id="11" dur="500" fill="hold"/>
                                        <p:tgtEl>
                                          <p:spTgt spid="15"/>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 presetClass="entr" presetSubtype="6"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1+#ppt_w/2"/>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72F7-1E41-47ED-8F08-924A4E114AA1}"/>
              </a:ext>
            </a:extLst>
          </p:cNvPr>
          <p:cNvSpPr>
            <a:spLocks noGrp="1"/>
          </p:cNvSpPr>
          <p:nvPr>
            <p:ph type="title"/>
          </p:nvPr>
        </p:nvSpPr>
        <p:spPr/>
        <p:txBody>
          <a:bodyPr/>
          <a:lstStyle/>
          <a:p>
            <a:r>
              <a:rPr lang="es-CL" dirty="0"/>
              <a:t>Practica: Crear Su Propia Visualización</a:t>
            </a:r>
          </a:p>
        </p:txBody>
      </p:sp>
      <p:sp>
        <p:nvSpPr>
          <p:cNvPr id="3" name="Content Placeholder 2">
            <a:extLst>
              <a:ext uri="{FF2B5EF4-FFF2-40B4-BE49-F238E27FC236}">
                <a16:creationId xmlns:a16="http://schemas.microsoft.com/office/drawing/2014/main" id="{F4A8745F-3632-4D4C-A53D-ECFFDE7049CF}"/>
              </a:ext>
            </a:extLst>
          </p:cNvPr>
          <p:cNvSpPr>
            <a:spLocks noGrp="1"/>
          </p:cNvSpPr>
          <p:nvPr>
            <p:ph idx="1"/>
          </p:nvPr>
        </p:nvSpPr>
        <p:spPr>
          <a:xfrm>
            <a:off x="457200" y="1600202"/>
            <a:ext cx="8229600" cy="4525963"/>
          </a:xfrm>
        </p:spPr>
        <p:txBody>
          <a:bodyPr>
            <a:normAutofit/>
          </a:bodyPr>
          <a:lstStyle/>
          <a:p>
            <a:r>
              <a:rPr lang="es-CL" dirty="0"/>
              <a:t>Con R, vamos a transformar una read de un FASTQ difícilmente legible…</a:t>
            </a:r>
          </a:p>
          <a:p>
            <a:pPr marL="0" indent="0">
              <a:buNone/>
            </a:pPr>
            <a:r>
              <a:rPr lang="es-CL" sz="2000" dirty="0"/>
              <a:t>(</a:t>
            </a:r>
            <a:r>
              <a:rPr lang="es-CL" sz="2000" dirty="0">
                <a:hlinkClick r:id="rId2"/>
              </a:rPr>
              <a:t>ftp://ftp.1000genomes.ebi.ac.uk/vol1/ftp/phase3/data/</a:t>
            </a:r>
            <a:r>
              <a:rPr lang="es-CL" sz="2000" dirty="0"/>
              <a:t>)</a:t>
            </a:r>
          </a:p>
          <a:p>
            <a:endParaRPr lang="es-CL" dirty="0"/>
          </a:p>
          <a:p>
            <a:endParaRPr lang="es-CL" sz="1100" dirty="0"/>
          </a:p>
          <a:p>
            <a:pPr lvl="1"/>
            <a:r>
              <a:rPr lang="es-CL" dirty="0"/>
              <a:t>…En histograma simple que agrupo niveles de calidad en un </a:t>
            </a:r>
            <a:r>
              <a:rPr lang="es-CL" dirty="0" err="1"/>
              <a:t>read</a:t>
            </a:r>
            <a:r>
              <a:rPr lang="es-CL" dirty="0"/>
              <a:t>.</a:t>
            </a:r>
          </a:p>
          <a:p>
            <a:pPr lvl="1"/>
            <a:r>
              <a:rPr lang="es-CL" dirty="0"/>
              <a:t>…En otro histograma, con reads agrupado por índice de calidad promedio.</a:t>
            </a:r>
          </a:p>
          <a:p>
            <a:endParaRPr lang="es-CL" dirty="0"/>
          </a:p>
        </p:txBody>
      </p:sp>
      <p:pic>
        <p:nvPicPr>
          <p:cNvPr id="4" name="Imagen 5" descr="Captura de pantalla 2017-03-15 a las 5.16.58 p.m..png">
            <a:extLst>
              <a:ext uri="{FF2B5EF4-FFF2-40B4-BE49-F238E27FC236}">
                <a16:creationId xmlns:a16="http://schemas.microsoft.com/office/drawing/2014/main" id="{B8768F92-5944-4262-A845-E355960A494C}"/>
              </a:ext>
            </a:extLst>
          </p:cNvPr>
          <p:cNvPicPr>
            <a:picLocks noChangeAspect="1"/>
          </p:cNvPicPr>
          <p:nvPr/>
        </p:nvPicPr>
        <p:blipFill rotWithShape="1">
          <a:blip r:embed="rId3">
            <a:extLst>
              <a:ext uri="{28A0092B-C50C-407E-A947-70E740481C1C}">
                <a14:useLocalDpi xmlns:a14="http://schemas.microsoft.com/office/drawing/2010/main" val="0"/>
              </a:ext>
            </a:extLst>
          </a:blip>
          <a:srcRect l="535" r="-509" b="66316"/>
          <a:stretch/>
        </p:blipFill>
        <p:spPr>
          <a:xfrm>
            <a:off x="704850" y="3034218"/>
            <a:ext cx="7283752" cy="553029"/>
          </a:xfrm>
          <a:prstGeom prst="rect">
            <a:avLst/>
          </a:prstGeom>
          <a:ln>
            <a:solidFill>
              <a:srgbClr val="000000"/>
            </a:solidFill>
          </a:ln>
        </p:spPr>
      </p:pic>
    </p:spTree>
    <p:extLst>
      <p:ext uri="{BB962C8B-B14F-4D97-AF65-F5344CB8AC3E}">
        <p14:creationId xmlns:p14="http://schemas.microsoft.com/office/powerpoint/2010/main" val="12451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B09F-112F-4AB3-9CC0-E316CBF3DF1B}"/>
              </a:ext>
            </a:extLst>
          </p:cNvPr>
          <p:cNvSpPr>
            <a:spLocks noGrp="1"/>
          </p:cNvSpPr>
          <p:nvPr>
            <p:ph type="title"/>
          </p:nvPr>
        </p:nvSpPr>
        <p:spPr/>
        <p:txBody>
          <a:bodyPr/>
          <a:lstStyle/>
          <a:p>
            <a:r>
              <a:rPr lang="es-CL" dirty="0"/>
              <a:t>Histograma: Niveles de calidad en un read</a:t>
            </a:r>
          </a:p>
        </p:txBody>
      </p:sp>
      <p:sp>
        <p:nvSpPr>
          <p:cNvPr id="8" name="Rectangle 7">
            <a:extLst>
              <a:ext uri="{FF2B5EF4-FFF2-40B4-BE49-F238E27FC236}">
                <a16:creationId xmlns:a16="http://schemas.microsoft.com/office/drawing/2014/main" id="{38929A5E-531D-47A6-8DD8-CCBE046AF5FE}"/>
              </a:ext>
            </a:extLst>
          </p:cNvPr>
          <p:cNvSpPr/>
          <p:nvPr/>
        </p:nvSpPr>
        <p:spPr>
          <a:xfrm>
            <a:off x="0" y="2596014"/>
            <a:ext cx="4412343" cy="2031325"/>
          </a:xfrm>
          <a:prstGeom prst="rect">
            <a:avLst/>
          </a:prstGeom>
          <a:solidFill>
            <a:schemeClr val="accent6">
              <a:lumMod val="20000"/>
              <a:lumOff val="80000"/>
            </a:schemeClr>
          </a:solidFill>
        </p:spPr>
        <p:txBody>
          <a:bodyPr wrap="square">
            <a:spAutoFit/>
          </a:bodyPr>
          <a:lstStyle/>
          <a:p>
            <a:r>
              <a:rPr lang="es-CL" sz="1400" dirty="0" err="1"/>
              <a:t>import</a:t>
            </a:r>
            <a:r>
              <a:rPr lang="es-CL" sz="1400" dirty="0"/>
              <a:t> </a:t>
            </a:r>
            <a:r>
              <a:rPr lang="es-CL" sz="1400" dirty="0" err="1"/>
              <a:t>matplotlib.pyplot</a:t>
            </a:r>
            <a:r>
              <a:rPr lang="es-CL" sz="1400" dirty="0"/>
              <a:t> as </a:t>
            </a:r>
            <a:r>
              <a:rPr lang="es-CL" sz="1400" dirty="0" err="1"/>
              <a:t>plt</a:t>
            </a:r>
            <a:endParaRPr lang="es-CL" sz="1400" dirty="0"/>
          </a:p>
          <a:p>
            <a:endParaRPr lang="es-CL" sz="1400" dirty="0"/>
          </a:p>
          <a:p>
            <a:r>
              <a:rPr lang="es-CL" sz="1400" dirty="0" err="1"/>
              <a:t>fastq</a:t>
            </a:r>
            <a:r>
              <a:rPr lang="es-CL" sz="1400" dirty="0"/>
              <a:t> = open(“test.</a:t>
            </a:r>
            <a:r>
              <a:rPr lang="es-CL" sz="1400" dirty="0" err="1"/>
              <a:t>fastq</a:t>
            </a:r>
            <a:r>
              <a:rPr lang="es-CL" sz="1400" dirty="0"/>
              <a:t>","r")</a:t>
            </a:r>
          </a:p>
          <a:p>
            <a:r>
              <a:rPr lang="es-CL" sz="1400" dirty="0" err="1"/>
              <a:t>for</a:t>
            </a:r>
            <a:r>
              <a:rPr lang="es-CL" sz="1400" dirty="0"/>
              <a:t> i in </a:t>
            </a:r>
            <a:r>
              <a:rPr lang="es-CL" sz="1400" dirty="0" err="1"/>
              <a:t>range</a:t>
            </a:r>
            <a:r>
              <a:rPr lang="es-CL" sz="1400" dirty="0"/>
              <a:t>(3):</a:t>
            </a:r>
          </a:p>
          <a:p>
            <a:r>
              <a:rPr lang="es-CL" sz="1400" dirty="0"/>
              <a:t>    </a:t>
            </a:r>
            <a:r>
              <a:rPr lang="es-CL" sz="1400" dirty="0" err="1"/>
              <a:t>next</a:t>
            </a:r>
            <a:r>
              <a:rPr lang="es-CL" sz="1400" dirty="0"/>
              <a:t>(</a:t>
            </a:r>
            <a:r>
              <a:rPr lang="es-CL" sz="1400" dirty="0" err="1"/>
              <a:t>fastq</a:t>
            </a:r>
            <a:r>
              <a:rPr lang="es-CL" sz="1400" dirty="0"/>
              <a:t>)</a:t>
            </a:r>
          </a:p>
          <a:p>
            <a:r>
              <a:rPr lang="es-CL" sz="1400" dirty="0" err="1"/>
              <a:t>phredASCII</a:t>
            </a:r>
            <a:r>
              <a:rPr lang="es-CL" sz="1400" dirty="0"/>
              <a:t> = </a:t>
            </a:r>
            <a:r>
              <a:rPr lang="es-CL" sz="1400" dirty="0" err="1"/>
              <a:t>list</a:t>
            </a:r>
            <a:r>
              <a:rPr lang="es-CL" sz="1400" dirty="0"/>
              <a:t>(</a:t>
            </a:r>
            <a:r>
              <a:rPr lang="es-CL" sz="1400" dirty="0" err="1"/>
              <a:t>fastq.readline</a:t>
            </a:r>
            <a:r>
              <a:rPr lang="es-CL" sz="1400" dirty="0"/>
              <a:t>())</a:t>
            </a:r>
          </a:p>
          <a:p>
            <a:r>
              <a:rPr lang="es-CL" sz="1400" dirty="0" err="1"/>
              <a:t>plt.hist</a:t>
            </a:r>
            <a:r>
              <a:rPr lang="es-CL" sz="1400" dirty="0"/>
              <a:t>([x-33 </a:t>
            </a:r>
            <a:r>
              <a:rPr lang="es-CL" sz="1400" dirty="0" err="1"/>
              <a:t>for</a:t>
            </a:r>
            <a:r>
              <a:rPr lang="es-CL" sz="1400" dirty="0"/>
              <a:t> x in [</a:t>
            </a:r>
            <a:r>
              <a:rPr lang="es-CL" sz="1400" dirty="0" err="1"/>
              <a:t>ord</a:t>
            </a:r>
            <a:r>
              <a:rPr lang="es-CL" sz="1400" dirty="0"/>
              <a:t>(x) </a:t>
            </a:r>
            <a:r>
              <a:rPr lang="es-CL" sz="1400" dirty="0" err="1"/>
              <a:t>for</a:t>
            </a:r>
            <a:r>
              <a:rPr lang="es-CL" sz="1400" dirty="0"/>
              <a:t> x in </a:t>
            </a:r>
            <a:r>
              <a:rPr lang="es-CL" sz="1400" dirty="0" err="1"/>
              <a:t>phredASCII</a:t>
            </a:r>
            <a:r>
              <a:rPr lang="es-CL" sz="1400" dirty="0"/>
              <a:t>]])</a:t>
            </a:r>
          </a:p>
          <a:p>
            <a:r>
              <a:rPr lang="es-CL" sz="1400" dirty="0" err="1"/>
              <a:t>plt.show</a:t>
            </a:r>
            <a:r>
              <a:rPr lang="es-CL" sz="1400" dirty="0"/>
              <a:t>()</a:t>
            </a:r>
          </a:p>
          <a:p>
            <a:r>
              <a:rPr lang="es-CL" sz="1400" dirty="0" err="1"/>
              <a:t>fastq.close</a:t>
            </a:r>
            <a:r>
              <a:rPr lang="es-CL" sz="1400" dirty="0"/>
              <a:t>()</a:t>
            </a:r>
          </a:p>
        </p:txBody>
      </p:sp>
      <p:pic>
        <p:nvPicPr>
          <p:cNvPr id="5" name="Content Placeholder 4">
            <a:extLst>
              <a:ext uri="{FF2B5EF4-FFF2-40B4-BE49-F238E27FC236}">
                <a16:creationId xmlns:a16="http://schemas.microsoft.com/office/drawing/2014/main" id="{0EB49026-E5AA-45F4-B16B-5C0A88AEA86C}"/>
              </a:ext>
            </a:extLst>
          </p:cNvPr>
          <p:cNvPicPr>
            <a:picLocks noGrp="1" noChangeAspect="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746" r="7812" b="5314"/>
          <a:stretch/>
        </p:blipFill>
        <p:spPr>
          <a:xfrm>
            <a:off x="4143829" y="2099810"/>
            <a:ext cx="5000171" cy="4155848"/>
          </a:xfrm>
        </p:spPr>
      </p:pic>
    </p:spTree>
    <p:extLst>
      <p:ext uri="{BB962C8B-B14F-4D97-AF65-F5344CB8AC3E}">
        <p14:creationId xmlns:p14="http://schemas.microsoft.com/office/powerpoint/2010/main" val="376318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663B-ABAB-4544-B6A1-F9173FB72A6E}"/>
              </a:ext>
            </a:extLst>
          </p:cNvPr>
          <p:cNvSpPr>
            <a:spLocks noGrp="1"/>
          </p:cNvSpPr>
          <p:nvPr>
            <p:ph type="title"/>
          </p:nvPr>
        </p:nvSpPr>
        <p:spPr/>
        <p:txBody>
          <a:bodyPr>
            <a:normAutofit/>
          </a:bodyPr>
          <a:lstStyle/>
          <a:p>
            <a:r>
              <a:rPr lang="es-CL" dirty="0"/>
              <a:t>Histograma: con reads agrupado por índice de calidad promedio.</a:t>
            </a:r>
          </a:p>
        </p:txBody>
      </p:sp>
      <p:sp>
        <p:nvSpPr>
          <p:cNvPr id="3" name="Content Placeholder 2">
            <a:extLst>
              <a:ext uri="{FF2B5EF4-FFF2-40B4-BE49-F238E27FC236}">
                <a16:creationId xmlns:a16="http://schemas.microsoft.com/office/drawing/2014/main" id="{A9EEEEB0-BB5A-4AB8-BC3C-8CDA32A0323E}"/>
              </a:ext>
            </a:extLst>
          </p:cNvPr>
          <p:cNvSpPr>
            <a:spLocks noGrp="1"/>
          </p:cNvSpPr>
          <p:nvPr>
            <p:ph idx="1"/>
          </p:nvPr>
        </p:nvSpPr>
        <p:spPr/>
        <p:txBody>
          <a:bodyPr>
            <a:normAutofit/>
          </a:bodyPr>
          <a:lstStyle/>
          <a:p>
            <a:r>
              <a:rPr lang="es-CL" dirty="0"/>
              <a:t>Primero 500 reads…</a:t>
            </a:r>
          </a:p>
        </p:txBody>
      </p:sp>
      <p:sp>
        <p:nvSpPr>
          <p:cNvPr id="5" name="Rectangle 4">
            <a:extLst>
              <a:ext uri="{FF2B5EF4-FFF2-40B4-BE49-F238E27FC236}">
                <a16:creationId xmlns:a16="http://schemas.microsoft.com/office/drawing/2014/main" id="{D6BC40E7-FCC9-4788-BB5A-65EEEDF5299D}"/>
              </a:ext>
            </a:extLst>
          </p:cNvPr>
          <p:cNvSpPr/>
          <p:nvPr/>
        </p:nvSpPr>
        <p:spPr>
          <a:xfrm>
            <a:off x="0" y="2468610"/>
            <a:ext cx="4731657" cy="3539430"/>
          </a:xfrm>
          <a:prstGeom prst="rect">
            <a:avLst/>
          </a:prstGeom>
          <a:solidFill>
            <a:schemeClr val="accent6">
              <a:lumMod val="20000"/>
              <a:lumOff val="80000"/>
            </a:schemeClr>
          </a:solidFill>
        </p:spPr>
        <p:txBody>
          <a:bodyPr wrap="square">
            <a:spAutoFit/>
          </a:bodyPr>
          <a:lstStyle/>
          <a:p>
            <a:r>
              <a:rPr lang="es-CL" sz="1400" dirty="0" err="1"/>
              <a:t>import</a:t>
            </a:r>
            <a:r>
              <a:rPr lang="es-CL" sz="1400" dirty="0"/>
              <a:t> </a:t>
            </a:r>
            <a:r>
              <a:rPr lang="es-CL" sz="1400" dirty="0" err="1"/>
              <a:t>matplotlib.pyplot</a:t>
            </a:r>
            <a:r>
              <a:rPr lang="es-CL" sz="1400" dirty="0"/>
              <a:t> as </a:t>
            </a:r>
            <a:r>
              <a:rPr lang="es-CL" sz="1400" dirty="0" err="1"/>
              <a:t>plt</a:t>
            </a:r>
            <a:endParaRPr lang="es-CL" sz="1400" dirty="0"/>
          </a:p>
          <a:p>
            <a:endParaRPr lang="es-CL" sz="1400" dirty="0"/>
          </a:p>
          <a:p>
            <a:endParaRPr lang="es-CL" sz="1400" dirty="0"/>
          </a:p>
          <a:p>
            <a:endParaRPr lang="es-CL" sz="1400" dirty="0"/>
          </a:p>
          <a:p>
            <a:r>
              <a:rPr lang="es-CL" sz="1400" dirty="0" err="1"/>
              <a:t>fastq</a:t>
            </a:r>
            <a:r>
              <a:rPr lang="es-CL" sz="1400" dirty="0"/>
              <a:t> = open(“test.</a:t>
            </a:r>
            <a:r>
              <a:rPr lang="es-CL" sz="1400" dirty="0" err="1"/>
              <a:t>fastq</a:t>
            </a:r>
            <a:r>
              <a:rPr lang="es-CL" sz="1400" dirty="0"/>
              <a:t>","r")</a:t>
            </a:r>
          </a:p>
          <a:p>
            <a:r>
              <a:rPr lang="es-CL" sz="1400" dirty="0" err="1"/>
              <a:t>avglist</a:t>
            </a:r>
            <a:r>
              <a:rPr lang="es-CL" sz="1400" dirty="0"/>
              <a:t> = []</a:t>
            </a:r>
          </a:p>
          <a:p>
            <a:r>
              <a:rPr lang="es-CL" sz="1400" dirty="0" err="1"/>
              <a:t>for</a:t>
            </a:r>
            <a:r>
              <a:rPr lang="es-CL" sz="1400" dirty="0"/>
              <a:t> i in </a:t>
            </a:r>
            <a:r>
              <a:rPr lang="es-CL" sz="1400" dirty="0" err="1"/>
              <a:t>range</a:t>
            </a:r>
            <a:r>
              <a:rPr lang="es-CL" sz="1400" dirty="0"/>
              <a:t>(500):</a:t>
            </a:r>
          </a:p>
          <a:p>
            <a:r>
              <a:rPr lang="es-CL" sz="1400" dirty="0"/>
              <a:t>    </a:t>
            </a:r>
            <a:r>
              <a:rPr lang="es-CL" sz="1400" dirty="0" err="1"/>
              <a:t>for</a:t>
            </a:r>
            <a:r>
              <a:rPr lang="es-CL" sz="1400" dirty="0"/>
              <a:t> i in </a:t>
            </a:r>
            <a:r>
              <a:rPr lang="es-CL" sz="1400" dirty="0" err="1"/>
              <a:t>range</a:t>
            </a:r>
            <a:r>
              <a:rPr lang="es-CL" sz="1400" dirty="0"/>
              <a:t>(3):</a:t>
            </a:r>
          </a:p>
          <a:p>
            <a:r>
              <a:rPr lang="es-CL" sz="1400" dirty="0"/>
              <a:t>        </a:t>
            </a:r>
            <a:r>
              <a:rPr lang="es-CL" sz="1400" dirty="0" err="1"/>
              <a:t>next</a:t>
            </a:r>
            <a:r>
              <a:rPr lang="es-CL" sz="1400" dirty="0"/>
              <a:t>(</a:t>
            </a:r>
            <a:r>
              <a:rPr lang="es-CL" sz="1400" dirty="0" err="1"/>
              <a:t>fastq</a:t>
            </a:r>
            <a:r>
              <a:rPr lang="es-CL" sz="1400" dirty="0"/>
              <a:t>) ##cada vez pasar 3 </a:t>
            </a:r>
            <a:r>
              <a:rPr lang="es-CL" sz="1400" dirty="0" err="1"/>
              <a:t>lineas</a:t>
            </a:r>
            <a:endParaRPr lang="es-CL" sz="1400" dirty="0"/>
          </a:p>
          <a:p>
            <a:r>
              <a:rPr lang="es-CL" sz="1400" dirty="0"/>
              <a:t>    </a:t>
            </a:r>
            <a:r>
              <a:rPr lang="es-CL" sz="1400" dirty="0" err="1"/>
              <a:t>phredASCII</a:t>
            </a:r>
            <a:r>
              <a:rPr lang="es-CL" sz="1400" dirty="0"/>
              <a:t> = </a:t>
            </a:r>
            <a:r>
              <a:rPr lang="es-CL" sz="1400" dirty="0" err="1"/>
              <a:t>list</a:t>
            </a:r>
            <a:r>
              <a:rPr lang="es-CL" sz="1400" dirty="0"/>
              <a:t>(</a:t>
            </a:r>
            <a:r>
              <a:rPr lang="es-CL" sz="1400" dirty="0" err="1"/>
              <a:t>fastq.readline</a:t>
            </a:r>
            <a:r>
              <a:rPr lang="es-CL" sz="1400" dirty="0"/>
              <a:t>())</a:t>
            </a:r>
          </a:p>
          <a:p>
            <a:r>
              <a:rPr lang="es-CL" sz="1400" dirty="0"/>
              <a:t>    </a:t>
            </a:r>
            <a:r>
              <a:rPr lang="es-CL" sz="1400" dirty="0" err="1"/>
              <a:t>phreds</a:t>
            </a:r>
            <a:r>
              <a:rPr lang="es-CL" sz="1400" dirty="0"/>
              <a:t> = [x-33 </a:t>
            </a:r>
            <a:r>
              <a:rPr lang="es-CL" sz="1400" dirty="0" err="1"/>
              <a:t>for</a:t>
            </a:r>
            <a:r>
              <a:rPr lang="es-CL" sz="1400" dirty="0"/>
              <a:t> x in [</a:t>
            </a:r>
            <a:r>
              <a:rPr lang="es-CL" sz="1400" dirty="0" err="1"/>
              <a:t>ord</a:t>
            </a:r>
            <a:r>
              <a:rPr lang="es-CL" sz="1400" dirty="0"/>
              <a:t>(x) </a:t>
            </a:r>
            <a:r>
              <a:rPr lang="es-CL" sz="1400" dirty="0" err="1"/>
              <a:t>for</a:t>
            </a:r>
            <a:r>
              <a:rPr lang="es-CL" sz="1400" dirty="0"/>
              <a:t> x in </a:t>
            </a:r>
            <a:r>
              <a:rPr lang="es-CL" sz="1400" dirty="0" err="1"/>
              <a:t>phredASCII</a:t>
            </a:r>
            <a:r>
              <a:rPr lang="es-CL" sz="1400" dirty="0"/>
              <a:t>]]</a:t>
            </a:r>
          </a:p>
          <a:p>
            <a:r>
              <a:rPr lang="es-CL" sz="1400" dirty="0"/>
              <a:t>    </a:t>
            </a:r>
            <a:r>
              <a:rPr lang="es-CL" sz="1400" dirty="0" err="1"/>
              <a:t>average</a:t>
            </a:r>
            <a:r>
              <a:rPr lang="es-CL" sz="1400" dirty="0"/>
              <a:t> = sum(</a:t>
            </a:r>
            <a:r>
              <a:rPr lang="es-CL" sz="1400" dirty="0" err="1"/>
              <a:t>phreds</a:t>
            </a:r>
            <a:r>
              <a:rPr lang="es-CL" sz="1400" dirty="0"/>
              <a:t>)/</a:t>
            </a:r>
            <a:r>
              <a:rPr lang="es-CL" sz="1400" dirty="0" err="1"/>
              <a:t>len</a:t>
            </a:r>
            <a:r>
              <a:rPr lang="es-CL" sz="1400" dirty="0"/>
              <a:t>(</a:t>
            </a:r>
            <a:r>
              <a:rPr lang="es-CL" sz="1400" dirty="0" err="1"/>
              <a:t>phreds</a:t>
            </a:r>
            <a:r>
              <a:rPr lang="es-CL" sz="1400" dirty="0"/>
              <a:t>) </a:t>
            </a:r>
          </a:p>
          <a:p>
            <a:r>
              <a:rPr lang="es-CL" sz="1400" dirty="0"/>
              <a:t>    </a:t>
            </a:r>
            <a:r>
              <a:rPr lang="es-CL" sz="1400" dirty="0" err="1"/>
              <a:t>avglist.append</a:t>
            </a:r>
            <a:r>
              <a:rPr lang="es-CL" sz="1400" dirty="0"/>
              <a:t>(</a:t>
            </a:r>
            <a:r>
              <a:rPr lang="es-CL" sz="1400" dirty="0" err="1"/>
              <a:t>average</a:t>
            </a:r>
            <a:r>
              <a:rPr lang="es-CL" sz="1400" dirty="0"/>
              <a:t>) </a:t>
            </a:r>
          </a:p>
          <a:p>
            <a:r>
              <a:rPr lang="es-CL" sz="1400" dirty="0" err="1"/>
              <a:t>fastq.close</a:t>
            </a:r>
            <a:r>
              <a:rPr lang="es-CL" sz="1400" dirty="0"/>
              <a:t>()</a:t>
            </a:r>
          </a:p>
          <a:p>
            <a:r>
              <a:rPr lang="es-CL" sz="1400" dirty="0" err="1"/>
              <a:t>plt.hist</a:t>
            </a:r>
            <a:r>
              <a:rPr lang="es-CL" sz="1400" dirty="0"/>
              <a:t>(</a:t>
            </a:r>
            <a:r>
              <a:rPr lang="es-CL" sz="1400" dirty="0" err="1"/>
              <a:t>avglist</a:t>
            </a:r>
            <a:r>
              <a:rPr lang="es-CL" sz="1400" dirty="0"/>
              <a:t>)</a:t>
            </a:r>
          </a:p>
          <a:p>
            <a:r>
              <a:rPr lang="es-CL" sz="1400" dirty="0" err="1"/>
              <a:t>plt.show</a:t>
            </a:r>
            <a:r>
              <a:rPr lang="es-CL" sz="1400" dirty="0"/>
              <a:t>()</a:t>
            </a:r>
          </a:p>
        </p:txBody>
      </p:sp>
      <p:pic>
        <p:nvPicPr>
          <p:cNvPr id="4" name="Picture 3">
            <a:extLst>
              <a:ext uri="{FF2B5EF4-FFF2-40B4-BE49-F238E27FC236}">
                <a16:creationId xmlns:a16="http://schemas.microsoft.com/office/drawing/2014/main" id="{9EFAB053-EAB4-4C9B-B469-15C08DC0A861}"/>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258" r="7812" b="4159"/>
          <a:stretch/>
        </p:blipFill>
        <p:spPr>
          <a:xfrm>
            <a:off x="4056743" y="1919600"/>
            <a:ext cx="5087257" cy="4206565"/>
          </a:xfrm>
          <a:prstGeom prst="rect">
            <a:avLst/>
          </a:prstGeom>
        </p:spPr>
      </p:pic>
    </p:spTree>
    <p:extLst>
      <p:ext uri="{BB962C8B-B14F-4D97-AF65-F5344CB8AC3E}">
        <p14:creationId xmlns:p14="http://schemas.microsoft.com/office/powerpoint/2010/main" val="248485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9E5149-599A-44B5-B288-EB1D608116D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05468" y="341194"/>
            <a:ext cx="6317350" cy="8364933"/>
          </a:xfrm>
          <a:prstGeom prst="rect">
            <a:avLst/>
          </a:prstGeom>
        </p:spPr>
      </p:pic>
      <p:sp>
        <p:nvSpPr>
          <p:cNvPr id="5" name="TextBox 4">
            <a:extLst>
              <a:ext uri="{FF2B5EF4-FFF2-40B4-BE49-F238E27FC236}">
                <a16:creationId xmlns:a16="http://schemas.microsoft.com/office/drawing/2014/main" id="{BD3BE693-B2C5-4403-A854-E17DC923DAB1}"/>
              </a:ext>
            </a:extLst>
          </p:cNvPr>
          <p:cNvSpPr txBox="1"/>
          <p:nvPr/>
        </p:nvSpPr>
        <p:spPr>
          <a:xfrm rot="20943932">
            <a:off x="757317" y="3932018"/>
            <a:ext cx="7013651" cy="584775"/>
          </a:xfrm>
          <a:prstGeom prst="rect">
            <a:avLst/>
          </a:prstGeom>
          <a:noFill/>
        </p:spPr>
        <p:txBody>
          <a:bodyPr wrap="none" rtlCol="0">
            <a:spAutoFit/>
          </a:bodyPr>
          <a:lstStyle/>
          <a:p>
            <a:r>
              <a:rPr lang="es-CL" sz="3200" b="1" dirty="0">
                <a:effectLst>
                  <a:glow rad="228600">
                    <a:schemeClr val="accent3">
                      <a:satMod val="175000"/>
                      <a:alpha val="40000"/>
                    </a:schemeClr>
                  </a:glow>
                  <a:outerShdw blurRad="50800" dist="38100" dir="5400000" algn="t" rotWithShape="0">
                    <a:prstClr val="black">
                      <a:alpha val="40000"/>
                    </a:prstClr>
                  </a:outerShdw>
                </a:effectLst>
              </a:rPr>
              <a:t>¿Estos reads son de buen calidad?</a:t>
            </a:r>
          </a:p>
        </p:txBody>
      </p:sp>
      <p:pic>
        <p:nvPicPr>
          <p:cNvPr id="3" name="Picture 2">
            <a:extLst>
              <a:ext uri="{FF2B5EF4-FFF2-40B4-BE49-F238E27FC236}">
                <a16:creationId xmlns:a16="http://schemas.microsoft.com/office/drawing/2014/main" id="{773F55D4-4E66-42B7-8E04-99931C2173D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882892" y="1047750"/>
            <a:ext cx="4762500" cy="4762500"/>
          </a:xfrm>
          <a:prstGeom prst="rect">
            <a:avLst/>
          </a:prstGeom>
        </p:spPr>
      </p:pic>
    </p:spTree>
    <p:extLst>
      <p:ext uri="{BB962C8B-B14F-4D97-AF65-F5344CB8AC3E}">
        <p14:creationId xmlns:p14="http://schemas.microsoft.com/office/powerpoint/2010/main" val="231971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5.55556E-7 -7.40741E-7 L 5.55556E-7 -0.25 " pathEditMode="relative" rAng="0" ptsTypes="AA">
                                      <p:cBhvr>
                                        <p:cTn id="6" dur="5000" fill="hold"/>
                                        <p:tgtEl>
                                          <p:spTgt spid="4"/>
                                        </p:tgtEl>
                                        <p:attrNameLst>
                                          <p:attrName>ppt_x</p:attrName>
                                          <p:attrName>ppt_y</p:attrName>
                                        </p:attrNameLst>
                                      </p:cBhvr>
                                      <p:rCtr x="0" y="-12500"/>
                                    </p:animMotion>
                                  </p:childTnLst>
                                </p:cTn>
                              </p:par>
                              <p:par>
                                <p:cTn id="7" presetID="1" presetClass="entr" presetSubtype="0" fill="hold" grpId="0" nodeType="withEffect">
                                  <p:stCondLst>
                                    <p:cond delay="100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8289" y="1956033"/>
            <a:ext cx="8958081" cy="1644417"/>
          </a:xfrm>
        </p:spPr>
        <p:txBody>
          <a:bodyPr>
            <a:normAutofit/>
            <a:scene3d>
              <a:camera prst="orthographicFront"/>
              <a:lightRig rig="glow" dir="t">
                <a:rot lat="0" lon="0" rev="3600000"/>
              </a:lightRig>
            </a:scene3d>
            <a:sp3d prstMaterial="softEdge">
              <a:contourClr>
                <a:schemeClr val="accent4">
                  <a:alpha val="95000"/>
                </a:schemeClr>
              </a:contourClr>
            </a:sp3d>
          </a:bodyPr>
          <a:lstStyle/>
          <a:p>
            <a:r>
              <a:rPr lang="es-CL" sz="3600" b="1" noProof="0" dirty="0">
                <a:ln>
                  <a:prstDash val="solid"/>
                </a:ln>
                <a:solidFill>
                  <a:schemeClr val="tx1">
                    <a:lumMod val="85000"/>
                    <a:lumOff val="15000"/>
                  </a:schemeClr>
                </a:solidFill>
                <a:latin typeface="News Gothic MT"/>
                <a:cs typeface="News Gothic MT"/>
              </a:rPr>
              <a:t>Visualización por Control de Calidad (QC)</a:t>
            </a:r>
            <a:endParaRPr lang="es-CL" sz="3600" b="1" noProof="0" dirty="0">
              <a:ln>
                <a:prstDash val="solid"/>
              </a:ln>
              <a:solidFill>
                <a:schemeClr val="tx1">
                  <a:lumMod val="85000"/>
                  <a:lumOff val="15000"/>
                </a:schemeClr>
              </a:solidFill>
              <a:effectLst/>
              <a:latin typeface="News Gothic MT"/>
              <a:cs typeface="News Gothic MT"/>
            </a:endParaRPr>
          </a:p>
        </p:txBody>
      </p:sp>
      <p:sp>
        <p:nvSpPr>
          <p:cNvPr id="3" name="Subtítulo 2"/>
          <p:cNvSpPr>
            <a:spLocks noGrp="1"/>
          </p:cNvSpPr>
          <p:nvPr>
            <p:ph type="subTitle" idx="1"/>
          </p:nvPr>
        </p:nvSpPr>
        <p:spPr/>
        <p:txBody>
          <a:bodyPr>
            <a:normAutofit/>
          </a:bodyPr>
          <a:lstStyle/>
          <a:p>
            <a:r>
              <a:rPr lang="es-CL" sz="2800" dirty="0"/>
              <a:t>2</a:t>
            </a:r>
            <a:r>
              <a:rPr lang="es-CL" sz="2800" noProof="0" dirty="0"/>
              <a:t>º CLASE – 7 Abril 2018</a:t>
            </a:r>
          </a:p>
        </p:txBody>
      </p:sp>
      <p:pic>
        <p:nvPicPr>
          <p:cNvPr id="4" name="Imagen 3"/>
          <p:cNvPicPr>
            <a:picLocks noChangeAspect="1"/>
          </p:cNvPicPr>
          <p:nvPr/>
        </p:nvPicPr>
        <p:blipFill>
          <a:blip r:embed="rId2"/>
          <a:stretch>
            <a:fillRect/>
          </a:stretch>
        </p:blipFill>
        <p:spPr>
          <a:xfrm>
            <a:off x="3748947" y="321997"/>
            <a:ext cx="1646887" cy="1579702"/>
          </a:xfrm>
          <a:prstGeom prst="rect">
            <a:avLst/>
          </a:prstGeom>
          <a:noFill/>
          <a:ln>
            <a:noFill/>
          </a:ln>
        </p:spPr>
      </p:pic>
    </p:spTree>
    <p:extLst>
      <p:ext uri="{BB962C8B-B14F-4D97-AF65-F5344CB8AC3E}">
        <p14:creationId xmlns:p14="http://schemas.microsoft.com/office/powerpoint/2010/main" val="19903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Transformación y Filtración de Datos de Secuenciación</a:t>
            </a:r>
          </a:p>
        </p:txBody>
      </p:sp>
      <p:sp>
        <p:nvSpPr>
          <p:cNvPr id="44" name="Flecha curvada hacia la izquierda 20">
            <a:extLst>
              <a:ext uri="{FF2B5EF4-FFF2-40B4-BE49-F238E27FC236}">
                <a16:creationId xmlns:a16="http://schemas.microsoft.com/office/drawing/2014/main" id="{CC3178C2-9AAD-47B5-B688-E41309C60864}"/>
              </a:ext>
            </a:extLst>
          </p:cNvPr>
          <p:cNvSpPr/>
          <p:nvPr/>
        </p:nvSpPr>
        <p:spPr>
          <a:xfrm>
            <a:off x="1156228" y="2581584"/>
            <a:ext cx="7920035" cy="3000190"/>
          </a:xfrm>
          <a:prstGeom prst="curvedLeftArrow">
            <a:avLst>
              <a:gd name="adj1" fmla="val 25000"/>
              <a:gd name="adj2" fmla="val 40052"/>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100" name="Minus Sign 99">
            <a:extLst>
              <a:ext uri="{FF2B5EF4-FFF2-40B4-BE49-F238E27FC236}">
                <a16:creationId xmlns:a16="http://schemas.microsoft.com/office/drawing/2014/main" id="{FB0BE213-A328-4721-B18E-68FD3DE0D543}"/>
              </a:ext>
            </a:extLst>
          </p:cNvPr>
          <p:cNvSpPr/>
          <p:nvPr/>
        </p:nvSpPr>
        <p:spPr>
          <a:xfrm rot="502525">
            <a:off x="1392520" y="2763568"/>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pic>
        <p:nvPicPr>
          <p:cNvPr id="46" name="Marcador de contenido 7" descr="hiseq2500.png">
            <a:extLst>
              <a:ext uri="{FF2B5EF4-FFF2-40B4-BE49-F238E27FC236}">
                <a16:creationId xmlns:a16="http://schemas.microsoft.com/office/drawing/2014/main" id="{3495DB88-C913-464F-93BF-6B0D366B36C3}"/>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2281" t="-2" r="-3562" b="-3097"/>
          <a:stretch/>
        </p:blipFill>
        <p:spPr>
          <a:xfrm>
            <a:off x="173147" y="2258854"/>
            <a:ext cx="1427998" cy="1371701"/>
          </a:xfrm>
          <a:prstGeom prst="rect">
            <a:avLst/>
          </a:prstGeom>
        </p:spPr>
      </p:pic>
      <p:sp>
        <p:nvSpPr>
          <p:cNvPr id="47" name="Flecha en U 12">
            <a:extLst>
              <a:ext uri="{FF2B5EF4-FFF2-40B4-BE49-F238E27FC236}">
                <a16:creationId xmlns:a16="http://schemas.microsoft.com/office/drawing/2014/main" id="{227BE9A0-D0D6-4503-98FA-4D464F83E266}"/>
              </a:ext>
            </a:extLst>
          </p:cNvPr>
          <p:cNvSpPr/>
          <p:nvPr/>
        </p:nvSpPr>
        <p:spPr>
          <a:xfrm flipH="1">
            <a:off x="1191971" y="2220434"/>
            <a:ext cx="2215254" cy="436337"/>
          </a:xfrm>
          <a:prstGeom prst="uturnArrow">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rstTxWarp prst="textStop">
              <a:avLst/>
            </a:prstTxWarp>
            <a:scene3d>
              <a:camera prst="orthographicFront"/>
              <a:lightRig rig="soft" dir="t">
                <a:rot lat="0" lon="0" rev="10800000"/>
              </a:lightRig>
            </a:scene3d>
            <a:sp3d>
              <a:contourClr>
                <a:srgbClr val="DDDDDD"/>
              </a:contourClr>
            </a:sp3d>
          </a:bodyPr>
          <a:lstStyle/>
          <a:p>
            <a:pPr algn="ctr"/>
            <a:endParaRPr lang="en-GB" b="1" spc="150">
              <a:ln w="11430"/>
              <a:solidFill>
                <a:srgbClr val="F8F8F8"/>
              </a:solidFill>
              <a:effectLst/>
            </a:endParaRPr>
          </a:p>
        </p:txBody>
      </p:sp>
      <p:sp>
        <p:nvSpPr>
          <p:cNvPr id="48" name="CuadroTexto 17">
            <a:extLst>
              <a:ext uri="{FF2B5EF4-FFF2-40B4-BE49-F238E27FC236}">
                <a16:creationId xmlns:a16="http://schemas.microsoft.com/office/drawing/2014/main" id="{FA9ABEB6-74FA-4FAE-8E6B-937885F7033F}"/>
              </a:ext>
            </a:extLst>
          </p:cNvPr>
          <p:cNvSpPr txBox="1"/>
          <p:nvPr/>
        </p:nvSpPr>
        <p:spPr>
          <a:xfrm>
            <a:off x="211124" y="3583967"/>
            <a:ext cx="2243893" cy="646331"/>
          </a:xfrm>
          <a:prstGeom prst="rect">
            <a:avLst/>
          </a:prstGeom>
          <a:noFill/>
        </p:spPr>
        <p:txBody>
          <a:bodyPr wrap="square" rtlCol="0">
            <a:spAutoFit/>
          </a:bodyPr>
          <a:lstStyle/>
          <a:p>
            <a:r>
              <a:rPr lang="es-CL" dirty="0"/>
              <a:t>Secuenciación de alto rendimiento</a:t>
            </a:r>
          </a:p>
        </p:txBody>
      </p:sp>
      <p:sp>
        <p:nvSpPr>
          <p:cNvPr id="71" name="CuadroTexto 32">
            <a:extLst>
              <a:ext uri="{FF2B5EF4-FFF2-40B4-BE49-F238E27FC236}">
                <a16:creationId xmlns:a16="http://schemas.microsoft.com/office/drawing/2014/main" id="{98E36022-24B4-4112-8650-78897C0CD42A}"/>
              </a:ext>
            </a:extLst>
          </p:cNvPr>
          <p:cNvSpPr txBox="1"/>
          <p:nvPr/>
        </p:nvSpPr>
        <p:spPr>
          <a:xfrm>
            <a:off x="2390575" y="3507128"/>
            <a:ext cx="2843635" cy="369332"/>
          </a:xfrm>
          <a:prstGeom prst="rect">
            <a:avLst/>
          </a:prstGeom>
          <a:noFill/>
        </p:spPr>
        <p:txBody>
          <a:bodyPr wrap="square" rtlCol="0">
            <a:spAutoFit/>
          </a:bodyPr>
          <a:lstStyle/>
          <a:p>
            <a:r>
              <a:rPr lang="en-GB" dirty="0"/>
              <a:t>Control de calidad (QC)</a:t>
            </a:r>
          </a:p>
        </p:txBody>
      </p:sp>
      <p:pic>
        <p:nvPicPr>
          <p:cNvPr id="72" name="Content Placeholder 4">
            <a:extLst>
              <a:ext uri="{FF2B5EF4-FFF2-40B4-BE49-F238E27FC236}">
                <a16:creationId xmlns:a16="http://schemas.microsoft.com/office/drawing/2014/main" id="{70C632A7-D5D9-4154-8CBD-F095F332FDBE}"/>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605332" y="2397943"/>
            <a:ext cx="1590529" cy="794419"/>
          </a:xfrm>
          <a:prstGeom prst="rect">
            <a:avLst/>
          </a:prstGeom>
          <a:ln>
            <a:solidFill>
              <a:srgbClr val="000000"/>
            </a:solidFill>
          </a:ln>
        </p:spPr>
      </p:pic>
      <p:pic>
        <p:nvPicPr>
          <p:cNvPr id="73" name="Picture 4">
            <a:extLst>
              <a:ext uri="{FF2B5EF4-FFF2-40B4-BE49-F238E27FC236}">
                <a16:creationId xmlns:a16="http://schemas.microsoft.com/office/drawing/2014/main" id="{1EC13C85-853F-453A-B63A-1C6DC97838D9}"/>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292032" y="2572273"/>
            <a:ext cx="1412558" cy="918438"/>
          </a:xfrm>
          <a:prstGeom prst="rect">
            <a:avLst/>
          </a:prstGeom>
          <a:ln>
            <a:solidFill>
              <a:srgbClr val="000000"/>
            </a:solidFill>
          </a:ln>
        </p:spPr>
      </p:pic>
      <p:sp>
        <p:nvSpPr>
          <p:cNvPr id="74" name="CuadroTexto 2">
            <a:extLst>
              <a:ext uri="{FF2B5EF4-FFF2-40B4-BE49-F238E27FC236}">
                <a16:creationId xmlns:a16="http://schemas.microsoft.com/office/drawing/2014/main" id="{C08AD509-76B0-4634-B673-649AC74D0702}"/>
              </a:ext>
            </a:extLst>
          </p:cNvPr>
          <p:cNvSpPr txBox="1"/>
          <p:nvPr/>
        </p:nvSpPr>
        <p:spPr>
          <a:xfrm>
            <a:off x="883051" y="4480972"/>
            <a:ext cx="1604448" cy="923330"/>
          </a:xfrm>
          <a:prstGeom prst="rect">
            <a:avLst/>
          </a:prstGeom>
          <a:noFill/>
        </p:spPr>
        <p:txBody>
          <a:bodyPr wrap="square" rtlCol="0">
            <a:spAutoFit/>
          </a:bodyPr>
          <a:lstStyle/>
          <a:p>
            <a:pPr algn="ctr"/>
            <a:r>
              <a:rPr lang="es-CL" dirty="0"/>
              <a:t>Proceso de validación</a:t>
            </a:r>
          </a:p>
          <a:p>
            <a:pPr algn="ctr"/>
            <a:r>
              <a:rPr lang="es-CL" dirty="0"/>
              <a:t>(laboratorio)</a:t>
            </a:r>
          </a:p>
        </p:txBody>
      </p:sp>
      <p:sp>
        <p:nvSpPr>
          <p:cNvPr id="75" name="Flecha derecha 45">
            <a:extLst>
              <a:ext uri="{FF2B5EF4-FFF2-40B4-BE49-F238E27FC236}">
                <a16:creationId xmlns:a16="http://schemas.microsoft.com/office/drawing/2014/main" id="{16D68650-CF9F-4890-9D78-80C80F60DBD7}"/>
              </a:ext>
            </a:extLst>
          </p:cNvPr>
          <p:cNvSpPr/>
          <p:nvPr/>
        </p:nvSpPr>
        <p:spPr>
          <a:xfrm>
            <a:off x="6764890" y="3541134"/>
            <a:ext cx="1224698" cy="199816"/>
          </a:xfrm>
          <a:prstGeom prst="rightArrow">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r>
              <a:rPr lang="es-ES" sz="1000" dirty="0">
                <a:solidFill>
                  <a:srgbClr val="000000"/>
                </a:solidFill>
              </a:rPr>
              <a:t>ACTTCATCCAT</a:t>
            </a:r>
            <a:r>
              <a:rPr lang="es-ES" sz="1000" dirty="0">
                <a:solidFill>
                  <a:srgbClr val="FF0000"/>
                </a:solidFill>
              </a:rPr>
              <a:t>T</a:t>
            </a:r>
            <a:r>
              <a:rPr lang="es-ES" sz="1000" dirty="0">
                <a:solidFill>
                  <a:srgbClr val="000000"/>
                </a:solidFill>
              </a:rPr>
              <a:t>CG</a:t>
            </a:r>
            <a:endParaRPr lang="en-GB" sz="1000" dirty="0">
              <a:solidFill>
                <a:srgbClr val="000000"/>
              </a:solidFill>
            </a:endParaRPr>
          </a:p>
        </p:txBody>
      </p:sp>
      <p:sp>
        <p:nvSpPr>
          <p:cNvPr id="76" name="CuadroTexto 19">
            <a:extLst>
              <a:ext uri="{FF2B5EF4-FFF2-40B4-BE49-F238E27FC236}">
                <a16:creationId xmlns:a16="http://schemas.microsoft.com/office/drawing/2014/main" id="{52527359-4FBC-467E-BE99-0C759C65C169}"/>
              </a:ext>
            </a:extLst>
          </p:cNvPr>
          <p:cNvSpPr txBox="1"/>
          <p:nvPr/>
        </p:nvSpPr>
        <p:spPr>
          <a:xfrm rot="259788">
            <a:off x="5193658" y="2501364"/>
            <a:ext cx="3676900" cy="400110"/>
          </a:xfrm>
          <a:prstGeom prst="rect">
            <a:avLst/>
          </a:prstGeom>
          <a:noFill/>
        </p:spPr>
        <p:txBody>
          <a:bodyPr wrap="square" rtlCol="0">
            <a:spAutoFit/>
          </a:bodyPr>
          <a:lstStyle/>
          <a:p>
            <a:r>
              <a:rPr lang="en-GB" sz="2000" dirty="0">
                <a:solidFill>
                  <a:schemeClr val="tx1">
                    <a:lumMod val="85000"/>
                    <a:lumOff val="15000"/>
                  </a:schemeClr>
                </a:solidFill>
              </a:rPr>
              <a:t>Alineamiento de secuencias</a:t>
            </a:r>
          </a:p>
        </p:txBody>
      </p:sp>
      <p:sp>
        <p:nvSpPr>
          <p:cNvPr id="77" name="CuadroTexto 39">
            <a:extLst>
              <a:ext uri="{FF2B5EF4-FFF2-40B4-BE49-F238E27FC236}">
                <a16:creationId xmlns:a16="http://schemas.microsoft.com/office/drawing/2014/main" id="{F11948F1-71BC-48F9-A6CD-02F2C85F0FE1}"/>
              </a:ext>
            </a:extLst>
          </p:cNvPr>
          <p:cNvSpPr txBox="1"/>
          <p:nvPr/>
        </p:nvSpPr>
        <p:spPr>
          <a:xfrm>
            <a:off x="8191048" y="3537882"/>
            <a:ext cx="335441" cy="153888"/>
          </a:xfrm>
          <a:prstGeom prst="rect">
            <a:avLst/>
          </a:prstGeom>
          <a:noFill/>
          <a:ln>
            <a:noFill/>
          </a:ln>
          <a:effectLst/>
        </p:spPr>
        <p:txBody>
          <a:bodyPr wrap="none" lIns="0" tIns="0" rIns="0" bIns="0" rtlCol="0">
            <a:spAutoFit/>
          </a:bodyPr>
          <a:lstStyle/>
          <a:p>
            <a:pPr algn="ctr"/>
            <a:r>
              <a:rPr lang="en-GB" sz="1000" dirty="0">
                <a:effectLst/>
              </a:rPr>
              <a:t>reads</a:t>
            </a:r>
          </a:p>
        </p:txBody>
      </p:sp>
      <p:sp>
        <p:nvSpPr>
          <p:cNvPr id="78" name="Flecha izquierda 50">
            <a:extLst>
              <a:ext uri="{FF2B5EF4-FFF2-40B4-BE49-F238E27FC236}">
                <a16:creationId xmlns:a16="http://schemas.microsoft.com/office/drawing/2014/main" id="{665663AC-985A-46A0-BE3B-25F81612416D}"/>
              </a:ext>
            </a:extLst>
          </p:cNvPr>
          <p:cNvSpPr/>
          <p:nvPr/>
        </p:nvSpPr>
        <p:spPr>
          <a:xfrm>
            <a:off x="6763916" y="3714655"/>
            <a:ext cx="1225672" cy="218448"/>
          </a:xfrm>
          <a:prstGeom prst="leftArrow">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s-ES" sz="1000" dirty="0">
                <a:solidFill>
                  <a:srgbClr val="000000"/>
                </a:solidFill>
              </a:rPr>
              <a:t>CTTCATC</a:t>
            </a:r>
            <a:r>
              <a:rPr lang="es-ES" sz="1000" dirty="0">
                <a:solidFill>
                  <a:srgbClr val="FF0000"/>
                </a:solidFill>
              </a:rPr>
              <a:t>A</a:t>
            </a:r>
            <a:r>
              <a:rPr lang="es-ES" sz="1000" dirty="0">
                <a:solidFill>
                  <a:schemeClr val="tx1"/>
                </a:solidFill>
              </a:rPr>
              <a:t>A</a:t>
            </a:r>
            <a:r>
              <a:rPr lang="es-ES" sz="1000" dirty="0">
                <a:solidFill>
                  <a:srgbClr val="000000"/>
                </a:solidFill>
              </a:rPr>
              <a:t>TGCGC</a:t>
            </a:r>
            <a:endParaRPr lang="en-GB" sz="1000" dirty="0">
              <a:solidFill>
                <a:srgbClr val="000000"/>
              </a:solidFill>
            </a:endParaRPr>
          </a:p>
        </p:txBody>
      </p:sp>
      <p:sp>
        <p:nvSpPr>
          <p:cNvPr id="79" name="Flecha izquierda 52">
            <a:extLst>
              <a:ext uri="{FF2B5EF4-FFF2-40B4-BE49-F238E27FC236}">
                <a16:creationId xmlns:a16="http://schemas.microsoft.com/office/drawing/2014/main" id="{EF7F36AF-17BC-416E-87BD-9B3B37F311DD}"/>
              </a:ext>
            </a:extLst>
          </p:cNvPr>
          <p:cNvSpPr/>
          <p:nvPr/>
        </p:nvSpPr>
        <p:spPr>
          <a:xfrm>
            <a:off x="5906362" y="3231474"/>
            <a:ext cx="1255207" cy="161040"/>
          </a:xfrm>
          <a:prstGeom prst="leftArrow">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GB" sz="1000" dirty="0"/>
              <a:t>GAA</a:t>
            </a:r>
            <a:r>
              <a:rPr lang="en-GB" sz="1000" dirty="0">
                <a:solidFill>
                  <a:schemeClr val="tx1"/>
                </a:solidFill>
              </a:rPr>
              <a:t>T</a:t>
            </a:r>
            <a:r>
              <a:rPr lang="en-GB" sz="1000" dirty="0"/>
              <a:t>AGGCTACTTC</a:t>
            </a:r>
          </a:p>
        </p:txBody>
      </p:sp>
      <p:sp>
        <p:nvSpPr>
          <p:cNvPr id="80" name="Flecha izquierda 54">
            <a:extLst>
              <a:ext uri="{FF2B5EF4-FFF2-40B4-BE49-F238E27FC236}">
                <a16:creationId xmlns:a16="http://schemas.microsoft.com/office/drawing/2014/main" id="{0E925183-3510-482B-AFA5-E67997FB90C1}"/>
              </a:ext>
            </a:extLst>
          </p:cNvPr>
          <p:cNvSpPr/>
          <p:nvPr/>
        </p:nvSpPr>
        <p:spPr>
          <a:xfrm>
            <a:off x="6184823" y="3382898"/>
            <a:ext cx="1225672" cy="154984"/>
          </a:xfrm>
          <a:prstGeom prst="leftArrow">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s-ES" sz="1000" dirty="0">
                <a:solidFill>
                  <a:schemeClr val="tx1"/>
                </a:solidFill>
              </a:rPr>
              <a:t>AGGC</a:t>
            </a:r>
            <a:r>
              <a:rPr lang="es-ES" sz="1000" dirty="0">
                <a:solidFill>
                  <a:srgbClr val="FF0000"/>
                </a:solidFill>
                <a:effectLst/>
              </a:rPr>
              <a:t>C</a:t>
            </a:r>
            <a:r>
              <a:rPr lang="es-ES" sz="1000" dirty="0">
                <a:solidFill>
                  <a:schemeClr val="tx1"/>
                </a:solidFill>
              </a:rPr>
              <a:t>TACT</a:t>
            </a:r>
            <a:r>
              <a:rPr lang="es-ES" sz="1000" dirty="0">
                <a:solidFill>
                  <a:srgbClr val="FF0000"/>
                </a:solidFill>
              </a:rPr>
              <a:t>A</a:t>
            </a:r>
            <a:r>
              <a:rPr lang="es-ES" sz="1000" dirty="0">
                <a:solidFill>
                  <a:schemeClr val="tx1"/>
                </a:solidFill>
              </a:rPr>
              <a:t>CATC</a:t>
            </a:r>
          </a:p>
        </p:txBody>
      </p:sp>
      <p:sp>
        <p:nvSpPr>
          <p:cNvPr id="81" name="CuadroTexto 36">
            <a:extLst>
              <a:ext uri="{FF2B5EF4-FFF2-40B4-BE49-F238E27FC236}">
                <a16:creationId xmlns:a16="http://schemas.microsoft.com/office/drawing/2014/main" id="{9D1D0C1E-A281-49E6-9DC9-7B9B17B8121A}"/>
              </a:ext>
            </a:extLst>
          </p:cNvPr>
          <p:cNvSpPr txBox="1"/>
          <p:nvPr/>
        </p:nvSpPr>
        <p:spPr>
          <a:xfrm>
            <a:off x="5391290" y="2889226"/>
            <a:ext cx="1758770" cy="153888"/>
          </a:xfrm>
          <a:prstGeom prst="rect">
            <a:avLst/>
          </a:prstGeom>
          <a:noFill/>
          <a:ln>
            <a:noFill/>
          </a:ln>
          <a:effectLst>
            <a:glow rad="1193800">
              <a:schemeClr val="bg2">
                <a:alpha val="75000"/>
              </a:schemeClr>
            </a:glow>
            <a:softEdge rad="635000"/>
          </a:effectLst>
        </p:spPr>
        <p:txBody>
          <a:bodyPr wrap="square" lIns="0" tIns="0" rIns="0" bIns="0" rtlCol="0">
            <a:spAutoFit/>
          </a:bodyPr>
          <a:lstStyle/>
          <a:p>
            <a:pPr algn="ctr"/>
            <a:r>
              <a:rPr lang="es-CL" sz="1000" b="1" dirty="0">
                <a:effectLst/>
              </a:rPr>
              <a:t>Secuencia de referencia</a:t>
            </a:r>
          </a:p>
        </p:txBody>
      </p:sp>
      <p:sp>
        <p:nvSpPr>
          <p:cNvPr id="82" name="Pergamino horizontal 51">
            <a:extLst>
              <a:ext uri="{FF2B5EF4-FFF2-40B4-BE49-F238E27FC236}">
                <a16:creationId xmlns:a16="http://schemas.microsoft.com/office/drawing/2014/main" id="{99AD1FF7-E5E9-495E-BB84-5E81E0C01C7E}"/>
              </a:ext>
            </a:extLst>
          </p:cNvPr>
          <p:cNvSpPr/>
          <p:nvPr/>
        </p:nvSpPr>
        <p:spPr>
          <a:xfrm>
            <a:off x="5821503" y="3015229"/>
            <a:ext cx="2462467" cy="199816"/>
          </a:xfrm>
          <a:prstGeom prst="horizontalScroll">
            <a:avLst/>
          </a:prstGeom>
          <a:solidFill>
            <a:srgbClr val="B1DDEB"/>
          </a:solidFill>
          <a:ln>
            <a:solidFill>
              <a:srgbClr val="09213B"/>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lvl="0"/>
            <a:r>
              <a:rPr lang="en-GB" sz="800" dirty="0">
                <a:solidFill>
                  <a:prstClr val="black"/>
                </a:solidFill>
              </a:rPr>
              <a:t>…</a:t>
            </a:r>
            <a:r>
              <a:rPr lang="es-ES" sz="1000" dirty="0">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rPr>
              <a:t>TGAATAGGCGTACTTCATCCATGCGC</a:t>
            </a:r>
            <a:r>
              <a:rPr lang="en-GB" sz="800" dirty="0">
                <a:solidFill>
                  <a:prstClr val="black"/>
                </a:solidFill>
              </a:rPr>
              <a:t>…</a:t>
            </a:r>
          </a:p>
        </p:txBody>
      </p:sp>
      <p:sp>
        <p:nvSpPr>
          <p:cNvPr id="83" name="Cerrar llave 100">
            <a:extLst>
              <a:ext uri="{FF2B5EF4-FFF2-40B4-BE49-F238E27FC236}">
                <a16:creationId xmlns:a16="http://schemas.microsoft.com/office/drawing/2014/main" id="{619EB60C-2179-45AB-850F-35081E62EDEF}"/>
              </a:ext>
            </a:extLst>
          </p:cNvPr>
          <p:cNvSpPr/>
          <p:nvPr/>
        </p:nvSpPr>
        <p:spPr>
          <a:xfrm>
            <a:off x="7922756" y="3277595"/>
            <a:ext cx="227533" cy="697139"/>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84" name="CuadroTexto 21">
            <a:extLst>
              <a:ext uri="{FF2B5EF4-FFF2-40B4-BE49-F238E27FC236}">
                <a16:creationId xmlns:a16="http://schemas.microsoft.com/office/drawing/2014/main" id="{92BEEF57-C78E-4D73-8543-450E27DE760D}"/>
              </a:ext>
            </a:extLst>
          </p:cNvPr>
          <p:cNvSpPr txBox="1"/>
          <p:nvPr/>
        </p:nvSpPr>
        <p:spPr>
          <a:xfrm rot="21345368">
            <a:off x="4786251" y="5103561"/>
            <a:ext cx="4681877" cy="369332"/>
          </a:xfrm>
          <a:prstGeom prst="rect">
            <a:avLst/>
          </a:prstGeom>
          <a:noFill/>
        </p:spPr>
        <p:txBody>
          <a:bodyPr wrap="square" rtlCol="0">
            <a:spAutoFit/>
          </a:bodyPr>
          <a:lstStyle/>
          <a:p>
            <a:r>
              <a:rPr lang="es-CL" dirty="0"/>
              <a:t>Llamado de variantes/Genotipificación</a:t>
            </a:r>
          </a:p>
        </p:txBody>
      </p:sp>
      <p:grpSp>
        <p:nvGrpSpPr>
          <p:cNvPr id="85" name="Agrupar 91">
            <a:extLst>
              <a:ext uri="{FF2B5EF4-FFF2-40B4-BE49-F238E27FC236}">
                <a16:creationId xmlns:a16="http://schemas.microsoft.com/office/drawing/2014/main" id="{2D5DF4BB-04BB-4151-B5C8-DE73380644D5}"/>
              </a:ext>
            </a:extLst>
          </p:cNvPr>
          <p:cNvGrpSpPr/>
          <p:nvPr/>
        </p:nvGrpSpPr>
        <p:grpSpPr>
          <a:xfrm>
            <a:off x="5901282" y="4123296"/>
            <a:ext cx="1911644" cy="1079029"/>
            <a:chOff x="572122" y="0"/>
            <a:chExt cx="1911644" cy="1079029"/>
          </a:xfrm>
        </p:grpSpPr>
        <p:sp>
          <p:nvSpPr>
            <p:cNvPr id="86" name="CuadroTexto 92">
              <a:extLst>
                <a:ext uri="{FF2B5EF4-FFF2-40B4-BE49-F238E27FC236}">
                  <a16:creationId xmlns:a16="http://schemas.microsoft.com/office/drawing/2014/main" id="{00E7D37A-45FF-4D42-8AAF-0818BE939D97}"/>
                </a:ext>
              </a:extLst>
            </p:cNvPr>
            <p:cNvSpPr txBox="1"/>
            <p:nvPr/>
          </p:nvSpPr>
          <p:spPr>
            <a:xfrm>
              <a:off x="641691" y="387014"/>
              <a:ext cx="1326004" cy="246221"/>
            </a:xfrm>
            <a:prstGeom prst="rect">
              <a:avLst/>
            </a:prstGeom>
            <a:noFill/>
            <a:ln>
              <a:noFill/>
            </a:ln>
          </p:spPr>
          <p:txBody>
            <a:bodyPr wrap="none" rtlCol="0">
              <a:spAutoFit/>
            </a:bodyPr>
            <a:lstStyle/>
            <a:p>
              <a:pPr algn="ctr"/>
              <a:r>
                <a:rPr lang="es-ES" sz="1000" dirty="0">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rPr>
                <a:t>ATAGGCGTACTTCA</a:t>
              </a:r>
            </a:p>
          </p:txBody>
        </p:sp>
        <p:sp>
          <p:nvSpPr>
            <p:cNvPr id="87" name="CuadroTexto 93">
              <a:extLst>
                <a:ext uri="{FF2B5EF4-FFF2-40B4-BE49-F238E27FC236}">
                  <a16:creationId xmlns:a16="http://schemas.microsoft.com/office/drawing/2014/main" id="{618267BD-1392-413E-8BAC-09ACD1A8F4E2}"/>
                </a:ext>
              </a:extLst>
            </p:cNvPr>
            <p:cNvSpPr txBox="1"/>
            <p:nvPr/>
          </p:nvSpPr>
          <p:spPr>
            <a:xfrm>
              <a:off x="765331" y="537371"/>
              <a:ext cx="1366080" cy="246221"/>
            </a:xfrm>
            <a:prstGeom prst="rect">
              <a:avLst/>
            </a:prstGeom>
            <a:noFill/>
            <a:ln>
              <a:noFill/>
            </a:ln>
          </p:spPr>
          <p:txBody>
            <a:bodyPr wrap="none" rtlCol="0">
              <a:spAutoFit/>
            </a:bodyPr>
            <a:lstStyle/>
            <a:p>
              <a:pPr algn="ctr"/>
              <a:r>
                <a:rPr lang="es-ES" sz="1000" dirty="0">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rPr>
                <a:t>AGGC</a:t>
              </a:r>
              <a:r>
                <a:rPr lang="es-ES" sz="1000" dirty="0">
                  <a:ln>
                    <a:solidFill>
                      <a:srgbClr val="FFFF00"/>
                    </a:solidFill>
                  </a:ln>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effectLst>
                    <a:glow rad="63500">
                      <a:schemeClr val="accent5">
                        <a:satMod val="175000"/>
                        <a:alpha val="40000"/>
                      </a:schemeClr>
                    </a:glow>
                  </a:effectLst>
                </a:rPr>
                <a:t>C</a:t>
              </a:r>
              <a:r>
                <a:rPr lang="es-ES" sz="1000" dirty="0">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rPr>
                <a:t>TACT</a:t>
              </a:r>
              <a:r>
                <a:rPr lang="es-ES" sz="1000" dirty="0">
                  <a:ln>
                    <a:solidFill>
                      <a:schemeClr val="accent2">
                        <a:lumMod val="50000"/>
                      </a:schemeClr>
                    </a:solidFill>
                  </a:ln>
                  <a:solidFill>
                    <a:schemeClr val="accent6">
                      <a:alpha val="10000"/>
                    </a:schemeClr>
                  </a:solidFill>
                </a:rPr>
                <a:t>A</a:t>
              </a:r>
              <a:r>
                <a:rPr lang="es-ES" sz="1000" dirty="0">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rPr>
                <a:t>CATC</a:t>
              </a:r>
            </a:p>
          </p:txBody>
        </p:sp>
        <p:sp>
          <p:nvSpPr>
            <p:cNvPr id="88" name="CuadroTexto 94">
              <a:extLst>
                <a:ext uri="{FF2B5EF4-FFF2-40B4-BE49-F238E27FC236}">
                  <a16:creationId xmlns:a16="http://schemas.microsoft.com/office/drawing/2014/main" id="{BB5097D7-554C-4EF4-B229-40B7C43ABB62}"/>
                </a:ext>
              </a:extLst>
            </p:cNvPr>
            <p:cNvSpPr txBox="1"/>
            <p:nvPr/>
          </p:nvSpPr>
          <p:spPr>
            <a:xfrm>
              <a:off x="940709" y="684428"/>
              <a:ext cx="1356462" cy="246221"/>
            </a:xfrm>
            <a:prstGeom prst="rect">
              <a:avLst/>
            </a:prstGeom>
            <a:noFill/>
            <a:ln>
              <a:noFill/>
            </a:ln>
          </p:spPr>
          <p:txBody>
            <a:bodyPr wrap="none" rtlCol="0">
              <a:spAutoFit/>
            </a:bodyPr>
            <a:lstStyle/>
            <a:p>
              <a:pPr algn="ctr"/>
              <a:r>
                <a:rPr lang="es-ES" sz="1000" dirty="0">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rPr>
                <a:t>GC</a:t>
              </a:r>
              <a:r>
                <a:rPr lang="es-ES" sz="1000" dirty="0">
                  <a:ln>
                    <a:solidFill>
                      <a:srgbClr val="FFFF00"/>
                    </a:solidFill>
                  </a:ln>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effectLst>
                    <a:glow rad="63500">
                      <a:schemeClr val="accent5">
                        <a:satMod val="175000"/>
                        <a:alpha val="40000"/>
                      </a:schemeClr>
                    </a:glow>
                  </a:effectLst>
                </a:rPr>
                <a:t>C</a:t>
              </a:r>
              <a:r>
                <a:rPr lang="es-ES" sz="1000" dirty="0">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rPr>
                <a:t>TACTTCATCCA</a:t>
              </a:r>
            </a:p>
          </p:txBody>
        </p:sp>
        <p:sp>
          <p:nvSpPr>
            <p:cNvPr id="89" name="CuadroTexto 95">
              <a:extLst>
                <a:ext uri="{FF2B5EF4-FFF2-40B4-BE49-F238E27FC236}">
                  <a16:creationId xmlns:a16="http://schemas.microsoft.com/office/drawing/2014/main" id="{76C4E2D4-7FB7-474A-9889-4C799B9A9966}"/>
                </a:ext>
              </a:extLst>
            </p:cNvPr>
            <p:cNvSpPr txBox="1"/>
            <p:nvPr/>
          </p:nvSpPr>
          <p:spPr>
            <a:xfrm>
              <a:off x="1120892" y="832808"/>
              <a:ext cx="1362874" cy="246221"/>
            </a:xfrm>
            <a:prstGeom prst="rect">
              <a:avLst/>
            </a:prstGeom>
            <a:noFill/>
            <a:ln>
              <a:noFill/>
            </a:ln>
          </p:spPr>
          <p:txBody>
            <a:bodyPr wrap="none" rtlCol="0">
              <a:spAutoFit/>
            </a:bodyPr>
            <a:lstStyle/>
            <a:p>
              <a:pPr algn="ctr"/>
              <a:r>
                <a:rPr lang="es-ES" sz="1000" dirty="0">
                  <a:ln>
                    <a:solidFill>
                      <a:srgbClr val="FFFF00"/>
                    </a:solidFill>
                  </a:ln>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effectLst>
                    <a:glow rad="63500">
                      <a:schemeClr val="accent5">
                        <a:satMod val="175000"/>
                        <a:alpha val="40000"/>
                      </a:schemeClr>
                    </a:glow>
                  </a:effectLst>
                </a:rPr>
                <a:t>C</a:t>
              </a:r>
              <a:r>
                <a:rPr lang="es-ES" sz="1000" dirty="0">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rPr>
                <a:t>TACTTCAGCCATG</a:t>
              </a:r>
            </a:p>
          </p:txBody>
        </p:sp>
        <p:sp>
          <p:nvSpPr>
            <p:cNvPr id="90" name="CuadroTexto 96">
              <a:extLst>
                <a:ext uri="{FF2B5EF4-FFF2-40B4-BE49-F238E27FC236}">
                  <a16:creationId xmlns:a16="http://schemas.microsoft.com/office/drawing/2014/main" id="{A586014E-BFF2-4EA1-95DE-73EF74807E9A}"/>
                </a:ext>
              </a:extLst>
            </p:cNvPr>
            <p:cNvSpPr txBox="1"/>
            <p:nvPr/>
          </p:nvSpPr>
          <p:spPr>
            <a:xfrm>
              <a:off x="1777966" y="0"/>
              <a:ext cx="184666" cy="369332"/>
            </a:xfrm>
            <a:prstGeom prst="rect">
              <a:avLst/>
            </a:prstGeom>
            <a:noFill/>
          </p:spPr>
          <p:txBody>
            <a:bodyPr wrap="none" rtlCol="0">
              <a:spAutoFit/>
            </a:bodyPr>
            <a:lstStyle/>
            <a:p>
              <a:pPr algn="ctr"/>
              <a:endParaRPr lang="es-ES" dirty="0">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endParaRPr>
            </a:p>
          </p:txBody>
        </p:sp>
        <p:sp>
          <p:nvSpPr>
            <p:cNvPr id="91" name="CuadroTexto 97">
              <a:extLst>
                <a:ext uri="{FF2B5EF4-FFF2-40B4-BE49-F238E27FC236}">
                  <a16:creationId xmlns:a16="http://schemas.microsoft.com/office/drawing/2014/main" id="{27B400A4-BD80-42DF-A100-8A54C314F41D}"/>
                </a:ext>
              </a:extLst>
            </p:cNvPr>
            <p:cNvSpPr txBox="1"/>
            <p:nvPr/>
          </p:nvSpPr>
          <p:spPr>
            <a:xfrm>
              <a:off x="572122" y="248162"/>
              <a:ext cx="1319354" cy="246221"/>
            </a:xfrm>
            <a:prstGeom prst="rect">
              <a:avLst/>
            </a:prstGeom>
            <a:noFill/>
          </p:spPr>
          <p:txBody>
            <a:bodyPr wrap="none" rtlCol="0">
              <a:spAutoFit/>
            </a:bodyPr>
            <a:lstStyle/>
            <a:p>
              <a:pPr algn="ctr"/>
              <a:r>
                <a:rPr lang="es-ES" sz="1000" dirty="0">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rPr>
                <a:t>AATAGGCGTACTTC</a:t>
              </a:r>
            </a:p>
          </p:txBody>
        </p:sp>
      </p:grpSp>
      <p:sp>
        <p:nvSpPr>
          <p:cNvPr id="92" name="Pergamino horizontal 98">
            <a:extLst>
              <a:ext uri="{FF2B5EF4-FFF2-40B4-BE49-F238E27FC236}">
                <a16:creationId xmlns:a16="http://schemas.microsoft.com/office/drawing/2014/main" id="{58E19701-B26F-49EA-85EF-89A28B601792}"/>
              </a:ext>
            </a:extLst>
          </p:cNvPr>
          <p:cNvSpPr/>
          <p:nvPr/>
        </p:nvSpPr>
        <p:spPr>
          <a:xfrm>
            <a:off x="5674755" y="4221414"/>
            <a:ext cx="2447290" cy="229817"/>
          </a:xfrm>
          <a:prstGeom prst="horizontalScroll">
            <a:avLst/>
          </a:prstGeom>
          <a:solidFill>
            <a:srgbClr val="B1DDEB"/>
          </a:solidFill>
          <a:ln>
            <a:solidFill>
              <a:srgbClr val="09213B"/>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lvl="0"/>
            <a:r>
              <a:rPr lang="en-GB" sz="800" dirty="0">
                <a:solidFill>
                  <a:prstClr val="black"/>
                </a:solidFill>
              </a:rPr>
              <a:t>…</a:t>
            </a:r>
            <a:r>
              <a:rPr lang="es-ES" sz="1000" dirty="0">
                <a:gradFill flip="none" rotWithShape="1">
                  <a:gsLst>
                    <a:gs pos="0">
                      <a:schemeClr val="accent1">
                        <a:lumMod val="40000"/>
                        <a:lumOff val="60000"/>
                        <a:alpha val="10000"/>
                      </a:schemeClr>
                    </a:gs>
                    <a:gs pos="100000">
                      <a:schemeClr val="accent1">
                        <a:lumMod val="40000"/>
                        <a:lumOff val="60000"/>
                        <a:alpha val="10000"/>
                      </a:schemeClr>
                    </a:gs>
                    <a:gs pos="96000">
                      <a:prstClr val="black"/>
                    </a:gs>
                    <a:gs pos="4000">
                      <a:prstClr val="black"/>
                    </a:gs>
                  </a:gsLst>
                  <a:lin ang="0" scaled="1"/>
                  <a:tileRect/>
                </a:gradFill>
              </a:rPr>
              <a:t>TGAATAGGCGTACTTCATCCATGCGC</a:t>
            </a:r>
            <a:r>
              <a:rPr lang="en-GB" sz="800" dirty="0">
                <a:solidFill>
                  <a:prstClr val="black"/>
                </a:solidFill>
              </a:rPr>
              <a:t>…</a:t>
            </a:r>
          </a:p>
        </p:txBody>
      </p:sp>
      <p:sp>
        <p:nvSpPr>
          <p:cNvPr id="94" name="CuadroTexto 36">
            <a:extLst>
              <a:ext uri="{FF2B5EF4-FFF2-40B4-BE49-F238E27FC236}">
                <a16:creationId xmlns:a16="http://schemas.microsoft.com/office/drawing/2014/main" id="{7635FA6D-B14C-48A9-A2A3-4023C6CEA0F9}"/>
              </a:ext>
            </a:extLst>
          </p:cNvPr>
          <p:cNvSpPr txBox="1"/>
          <p:nvPr/>
        </p:nvSpPr>
        <p:spPr>
          <a:xfrm>
            <a:off x="5372719" y="4088684"/>
            <a:ext cx="1758770" cy="153888"/>
          </a:xfrm>
          <a:prstGeom prst="rect">
            <a:avLst/>
          </a:prstGeom>
          <a:noFill/>
          <a:ln>
            <a:noFill/>
          </a:ln>
          <a:effectLst>
            <a:glow rad="1193800">
              <a:schemeClr val="bg2">
                <a:alpha val="75000"/>
              </a:schemeClr>
            </a:glow>
            <a:softEdge rad="635000"/>
          </a:effectLst>
        </p:spPr>
        <p:txBody>
          <a:bodyPr wrap="square" lIns="0" tIns="0" rIns="0" bIns="0" rtlCol="0">
            <a:spAutoFit/>
          </a:bodyPr>
          <a:lstStyle/>
          <a:p>
            <a:pPr algn="ctr"/>
            <a:r>
              <a:rPr lang="es-CL" sz="1000" b="1" dirty="0">
                <a:effectLst/>
              </a:rPr>
              <a:t>Secuencia de referencia</a:t>
            </a:r>
          </a:p>
        </p:txBody>
      </p:sp>
      <p:sp>
        <p:nvSpPr>
          <p:cNvPr id="6" name="Minus Sign 5">
            <a:extLst>
              <a:ext uri="{FF2B5EF4-FFF2-40B4-BE49-F238E27FC236}">
                <a16:creationId xmlns:a16="http://schemas.microsoft.com/office/drawing/2014/main" id="{79F11579-6E3B-4B09-982C-6A5069EAD482}"/>
              </a:ext>
            </a:extLst>
          </p:cNvPr>
          <p:cNvSpPr/>
          <p:nvPr/>
        </p:nvSpPr>
        <p:spPr>
          <a:xfrm rot="20524956">
            <a:off x="1891551" y="2698504"/>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95" name="Minus Sign 94">
            <a:extLst>
              <a:ext uri="{FF2B5EF4-FFF2-40B4-BE49-F238E27FC236}">
                <a16:creationId xmlns:a16="http://schemas.microsoft.com/office/drawing/2014/main" id="{69AE2F8A-E2CF-4F43-BE30-40600AF024C1}"/>
              </a:ext>
            </a:extLst>
          </p:cNvPr>
          <p:cNvSpPr/>
          <p:nvPr/>
        </p:nvSpPr>
        <p:spPr>
          <a:xfrm rot="20524956">
            <a:off x="1994668" y="2830440"/>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96" name="Minus Sign 95">
            <a:extLst>
              <a:ext uri="{FF2B5EF4-FFF2-40B4-BE49-F238E27FC236}">
                <a16:creationId xmlns:a16="http://schemas.microsoft.com/office/drawing/2014/main" id="{DD452961-E1BE-4701-8480-44D9DC8A9633}"/>
              </a:ext>
            </a:extLst>
          </p:cNvPr>
          <p:cNvSpPr/>
          <p:nvPr/>
        </p:nvSpPr>
        <p:spPr>
          <a:xfrm rot="802867">
            <a:off x="1777795" y="3030972"/>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98" name="Minus Sign 97">
            <a:extLst>
              <a:ext uri="{FF2B5EF4-FFF2-40B4-BE49-F238E27FC236}">
                <a16:creationId xmlns:a16="http://schemas.microsoft.com/office/drawing/2014/main" id="{B7EFC672-3826-4D4C-A3D4-C3FCC2C5678F}"/>
              </a:ext>
            </a:extLst>
          </p:cNvPr>
          <p:cNvSpPr/>
          <p:nvPr/>
        </p:nvSpPr>
        <p:spPr>
          <a:xfrm rot="20195316">
            <a:off x="2061287" y="3202683"/>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99" name="Minus Sign 98">
            <a:extLst>
              <a:ext uri="{FF2B5EF4-FFF2-40B4-BE49-F238E27FC236}">
                <a16:creationId xmlns:a16="http://schemas.microsoft.com/office/drawing/2014/main" id="{F871D05F-E72B-4EE1-AFDF-4042F02AB3D8}"/>
              </a:ext>
            </a:extLst>
          </p:cNvPr>
          <p:cNvSpPr/>
          <p:nvPr/>
        </p:nvSpPr>
        <p:spPr>
          <a:xfrm rot="995517">
            <a:off x="1644976" y="2546105"/>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01" name="Minus Sign 100">
            <a:extLst>
              <a:ext uri="{FF2B5EF4-FFF2-40B4-BE49-F238E27FC236}">
                <a16:creationId xmlns:a16="http://schemas.microsoft.com/office/drawing/2014/main" id="{285BB8B4-DB00-4D34-ABE0-88662039339D}"/>
              </a:ext>
            </a:extLst>
          </p:cNvPr>
          <p:cNvSpPr/>
          <p:nvPr/>
        </p:nvSpPr>
        <p:spPr>
          <a:xfrm rot="20524956">
            <a:off x="4891907" y="2698506"/>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02" name="Minus Sign 101">
            <a:extLst>
              <a:ext uri="{FF2B5EF4-FFF2-40B4-BE49-F238E27FC236}">
                <a16:creationId xmlns:a16="http://schemas.microsoft.com/office/drawing/2014/main" id="{AB07B01F-843C-4F15-818A-70A2CABF24C8}"/>
              </a:ext>
            </a:extLst>
          </p:cNvPr>
          <p:cNvSpPr/>
          <p:nvPr/>
        </p:nvSpPr>
        <p:spPr>
          <a:xfrm rot="20524956">
            <a:off x="4705743" y="3048531"/>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03" name="Minus Sign 102">
            <a:extLst>
              <a:ext uri="{FF2B5EF4-FFF2-40B4-BE49-F238E27FC236}">
                <a16:creationId xmlns:a16="http://schemas.microsoft.com/office/drawing/2014/main" id="{BF2EF307-BBA4-4058-929C-87091734A4CB}"/>
              </a:ext>
            </a:extLst>
          </p:cNvPr>
          <p:cNvSpPr/>
          <p:nvPr/>
        </p:nvSpPr>
        <p:spPr>
          <a:xfrm>
            <a:off x="8112008" y="4003054"/>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04" name="Minus Sign 103">
            <a:extLst>
              <a:ext uri="{FF2B5EF4-FFF2-40B4-BE49-F238E27FC236}">
                <a16:creationId xmlns:a16="http://schemas.microsoft.com/office/drawing/2014/main" id="{3B9960C9-35FD-4CF5-86FB-5B76B48EFB73}"/>
              </a:ext>
            </a:extLst>
          </p:cNvPr>
          <p:cNvSpPr/>
          <p:nvPr/>
        </p:nvSpPr>
        <p:spPr>
          <a:xfrm rot="335150">
            <a:off x="4872323" y="3259233"/>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05" name="Minus Sign 104">
            <a:extLst>
              <a:ext uri="{FF2B5EF4-FFF2-40B4-BE49-F238E27FC236}">
                <a16:creationId xmlns:a16="http://schemas.microsoft.com/office/drawing/2014/main" id="{4DF0FE91-59EE-42D7-90AC-59D1DC8837CC}"/>
              </a:ext>
            </a:extLst>
          </p:cNvPr>
          <p:cNvSpPr/>
          <p:nvPr/>
        </p:nvSpPr>
        <p:spPr>
          <a:xfrm rot="20524956">
            <a:off x="1595807" y="3231757"/>
            <a:ext cx="535448" cy="266560"/>
          </a:xfrm>
          <a:prstGeom prst="mathMinu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s-CL"/>
          </a:p>
        </p:txBody>
      </p:sp>
      <p:sp>
        <p:nvSpPr>
          <p:cNvPr id="106" name="Minus Sign 105">
            <a:extLst>
              <a:ext uri="{FF2B5EF4-FFF2-40B4-BE49-F238E27FC236}">
                <a16:creationId xmlns:a16="http://schemas.microsoft.com/office/drawing/2014/main" id="{6BF9C6AA-44C5-4A2C-9646-99B53845F0C2}"/>
              </a:ext>
            </a:extLst>
          </p:cNvPr>
          <p:cNvSpPr/>
          <p:nvPr/>
        </p:nvSpPr>
        <p:spPr>
          <a:xfrm rot="3582384">
            <a:off x="5242999" y="3135670"/>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07" name="Minus Sign 106">
            <a:extLst>
              <a:ext uri="{FF2B5EF4-FFF2-40B4-BE49-F238E27FC236}">
                <a16:creationId xmlns:a16="http://schemas.microsoft.com/office/drawing/2014/main" id="{9AEB0586-EF7D-4C99-9EFB-2ADD901316D1}"/>
              </a:ext>
            </a:extLst>
          </p:cNvPr>
          <p:cNvSpPr/>
          <p:nvPr/>
        </p:nvSpPr>
        <p:spPr>
          <a:xfrm>
            <a:off x="8329420" y="4109292"/>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08" name="Minus Sign 107">
            <a:extLst>
              <a:ext uri="{FF2B5EF4-FFF2-40B4-BE49-F238E27FC236}">
                <a16:creationId xmlns:a16="http://schemas.microsoft.com/office/drawing/2014/main" id="{533B7AF1-D320-4712-AF89-9595AC9B200C}"/>
              </a:ext>
            </a:extLst>
          </p:cNvPr>
          <p:cNvSpPr/>
          <p:nvPr/>
        </p:nvSpPr>
        <p:spPr>
          <a:xfrm>
            <a:off x="8234102" y="4228653"/>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09" name="Minus Sign 108">
            <a:extLst>
              <a:ext uri="{FF2B5EF4-FFF2-40B4-BE49-F238E27FC236}">
                <a16:creationId xmlns:a16="http://schemas.microsoft.com/office/drawing/2014/main" id="{BD9D187A-BF3D-4974-8800-81FB3A111887}"/>
              </a:ext>
            </a:extLst>
          </p:cNvPr>
          <p:cNvSpPr/>
          <p:nvPr/>
        </p:nvSpPr>
        <p:spPr>
          <a:xfrm>
            <a:off x="8131653" y="4487354"/>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10" name="Minus Sign 109">
            <a:extLst>
              <a:ext uri="{FF2B5EF4-FFF2-40B4-BE49-F238E27FC236}">
                <a16:creationId xmlns:a16="http://schemas.microsoft.com/office/drawing/2014/main" id="{64607458-76BD-4750-BAB5-9C8D0E3D2A4A}"/>
              </a:ext>
            </a:extLst>
          </p:cNvPr>
          <p:cNvSpPr/>
          <p:nvPr/>
        </p:nvSpPr>
        <p:spPr>
          <a:xfrm>
            <a:off x="8452974" y="4354037"/>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11" name="Minus Sign 110">
            <a:extLst>
              <a:ext uri="{FF2B5EF4-FFF2-40B4-BE49-F238E27FC236}">
                <a16:creationId xmlns:a16="http://schemas.microsoft.com/office/drawing/2014/main" id="{5F05D897-61BA-446C-9AA5-0338D637A57A}"/>
              </a:ext>
            </a:extLst>
          </p:cNvPr>
          <p:cNvSpPr/>
          <p:nvPr/>
        </p:nvSpPr>
        <p:spPr>
          <a:xfrm rot="802867">
            <a:off x="5032618" y="2887869"/>
            <a:ext cx="391986" cy="262784"/>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12" name="Minus Sign 111">
            <a:extLst>
              <a:ext uri="{FF2B5EF4-FFF2-40B4-BE49-F238E27FC236}">
                <a16:creationId xmlns:a16="http://schemas.microsoft.com/office/drawing/2014/main" id="{DE0A7C4B-FA9A-4810-AB5B-0FC9ADAF320C}"/>
              </a:ext>
            </a:extLst>
          </p:cNvPr>
          <p:cNvSpPr/>
          <p:nvPr/>
        </p:nvSpPr>
        <p:spPr>
          <a:xfrm rot="2191876">
            <a:off x="5441456" y="3124977"/>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13" name="Minus Sign 112">
            <a:extLst>
              <a:ext uri="{FF2B5EF4-FFF2-40B4-BE49-F238E27FC236}">
                <a16:creationId xmlns:a16="http://schemas.microsoft.com/office/drawing/2014/main" id="{53B3AA37-8790-4C59-9DF8-4415473BD4BF}"/>
              </a:ext>
            </a:extLst>
          </p:cNvPr>
          <p:cNvSpPr/>
          <p:nvPr/>
        </p:nvSpPr>
        <p:spPr>
          <a:xfrm>
            <a:off x="7854321" y="4354037"/>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14" name="Minus Sign 113">
            <a:extLst>
              <a:ext uri="{FF2B5EF4-FFF2-40B4-BE49-F238E27FC236}">
                <a16:creationId xmlns:a16="http://schemas.microsoft.com/office/drawing/2014/main" id="{F7A3055C-7ED7-430D-AC7F-A378B9B77F6E}"/>
              </a:ext>
            </a:extLst>
          </p:cNvPr>
          <p:cNvSpPr/>
          <p:nvPr/>
        </p:nvSpPr>
        <p:spPr>
          <a:xfrm>
            <a:off x="7655600" y="4506474"/>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15" name="Minus Sign 114">
            <a:extLst>
              <a:ext uri="{FF2B5EF4-FFF2-40B4-BE49-F238E27FC236}">
                <a16:creationId xmlns:a16="http://schemas.microsoft.com/office/drawing/2014/main" id="{E647F809-CF3E-470D-95F1-F5C611528281}"/>
              </a:ext>
            </a:extLst>
          </p:cNvPr>
          <p:cNvSpPr/>
          <p:nvPr/>
        </p:nvSpPr>
        <p:spPr>
          <a:xfrm>
            <a:off x="8489203" y="3620993"/>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16" name="Minus Sign 115">
            <a:extLst>
              <a:ext uri="{FF2B5EF4-FFF2-40B4-BE49-F238E27FC236}">
                <a16:creationId xmlns:a16="http://schemas.microsoft.com/office/drawing/2014/main" id="{C31CF6F2-AAAD-4F32-9EDD-6A3A066B8D0A}"/>
              </a:ext>
            </a:extLst>
          </p:cNvPr>
          <p:cNvSpPr/>
          <p:nvPr/>
        </p:nvSpPr>
        <p:spPr>
          <a:xfrm>
            <a:off x="8607329" y="3506734"/>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17" name="Minus Sign 116">
            <a:extLst>
              <a:ext uri="{FF2B5EF4-FFF2-40B4-BE49-F238E27FC236}">
                <a16:creationId xmlns:a16="http://schemas.microsoft.com/office/drawing/2014/main" id="{680189D3-0647-45FE-A310-CB5F29E20EC4}"/>
              </a:ext>
            </a:extLst>
          </p:cNvPr>
          <p:cNvSpPr/>
          <p:nvPr/>
        </p:nvSpPr>
        <p:spPr>
          <a:xfrm>
            <a:off x="8515157" y="3401220"/>
            <a:ext cx="535448" cy="266560"/>
          </a:xfrm>
          <a:prstGeom prst="mathMinu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L"/>
          </a:p>
        </p:txBody>
      </p:sp>
      <p:sp>
        <p:nvSpPr>
          <p:cNvPr id="123" name="TextBox 122">
            <a:extLst>
              <a:ext uri="{FF2B5EF4-FFF2-40B4-BE49-F238E27FC236}">
                <a16:creationId xmlns:a16="http://schemas.microsoft.com/office/drawing/2014/main" id="{642F016C-4319-43EC-A5A3-816308A84C2C}"/>
              </a:ext>
            </a:extLst>
          </p:cNvPr>
          <p:cNvSpPr txBox="1"/>
          <p:nvPr/>
        </p:nvSpPr>
        <p:spPr>
          <a:xfrm>
            <a:off x="3389083" y="4899905"/>
            <a:ext cx="340158" cy="369332"/>
          </a:xfrm>
          <a:prstGeom prst="rect">
            <a:avLst/>
          </a:prstGeom>
          <a:noFill/>
        </p:spPr>
        <p:txBody>
          <a:bodyPr wrap="none" rtlCol="0">
            <a:spAutoFit/>
          </a:bodyPr>
          <a:lstStyle/>
          <a:p>
            <a:r>
              <a:rPr lang="es-CL" dirty="0">
                <a:ln>
                  <a:solidFill>
                    <a:srgbClr val="FFFF00"/>
                  </a:solidFill>
                </a:ln>
              </a:rPr>
              <a:t>C</a:t>
            </a:r>
          </a:p>
        </p:txBody>
      </p:sp>
      <p:graphicFrame>
        <p:nvGraphicFramePr>
          <p:cNvPr id="118" name="Diagrama 3">
            <a:extLst>
              <a:ext uri="{FF2B5EF4-FFF2-40B4-BE49-F238E27FC236}">
                <a16:creationId xmlns:a16="http://schemas.microsoft.com/office/drawing/2014/main" id="{52234991-29EB-42E6-9CC3-319684D838EC}"/>
              </a:ext>
            </a:extLst>
          </p:cNvPr>
          <p:cNvGraphicFramePr/>
          <p:nvPr>
            <p:extLst/>
          </p:nvPr>
        </p:nvGraphicFramePr>
        <p:xfrm>
          <a:off x="1942227" y="4100150"/>
          <a:ext cx="3845879" cy="192647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7" name="TextBox 6">
            <a:extLst>
              <a:ext uri="{FF2B5EF4-FFF2-40B4-BE49-F238E27FC236}">
                <a16:creationId xmlns:a16="http://schemas.microsoft.com/office/drawing/2014/main" id="{9A9292CC-3A9F-430A-B327-C5885B769B52}"/>
              </a:ext>
            </a:extLst>
          </p:cNvPr>
          <p:cNvSpPr txBox="1"/>
          <p:nvPr/>
        </p:nvSpPr>
        <p:spPr>
          <a:xfrm>
            <a:off x="4331372" y="4257276"/>
            <a:ext cx="330540" cy="369332"/>
          </a:xfrm>
          <a:prstGeom prst="rect">
            <a:avLst/>
          </a:prstGeom>
          <a:noFill/>
        </p:spPr>
        <p:txBody>
          <a:bodyPr wrap="none" rtlCol="0">
            <a:spAutoFit/>
          </a:bodyPr>
          <a:lstStyle/>
          <a:p>
            <a:r>
              <a:rPr lang="es-CL" dirty="0">
                <a:ln>
                  <a:solidFill>
                    <a:srgbClr val="FFFF00"/>
                  </a:solidFill>
                </a:ln>
              </a:rPr>
              <a:t>A</a:t>
            </a:r>
          </a:p>
        </p:txBody>
      </p:sp>
      <p:sp>
        <p:nvSpPr>
          <p:cNvPr id="120" name="TextBox 119">
            <a:extLst>
              <a:ext uri="{FF2B5EF4-FFF2-40B4-BE49-F238E27FC236}">
                <a16:creationId xmlns:a16="http://schemas.microsoft.com/office/drawing/2014/main" id="{8F20C2F9-5C96-4397-A1EF-C32ADA87BD53}"/>
              </a:ext>
            </a:extLst>
          </p:cNvPr>
          <p:cNvSpPr txBox="1"/>
          <p:nvPr/>
        </p:nvSpPr>
        <p:spPr>
          <a:xfrm>
            <a:off x="4779003" y="4408805"/>
            <a:ext cx="314510" cy="338554"/>
          </a:xfrm>
          <a:prstGeom prst="rect">
            <a:avLst/>
          </a:prstGeom>
          <a:noFill/>
        </p:spPr>
        <p:txBody>
          <a:bodyPr wrap="none" rtlCol="0">
            <a:spAutoFit/>
          </a:bodyPr>
          <a:lstStyle/>
          <a:p>
            <a:r>
              <a:rPr lang="es-CL" sz="1600" dirty="0">
                <a:ln>
                  <a:solidFill>
                    <a:srgbClr val="FFFF00"/>
                  </a:solidFill>
                </a:ln>
              </a:rPr>
              <a:t>A</a:t>
            </a:r>
          </a:p>
        </p:txBody>
      </p:sp>
      <p:sp>
        <p:nvSpPr>
          <p:cNvPr id="121" name="TextBox 120">
            <a:extLst>
              <a:ext uri="{FF2B5EF4-FFF2-40B4-BE49-F238E27FC236}">
                <a16:creationId xmlns:a16="http://schemas.microsoft.com/office/drawing/2014/main" id="{7FD19DA0-B0C2-4326-B81D-4632CE7BBE3E}"/>
              </a:ext>
            </a:extLst>
          </p:cNvPr>
          <p:cNvSpPr txBox="1"/>
          <p:nvPr/>
        </p:nvSpPr>
        <p:spPr>
          <a:xfrm>
            <a:off x="4997991" y="4639709"/>
            <a:ext cx="303379" cy="338554"/>
          </a:xfrm>
          <a:prstGeom prst="rect">
            <a:avLst/>
          </a:prstGeom>
          <a:noFill/>
        </p:spPr>
        <p:txBody>
          <a:bodyPr wrap="square" rtlCol="0">
            <a:spAutoFit/>
          </a:bodyPr>
          <a:lstStyle/>
          <a:p>
            <a:r>
              <a:rPr lang="es-CL" sz="1600" dirty="0">
                <a:ln>
                  <a:solidFill>
                    <a:srgbClr val="FFFF00"/>
                  </a:solidFill>
                </a:ln>
              </a:rPr>
              <a:t>T</a:t>
            </a:r>
          </a:p>
        </p:txBody>
      </p:sp>
      <p:sp>
        <p:nvSpPr>
          <p:cNvPr id="122" name="TextBox 121">
            <a:extLst>
              <a:ext uri="{FF2B5EF4-FFF2-40B4-BE49-F238E27FC236}">
                <a16:creationId xmlns:a16="http://schemas.microsoft.com/office/drawing/2014/main" id="{D4B10572-AD55-4D9C-88A7-1FA0A7D1F785}"/>
              </a:ext>
            </a:extLst>
          </p:cNvPr>
          <p:cNvSpPr txBox="1"/>
          <p:nvPr/>
        </p:nvSpPr>
        <p:spPr>
          <a:xfrm>
            <a:off x="4631700" y="4074165"/>
            <a:ext cx="330540" cy="369332"/>
          </a:xfrm>
          <a:prstGeom prst="rect">
            <a:avLst/>
          </a:prstGeom>
          <a:noFill/>
        </p:spPr>
        <p:txBody>
          <a:bodyPr wrap="none" rtlCol="0">
            <a:spAutoFit/>
          </a:bodyPr>
          <a:lstStyle/>
          <a:p>
            <a:r>
              <a:rPr lang="es-CL" dirty="0">
                <a:ln>
                  <a:solidFill>
                    <a:srgbClr val="FFFF00"/>
                  </a:solidFill>
                </a:ln>
              </a:rPr>
              <a:t>A</a:t>
            </a:r>
          </a:p>
        </p:txBody>
      </p:sp>
      <p:sp>
        <p:nvSpPr>
          <p:cNvPr id="124" name="TextBox 123">
            <a:extLst>
              <a:ext uri="{FF2B5EF4-FFF2-40B4-BE49-F238E27FC236}">
                <a16:creationId xmlns:a16="http://schemas.microsoft.com/office/drawing/2014/main" id="{A26A4BFD-B56D-4D61-ADDB-11DBD8127B2C}"/>
              </a:ext>
            </a:extLst>
          </p:cNvPr>
          <p:cNvSpPr txBox="1"/>
          <p:nvPr/>
        </p:nvSpPr>
        <p:spPr>
          <a:xfrm>
            <a:off x="4089573" y="4665632"/>
            <a:ext cx="351378" cy="369332"/>
          </a:xfrm>
          <a:prstGeom prst="rect">
            <a:avLst/>
          </a:prstGeom>
          <a:noFill/>
        </p:spPr>
        <p:txBody>
          <a:bodyPr wrap="none" rtlCol="0">
            <a:spAutoFit/>
          </a:bodyPr>
          <a:lstStyle/>
          <a:p>
            <a:r>
              <a:rPr lang="es-CL" dirty="0">
                <a:ln>
                  <a:solidFill>
                    <a:srgbClr val="FFFF00"/>
                  </a:solidFill>
                </a:ln>
              </a:rPr>
              <a:t>G</a:t>
            </a:r>
          </a:p>
        </p:txBody>
      </p:sp>
      <p:sp>
        <p:nvSpPr>
          <p:cNvPr id="125" name="TextBox 124">
            <a:extLst>
              <a:ext uri="{FF2B5EF4-FFF2-40B4-BE49-F238E27FC236}">
                <a16:creationId xmlns:a16="http://schemas.microsoft.com/office/drawing/2014/main" id="{AA176B99-AC6D-4CFA-B7B3-B6C46930DF3E}"/>
              </a:ext>
            </a:extLst>
          </p:cNvPr>
          <p:cNvSpPr txBox="1"/>
          <p:nvPr/>
        </p:nvSpPr>
        <p:spPr>
          <a:xfrm>
            <a:off x="5104102" y="4425962"/>
            <a:ext cx="314510" cy="307777"/>
          </a:xfrm>
          <a:prstGeom prst="rect">
            <a:avLst/>
          </a:prstGeom>
          <a:noFill/>
        </p:spPr>
        <p:txBody>
          <a:bodyPr wrap="none" rtlCol="0">
            <a:spAutoFit/>
          </a:bodyPr>
          <a:lstStyle/>
          <a:p>
            <a:r>
              <a:rPr lang="es-CL" sz="1400" dirty="0">
                <a:ln>
                  <a:solidFill>
                    <a:srgbClr val="FFFF00"/>
                  </a:solidFill>
                </a:ln>
              </a:rPr>
              <a:t>G</a:t>
            </a:r>
          </a:p>
        </p:txBody>
      </p:sp>
      <p:sp>
        <p:nvSpPr>
          <p:cNvPr id="126" name="TextBox 125">
            <a:extLst>
              <a:ext uri="{FF2B5EF4-FFF2-40B4-BE49-F238E27FC236}">
                <a16:creationId xmlns:a16="http://schemas.microsoft.com/office/drawing/2014/main" id="{1A2DDA8F-FC4E-4E7E-89F0-FAF32824200B}"/>
              </a:ext>
            </a:extLst>
          </p:cNvPr>
          <p:cNvSpPr txBox="1"/>
          <p:nvPr/>
        </p:nvSpPr>
        <p:spPr>
          <a:xfrm>
            <a:off x="5443354" y="4811832"/>
            <a:ext cx="271228" cy="261610"/>
          </a:xfrm>
          <a:prstGeom prst="rect">
            <a:avLst/>
          </a:prstGeom>
          <a:noFill/>
        </p:spPr>
        <p:txBody>
          <a:bodyPr wrap="none" rtlCol="0">
            <a:spAutoFit/>
          </a:bodyPr>
          <a:lstStyle/>
          <a:p>
            <a:r>
              <a:rPr lang="es-CL" sz="1050" dirty="0">
                <a:ln>
                  <a:solidFill>
                    <a:srgbClr val="FFFF00"/>
                  </a:solidFill>
                </a:ln>
              </a:rPr>
              <a:t>T</a:t>
            </a:r>
          </a:p>
        </p:txBody>
      </p:sp>
      <p:sp>
        <p:nvSpPr>
          <p:cNvPr id="127" name="TextBox 126">
            <a:extLst>
              <a:ext uri="{FF2B5EF4-FFF2-40B4-BE49-F238E27FC236}">
                <a16:creationId xmlns:a16="http://schemas.microsoft.com/office/drawing/2014/main" id="{33816053-7D3B-4429-9445-86841960BC82}"/>
              </a:ext>
            </a:extLst>
          </p:cNvPr>
          <p:cNvSpPr txBox="1"/>
          <p:nvPr/>
        </p:nvSpPr>
        <p:spPr>
          <a:xfrm>
            <a:off x="5348921" y="4524582"/>
            <a:ext cx="288862" cy="276999"/>
          </a:xfrm>
          <a:prstGeom prst="rect">
            <a:avLst/>
          </a:prstGeom>
          <a:noFill/>
        </p:spPr>
        <p:txBody>
          <a:bodyPr wrap="none" rtlCol="0">
            <a:spAutoFit/>
          </a:bodyPr>
          <a:lstStyle/>
          <a:p>
            <a:r>
              <a:rPr lang="es-CL" sz="1200" dirty="0">
                <a:ln>
                  <a:solidFill>
                    <a:srgbClr val="FFFF00"/>
                  </a:solidFill>
                </a:ln>
              </a:rPr>
              <a:t>C</a:t>
            </a:r>
          </a:p>
        </p:txBody>
      </p:sp>
      <p:sp>
        <p:nvSpPr>
          <p:cNvPr id="128" name="TextBox 127">
            <a:extLst>
              <a:ext uri="{FF2B5EF4-FFF2-40B4-BE49-F238E27FC236}">
                <a16:creationId xmlns:a16="http://schemas.microsoft.com/office/drawing/2014/main" id="{7E205450-AE98-4CD4-9082-2A0EA0D36C1B}"/>
              </a:ext>
            </a:extLst>
          </p:cNvPr>
          <p:cNvSpPr txBox="1"/>
          <p:nvPr/>
        </p:nvSpPr>
        <p:spPr>
          <a:xfrm>
            <a:off x="5672976" y="4684950"/>
            <a:ext cx="240438" cy="246221"/>
          </a:xfrm>
          <a:prstGeom prst="rect">
            <a:avLst/>
          </a:prstGeom>
          <a:noFill/>
        </p:spPr>
        <p:txBody>
          <a:bodyPr wrap="square" rtlCol="0">
            <a:spAutoFit/>
          </a:bodyPr>
          <a:lstStyle/>
          <a:p>
            <a:r>
              <a:rPr lang="es-CL" sz="1000" dirty="0">
                <a:ln>
                  <a:solidFill>
                    <a:srgbClr val="FFFF00"/>
                  </a:solidFill>
                </a:ln>
              </a:rPr>
              <a:t>A</a:t>
            </a:r>
          </a:p>
        </p:txBody>
      </p:sp>
      <p:sp>
        <p:nvSpPr>
          <p:cNvPr id="129" name="TextBox 128">
            <a:extLst>
              <a:ext uri="{FF2B5EF4-FFF2-40B4-BE49-F238E27FC236}">
                <a16:creationId xmlns:a16="http://schemas.microsoft.com/office/drawing/2014/main" id="{4328B6F4-E2BF-4EFA-AFAF-891CD9C8AB3C}"/>
              </a:ext>
            </a:extLst>
          </p:cNvPr>
          <p:cNvSpPr txBox="1"/>
          <p:nvPr/>
        </p:nvSpPr>
        <p:spPr>
          <a:xfrm>
            <a:off x="3552761" y="4036748"/>
            <a:ext cx="351378" cy="369332"/>
          </a:xfrm>
          <a:prstGeom prst="rect">
            <a:avLst/>
          </a:prstGeom>
          <a:noFill/>
        </p:spPr>
        <p:txBody>
          <a:bodyPr wrap="none" rtlCol="0">
            <a:spAutoFit/>
          </a:bodyPr>
          <a:lstStyle/>
          <a:p>
            <a:r>
              <a:rPr lang="es-CL" dirty="0">
                <a:ln>
                  <a:solidFill>
                    <a:srgbClr val="FFFF00"/>
                  </a:solidFill>
                </a:ln>
              </a:rPr>
              <a:t>G</a:t>
            </a:r>
          </a:p>
        </p:txBody>
      </p:sp>
      <p:sp>
        <p:nvSpPr>
          <p:cNvPr id="130" name="TextBox 129">
            <a:extLst>
              <a:ext uri="{FF2B5EF4-FFF2-40B4-BE49-F238E27FC236}">
                <a16:creationId xmlns:a16="http://schemas.microsoft.com/office/drawing/2014/main" id="{898055B9-2823-4884-9D11-A3A64971DECB}"/>
              </a:ext>
            </a:extLst>
          </p:cNvPr>
          <p:cNvSpPr txBox="1"/>
          <p:nvPr/>
        </p:nvSpPr>
        <p:spPr>
          <a:xfrm>
            <a:off x="5643718" y="4466262"/>
            <a:ext cx="240438" cy="261610"/>
          </a:xfrm>
          <a:prstGeom prst="rect">
            <a:avLst/>
          </a:prstGeom>
          <a:noFill/>
        </p:spPr>
        <p:txBody>
          <a:bodyPr wrap="square" rtlCol="0">
            <a:spAutoFit/>
          </a:bodyPr>
          <a:lstStyle/>
          <a:p>
            <a:r>
              <a:rPr lang="es-CL" sz="1050" dirty="0">
                <a:ln>
                  <a:solidFill>
                    <a:srgbClr val="FFFF00"/>
                  </a:solidFill>
                </a:ln>
              </a:rPr>
              <a:t>G</a:t>
            </a:r>
          </a:p>
        </p:txBody>
      </p:sp>
      <p:sp>
        <p:nvSpPr>
          <p:cNvPr id="131" name="TextBox 130">
            <a:extLst>
              <a:ext uri="{FF2B5EF4-FFF2-40B4-BE49-F238E27FC236}">
                <a16:creationId xmlns:a16="http://schemas.microsoft.com/office/drawing/2014/main" id="{56674794-F58B-49DA-B609-41C194A140D3}"/>
              </a:ext>
            </a:extLst>
          </p:cNvPr>
          <p:cNvSpPr txBox="1"/>
          <p:nvPr/>
        </p:nvSpPr>
        <p:spPr>
          <a:xfrm>
            <a:off x="5843265" y="4845739"/>
            <a:ext cx="240438" cy="246221"/>
          </a:xfrm>
          <a:prstGeom prst="rect">
            <a:avLst/>
          </a:prstGeom>
          <a:noFill/>
        </p:spPr>
        <p:txBody>
          <a:bodyPr wrap="square" rtlCol="0">
            <a:spAutoFit/>
          </a:bodyPr>
          <a:lstStyle/>
          <a:p>
            <a:r>
              <a:rPr lang="es-CL" sz="1000" dirty="0">
                <a:ln>
                  <a:solidFill>
                    <a:srgbClr val="FFFF00"/>
                  </a:solidFill>
                </a:ln>
              </a:rPr>
              <a:t>C</a:t>
            </a:r>
          </a:p>
        </p:txBody>
      </p:sp>
      <p:sp>
        <p:nvSpPr>
          <p:cNvPr id="132" name="TextBox 131">
            <a:extLst>
              <a:ext uri="{FF2B5EF4-FFF2-40B4-BE49-F238E27FC236}">
                <a16:creationId xmlns:a16="http://schemas.microsoft.com/office/drawing/2014/main" id="{FA54B83A-382A-4CA3-9662-CBC9FA6550D2}"/>
              </a:ext>
            </a:extLst>
          </p:cNvPr>
          <p:cNvSpPr txBox="1"/>
          <p:nvPr/>
        </p:nvSpPr>
        <p:spPr>
          <a:xfrm>
            <a:off x="4261191" y="3940765"/>
            <a:ext cx="340158" cy="369332"/>
          </a:xfrm>
          <a:prstGeom prst="rect">
            <a:avLst/>
          </a:prstGeom>
          <a:noFill/>
        </p:spPr>
        <p:txBody>
          <a:bodyPr wrap="none" rtlCol="0">
            <a:spAutoFit/>
          </a:bodyPr>
          <a:lstStyle/>
          <a:p>
            <a:r>
              <a:rPr lang="es-CL" dirty="0">
                <a:ln>
                  <a:solidFill>
                    <a:srgbClr val="FFFF00"/>
                  </a:solidFill>
                </a:ln>
              </a:rPr>
              <a:t>C</a:t>
            </a:r>
          </a:p>
        </p:txBody>
      </p:sp>
      <p:sp>
        <p:nvSpPr>
          <p:cNvPr id="133" name="TextBox 132">
            <a:extLst>
              <a:ext uri="{FF2B5EF4-FFF2-40B4-BE49-F238E27FC236}">
                <a16:creationId xmlns:a16="http://schemas.microsoft.com/office/drawing/2014/main" id="{B80EFF28-AE3B-4513-8AAD-32A67B662ADE}"/>
              </a:ext>
            </a:extLst>
          </p:cNvPr>
          <p:cNvSpPr txBox="1"/>
          <p:nvPr/>
        </p:nvSpPr>
        <p:spPr>
          <a:xfrm>
            <a:off x="4907230" y="4159833"/>
            <a:ext cx="330540" cy="369332"/>
          </a:xfrm>
          <a:prstGeom prst="rect">
            <a:avLst/>
          </a:prstGeom>
          <a:noFill/>
        </p:spPr>
        <p:txBody>
          <a:bodyPr wrap="none" rtlCol="0">
            <a:spAutoFit/>
          </a:bodyPr>
          <a:lstStyle/>
          <a:p>
            <a:r>
              <a:rPr lang="es-CL" dirty="0">
                <a:ln>
                  <a:solidFill>
                    <a:srgbClr val="FFFF00"/>
                  </a:solidFill>
                </a:ln>
              </a:rPr>
              <a:t>T</a:t>
            </a:r>
          </a:p>
        </p:txBody>
      </p:sp>
      <p:sp>
        <p:nvSpPr>
          <p:cNvPr id="70" name="Llamada de flecha hacia abajo 4">
            <a:extLst>
              <a:ext uri="{FF2B5EF4-FFF2-40B4-BE49-F238E27FC236}">
                <a16:creationId xmlns:a16="http://schemas.microsoft.com/office/drawing/2014/main" id="{D4ADF02D-19F7-4531-A4AD-2FB8B85F4C0A}"/>
              </a:ext>
            </a:extLst>
          </p:cNvPr>
          <p:cNvSpPr/>
          <p:nvPr/>
        </p:nvSpPr>
        <p:spPr>
          <a:xfrm rot="275710">
            <a:off x="2186" y="1391810"/>
            <a:ext cx="1293859" cy="976209"/>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400" dirty="0">
                <a:ln w="18415" cmpd="sng">
                  <a:solidFill>
                    <a:srgbClr val="FFFFFF"/>
                  </a:solidFill>
                  <a:prstDash val="solid"/>
                </a:ln>
                <a:solidFill>
                  <a:srgbClr val="FFFFFF"/>
                </a:solidFill>
                <a:effectLst>
                  <a:outerShdw blurRad="63500" dir="3600000" algn="tl" rotWithShape="0">
                    <a:srgbClr val="000000">
                      <a:alpha val="70000"/>
                    </a:srgbClr>
                  </a:outerShdw>
                </a:effectLst>
              </a:rPr>
              <a:t>Muestras de ADN</a:t>
            </a:r>
          </a:p>
        </p:txBody>
      </p:sp>
      <p:sp>
        <p:nvSpPr>
          <p:cNvPr id="3" name="Rectangle 2">
            <a:extLst>
              <a:ext uri="{FF2B5EF4-FFF2-40B4-BE49-F238E27FC236}">
                <a16:creationId xmlns:a16="http://schemas.microsoft.com/office/drawing/2014/main" id="{44693457-77F1-4897-BFA2-6FA09A59FA71}"/>
              </a:ext>
            </a:extLst>
          </p:cNvPr>
          <p:cNvSpPr/>
          <p:nvPr/>
        </p:nvSpPr>
        <p:spPr>
          <a:xfrm>
            <a:off x="1624572" y="1992573"/>
            <a:ext cx="3425277" cy="194819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9176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UN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risa">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NAB" id="{1A1C0891-7AC8-4A28-A5B5-BF277B8010C4}" vid="{5C322A45-30BD-4A5E-A7CC-F815D56EC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UNAB</Template>
  <TotalTime>7290</TotalTime>
  <Words>1185</Words>
  <Application>Microsoft Office PowerPoint</Application>
  <PresentationFormat>On-screen Show (4:3)</PresentationFormat>
  <Paragraphs>159</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 Antiqua</vt:lpstr>
      <vt:lpstr>Calibri</vt:lpstr>
      <vt:lpstr>News Gothic MT</vt:lpstr>
      <vt:lpstr>Wingdings</vt:lpstr>
      <vt:lpstr>Wingdings 2</vt:lpstr>
      <vt:lpstr>UNAB</vt:lpstr>
      <vt:lpstr>INB400: Visualización Científica</vt:lpstr>
      <vt:lpstr>La Semana Pasada: Datos Genómicos </vt:lpstr>
      <vt:lpstr>La Semana Pasada: Visualización</vt:lpstr>
      <vt:lpstr>Practica: Crear Su Propia Visualización</vt:lpstr>
      <vt:lpstr>Histograma: Niveles de calidad en un read</vt:lpstr>
      <vt:lpstr>Histograma: con reads agrupado por índice de calidad promedio.</vt:lpstr>
      <vt:lpstr>PowerPoint Presentation</vt:lpstr>
      <vt:lpstr>Visualización por Control de Calidad (QC)</vt:lpstr>
      <vt:lpstr>Transformación y Filtración de Datos de Secuenciación</vt:lpstr>
      <vt:lpstr>Control de Calidad</vt:lpstr>
      <vt:lpstr>Métricas del Control de Calidad</vt:lpstr>
      <vt:lpstr>Control de Calidad que no Necesita Visualización</vt:lpstr>
      <vt:lpstr>Calidad Por Posición de Base</vt:lpstr>
      <vt:lpstr>¿Como Mejorar Este Visualización?</vt:lpstr>
      <vt:lpstr>Distribución de Índices de Calidad</vt:lpstr>
      <vt:lpstr>¿Cual es Bastante Información?</vt:lpstr>
      <vt:lpstr>Distribución del contenido GC</vt:lpstr>
      <vt:lpstr>Distribución de Bases</vt:lpstr>
      <vt:lpstr>Distribución de Bases…Por Posición de Base</vt:lpstr>
      <vt:lpstr>Cuenta de Reads Por Base para Rangos de Índices Diferente</vt:lpstr>
      <vt:lpstr>Resumen del Control de Calidad</vt:lpstr>
      <vt:lpstr>Practica: Visualización QC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ICF234: Metodología de la Programación</dc:title>
  <dc:creator>Matthieu Miossec</dc:creator>
  <cp:lastModifiedBy>Matthieu Miossec</cp:lastModifiedBy>
  <cp:revision>246</cp:revision>
  <dcterms:created xsi:type="dcterms:W3CDTF">2018-03-12T13:58:30Z</dcterms:created>
  <dcterms:modified xsi:type="dcterms:W3CDTF">2018-05-24T20:01:13Z</dcterms:modified>
</cp:coreProperties>
</file>