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61F8-F389-804E-B6A6-814F72F8A74C}" type="datetimeFigureOut">
              <a:rPr lang="en-US" smtClean="0"/>
              <a:t>29.07.14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7F9A-8FD4-014B-A636-EE7A3850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28" y="491809"/>
            <a:ext cx="7772400" cy="1679769"/>
          </a:xfrm>
        </p:spPr>
        <p:txBody>
          <a:bodyPr>
            <a:normAutofit/>
          </a:bodyPr>
          <a:lstStyle/>
          <a:p>
            <a:r>
              <a:rPr lang="en-US" sz="5400" b="1" i="1" dirty="0" err="1" smtClean="0">
                <a:solidFill>
                  <a:schemeClr val="accent6">
                    <a:lumMod val="50000"/>
                  </a:schemeClr>
                </a:solidFill>
              </a:rPr>
              <a:t>ChipSeq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/>
              <a:t>   </a:t>
            </a:r>
            <a:r>
              <a:rPr lang="ru-RU" dirty="0" smtClean="0"/>
              <a:t>Команда №3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8711" y="3142899"/>
            <a:ext cx="6711821" cy="2682944"/>
          </a:xfrm>
        </p:spPr>
        <p:txBody>
          <a:bodyPr>
            <a:normAutofit/>
          </a:bodyPr>
          <a:lstStyle/>
          <a:p>
            <a:pPr algn="l"/>
            <a:r>
              <a:rPr lang="cs-CZ" sz="2800" i="1" dirty="0" err="1">
                <a:solidFill>
                  <a:schemeClr val="accent1">
                    <a:lumMod val="75000"/>
                  </a:schemeClr>
                </a:solidFill>
              </a:rPr>
              <a:t>Карякин</a:t>
            </a:r>
            <a:r>
              <a:rPr lang="cs-CZ" sz="2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sz="2800" i="1" dirty="0" err="1" smtClean="0">
                <a:solidFill>
                  <a:schemeClr val="accent1">
                    <a:lumMod val="75000"/>
                  </a:schemeClr>
                </a:solidFill>
              </a:rPr>
              <a:t>Денис</a:t>
            </a:r>
            <a:endParaRPr lang="cs-CZ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cs-CZ" sz="2800" i="1" dirty="0" err="1">
                <a:solidFill>
                  <a:schemeClr val="accent1">
                    <a:lumMod val="75000"/>
                  </a:schemeClr>
                </a:solidFill>
              </a:rPr>
              <a:t>Киргизова</a:t>
            </a:r>
            <a:r>
              <a:rPr lang="cs-CZ" sz="2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sz="2800" i="1" dirty="0" err="1" smtClean="0">
                <a:solidFill>
                  <a:schemeClr val="accent1">
                    <a:lumMod val="75000"/>
                  </a:schemeClr>
                </a:solidFill>
              </a:rPr>
              <a:t>Виталина</a:t>
            </a:r>
            <a:endParaRPr lang="cs-CZ" sz="2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Смирнов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Дмитрий</a:t>
            </a:r>
            <a:r>
              <a:rPr lang="cs-CZ" sz="2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4" y="3291325"/>
            <a:ext cx="3902481" cy="2791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65" y="6082683"/>
            <a:ext cx="110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BISS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5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91" y="0"/>
            <a:ext cx="3350030" cy="11335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7033" y="1126950"/>
            <a:ext cx="5591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 </a:t>
            </a:r>
            <a:r>
              <a:rPr lang="ru-RU" dirty="0" smtClean="0"/>
              <a:t>вероятность того, что основание будет неправильно </a:t>
            </a:r>
          </a:p>
          <a:p>
            <a:r>
              <a:rPr lang="en-US" dirty="0" err="1" smtClean="0"/>
              <a:t>Т</a:t>
            </a:r>
            <a:r>
              <a:rPr lang="ru-RU" dirty="0" smtClean="0"/>
              <a:t>о есть</a:t>
            </a:r>
            <a:r>
              <a:rPr lang="ru-RU" dirty="0" smtClean="0"/>
              <a:t>, при </a:t>
            </a:r>
            <a:r>
              <a:rPr lang="en-US" dirty="0" smtClean="0"/>
              <a:t>Q=30</a:t>
            </a:r>
            <a:r>
              <a:rPr lang="ru-RU" dirty="0" smtClean="0"/>
              <a:t>, вероятность того, </a:t>
            </a:r>
          </a:p>
          <a:p>
            <a:r>
              <a:rPr lang="ru-RU" dirty="0" smtClean="0"/>
              <a:t>что один нуклеотид будет неправильным- 1 на 1000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9" y="2050280"/>
            <a:ext cx="6692900" cy="292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157409"/>
            <a:ext cx="663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пример </a:t>
            </a:r>
          </a:p>
          <a:p>
            <a:r>
              <a:rPr lang="ru-RU" dirty="0" smtClean="0"/>
              <a:t>(этот файл</a:t>
            </a:r>
            <a:r>
              <a:rPr lang="ru-RU" dirty="0"/>
              <a:t> </a:t>
            </a:r>
            <a:r>
              <a:rPr lang="ru-RU" dirty="0" smtClean="0"/>
              <a:t>примерно 200 </a:t>
            </a:r>
            <a:r>
              <a:rPr lang="en-US" dirty="0" smtClean="0"/>
              <a:t>Mb</a:t>
            </a:r>
            <a:r>
              <a:rPr lang="ru-RU" dirty="0" smtClean="0"/>
              <a:t>, целевой- 4 </a:t>
            </a:r>
            <a:r>
              <a:rPr lang="en-US" dirty="0" smtClean="0"/>
              <a:t>Gb)</a:t>
            </a:r>
            <a:endParaRPr lang="ru-RU" dirty="0" smtClean="0"/>
          </a:p>
          <a:p>
            <a:r>
              <a:rPr lang="en-US" dirty="0" smtClean="0"/>
              <a:t>Galaxy6</a:t>
            </a:r>
            <a:r>
              <a:rPr lang="en-US" dirty="0"/>
              <a:t>-[IBS_Max_Seq_E_Coli_MG1655_data.fastq].</a:t>
            </a:r>
            <a:r>
              <a:rPr lang="en-US" dirty="0" err="1"/>
              <a:t>fastq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572027" y="4971280"/>
            <a:ext cx="3382211" cy="148983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36643" y="5619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8974" y="5208081"/>
            <a:ext cx="4572000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en-US" dirty="0">
              <a:solidFill>
                <a:srgbClr val="953735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fastq_quality_trimmer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97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8" y="376736"/>
            <a:ext cx="208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Начальные данные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" y="746068"/>
            <a:ext cx="2802398" cy="2868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71" y="3984035"/>
            <a:ext cx="2912729" cy="2873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2921" y="3584197"/>
            <a:ext cx="68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ru-RU" dirty="0" smtClean="0"/>
              <a:t>=40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392" y="910860"/>
            <a:ext cx="2730874" cy="2756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7169" y="561402"/>
            <a:ext cx="5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Q=5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3634" y="508899"/>
            <a:ext cx="68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Q=10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032" y="910860"/>
            <a:ext cx="2786658" cy="26733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839" y="3531059"/>
            <a:ext cx="68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Q=20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41171"/>
            <a:ext cx="2995663" cy="2916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999" y="3941171"/>
            <a:ext cx="3038272" cy="2877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2764" y="3614703"/>
            <a:ext cx="68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Q=30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74726" y="2233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92999" y="16406"/>
            <a:ext cx="2035847" cy="576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</a:rPr>
              <a:t>FastQC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17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789"/>
            <a:ext cx="4300198" cy="4087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0198" y="0"/>
            <a:ext cx="149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% </a:t>
            </a:r>
            <a:r>
              <a:rPr lang="ru-RU" sz="2800" dirty="0" smtClean="0"/>
              <a:t>состав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90" y="2687807"/>
            <a:ext cx="4484772" cy="4170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003" y="31372"/>
            <a:ext cx="57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до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33245" y="1605027"/>
            <a:ext cx="10746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п</a:t>
            </a:r>
            <a:r>
              <a:rPr lang="ru-RU" sz="2800" dirty="0" smtClean="0"/>
              <a:t>осле</a:t>
            </a:r>
          </a:p>
          <a:p>
            <a:r>
              <a:rPr lang="en-US" sz="2400" dirty="0" smtClean="0"/>
              <a:t>(Q</a:t>
            </a:r>
            <a:r>
              <a:rPr lang="ru-RU" sz="2400" dirty="0" smtClean="0"/>
              <a:t>=40)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1675" y="4849426"/>
            <a:ext cx="43745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Качество </a:t>
            </a:r>
            <a:r>
              <a:rPr lang="ru-RU" sz="2400" dirty="0" err="1" smtClean="0"/>
              <a:t>ридов</a:t>
            </a:r>
            <a:r>
              <a:rPr lang="ru-RU" sz="2400" dirty="0" smtClean="0"/>
              <a:t> стало лучше!</a:t>
            </a:r>
          </a:p>
          <a:p>
            <a:endParaRPr lang="en-US" sz="2400" dirty="0" smtClean="0"/>
          </a:p>
          <a:p>
            <a:r>
              <a:rPr lang="ru-RU" sz="2400" dirty="0" smtClean="0"/>
              <a:t>%</a:t>
            </a:r>
            <a:r>
              <a:rPr lang="en-US" sz="2400" dirty="0" smtClean="0"/>
              <a:t>G C</a:t>
            </a:r>
            <a:r>
              <a:rPr lang="ru-RU" sz="2400" dirty="0" smtClean="0"/>
              <a:t> к концам </a:t>
            </a:r>
            <a:r>
              <a:rPr lang="ru-RU" sz="2400" dirty="0" err="1" smtClean="0"/>
              <a:t>ридов</a:t>
            </a:r>
            <a:r>
              <a:rPr lang="ru-RU" sz="2400" dirty="0" smtClean="0"/>
              <a:t> стал ниже </a:t>
            </a:r>
            <a:endParaRPr lang="en-US" sz="2400" dirty="0"/>
          </a:p>
        </p:txBody>
      </p:sp>
      <p:sp>
        <p:nvSpPr>
          <p:cNvPr id="9" name="Bent Arrow 8"/>
          <p:cNvSpPr/>
          <p:nvPr/>
        </p:nvSpPr>
        <p:spPr>
          <a:xfrm rot="5400000">
            <a:off x="4344167" y="1756192"/>
            <a:ext cx="887646" cy="975584"/>
          </a:xfrm>
          <a:prstGeom prst="bentArrow">
            <a:avLst>
              <a:gd name="adj1" fmla="val 13995"/>
              <a:gd name="adj2" fmla="val 23428"/>
              <a:gd name="adj3" fmla="val 25000"/>
              <a:gd name="adj4" fmla="val 4846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1461" y="-46498"/>
            <a:ext cx="1222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2CCE21"/>
                </a:solidFill>
                <a:sym typeface="Wingdings"/>
              </a:rPr>
              <a:t></a:t>
            </a:r>
            <a:endParaRPr lang="en-US" sz="9600" b="1" dirty="0">
              <a:solidFill>
                <a:srgbClr val="2CCE2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8147" y="140595"/>
            <a:ext cx="35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С</a:t>
            </a:r>
            <a:r>
              <a:rPr lang="ru-RU" sz="2800" dirty="0" err="1" smtClean="0"/>
              <a:t>редняя</a:t>
            </a:r>
            <a:r>
              <a:rPr lang="ru-RU" sz="2800" dirty="0" smtClean="0"/>
              <a:t> длина </a:t>
            </a:r>
            <a:r>
              <a:rPr lang="ru-RU" sz="2800" dirty="0" err="1" smtClean="0"/>
              <a:t>ридов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49003" y="31372"/>
            <a:ext cx="57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до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33245" y="1605027"/>
            <a:ext cx="10746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п</a:t>
            </a:r>
            <a:r>
              <a:rPr lang="ru-RU" sz="2800" dirty="0" smtClean="0"/>
              <a:t>осле</a:t>
            </a:r>
          </a:p>
          <a:p>
            <a:r>
              <a:rPr lang="en-US" sz="2400" dirty="0" smtClean="0"/>
              <a:t>(Q</a:t>
            </a:r>
            <a:r>
              <a:rPr lang="ru-RU" sz="2400" dirty="0" smtClean="0"/>
              <a:t>=40)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9404" y="5163974"/>
            <a:ext cx="415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Длинных </a:t>
            </a:r>
            <a:r>
              <a:rPr lang="ru-RU" sz="2400" dirty="0" err="1" smtClean="0"/>
              <a:t>ридов</a:t>
            </a:r>
            <a:r>
              <a:rPr lang="ru-RU" sz="2400" dirty="0" smtClean="0"/>
              <a:t> стало меньше</a:t>
            </a:r>
            <a:endParaRPr lang="en-US" sz="2400" dirty="0"/>
          </a:p>
        </p:txBody>
      </p:sp>
      <p:sp>
        <p:nvSpPr>
          <p:cNvPr id="9" name="Bent Arrow 8"/>
          <p:cNvSpPr/>
          <p:nvPr/>
        </p:nvSpPr>
        <p:spPr>
          <a:xfrm rot="5400000">
            <a:off x="4348956" y="1756192"/>
            <a:ext cx="887646" cy="975584"/>
          </a:xfrm>
          <a:prstGeom prst="bentArrow">
            <a:avLst>
              <a:gd name="adj1" fmla="val 13995"/>
              <a:gd name="adj2" fmla="val 23428"/>
              <a:gd name="adj3" fmla="val 25000"/>
              <a:gd name="adj4" fmla="val 4846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63" y="2753689"/>
            <a:ext cx="4256060" cy="3923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8" y="673624"/>
            <a:ext cx="4048250" cy="3834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53227" y="140595"/>
            <a:ext cx="122281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5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9066" y="4954646"/>
            <a:ext cx="5358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376092"/>
                </a:solidFill>
              </a:rPr>
              <a:t>Нужна золотая середина!</a:t>
            </a:r>
            <a:endParaRPr lang="en-US" sz="3600" b="1" dirty="0">
              <a:solidFill>
                <a:srgbClr val="37609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95" y="103188"/>
            <a:ext cx="4135869" cy="4851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1739" y="777574"/>
            <a:ext cx="200942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</a:rPr>
              <a:t>Качество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40" y="784394"/>
            <a:ext cx="28775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solidFill>
                  <a:srgbClr val="008000"/>
                </a:solidFill>
              </a:rPr>
              <a:t>Длинные </a:t>
            </a:r>
            <a:r>
              <a:rPr lang="ru-RU" sz="3200" i="1" dirty="0" err="1" smtClean="0">
                <a:solidFill>
                  <a:srgbClr val="008000"/>
                </a:solidFill>
              </a:rPr>
              <a:t>риды</a:t>
            </a:r>
            <a:endParaRPr lang="en-US" sz="32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78" y="-5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И еще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ru-RU" sz="2400" dirty="0" smtClean="0"/>
              <a:t>Больше никакой работы через удаленный доступ на </a:t>
            </a:r>
            <a:r>
              <a:rPr lang="en-US" sz="2400" dirty="0" smtClean="0"/>
              <a:t>Windows!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824" b="5824"/>
          <a:stretch>
            <a:fillRect/>
          </a:stretch>
        </p:blipFill>
        <p:spPr>
          <a:xfrm>
            <a:off x="0" y="1153042"/>
            <a:ext cx="4590188" cy="25244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77" y="2923788"/>
            <a:ext cx="6111887" cy="381514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Multiply 5"/>
          <p:cNvSpPr/>
          <p:nvPr/>
        </p:nvSpPr>
        <p:spPr>
          <a:xfrm>
            <a:off x="-238108" y="570931"/>
            <a:ext cx="4682786" cy="3226023"/>
          </a:xfrm>
          <a:prstGeom prst="mathMultiply">
            <a:avLst>
              <a:gd name="adj1" fmla="val 5276"/>
            </a:avLst>
          </a:prstGeom>
          <a:solidFill>
            <a:srgbClr val="FF0000"/>
          </a:solidFill>
          <a:ln w="190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126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ChipSeq    Команда №3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 еще…  Больше никакой работы через удаленный доступ на Windows!</vt:lpstr>
    </vt:vector>
  </TitlesOfParts>
  <Company>vencesa@mail.ru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Kirgizova Vitalina</dc:creator>
  <cp:lastModifiedBy>Kirgizova Vitalina</cp:lastModifiedBy>
  <cp:revision>25</cp:revision>
  <dcterms:created xsi:type="dcterms:W3CDTF">2014-07-29T15:14:57Z</dcterms:created>
  <dcterms:modified xsi:type="dcterms:W3CDTF">2014-07-29T19:34:15Z</dcterms:modified>
</cp:coreProperties>
</file>