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3343" r:id="rId5"/>
    <p:sldId id="2147375017" r:id="rId6"/>
    <p:sldId id="3346" r:id="rId7"/>
    <p:sldId id="2145705568" r:id="rId8"/>
    <p:sldId id="2145705566" r:id="rId9"/>
    <p:sldId id="2147375019" r:id="rId10"/>
    <p:sldId id="258" r:id="rId11"/>
    <p:sldId id="265" r:id="rId12"/>
    <p:sldId id="2147375021" r:id="rId13"/>
    <p:sldId id="256" r:id="rId14"/>
    <p:sldId id="340" r:id="rId15"/>
    <p:sldId id="2147375038" r:id="rId16"/>
    <p:sldId id="2147375039" r:id="rId17"/>
    <p:sldId id="681" r:id="rId18"/>
    <p:sldId id="2147375026" r:id="rId19"/>
    <p:sldId id="2145705902" r:id="rId20"/>
    <p:sldId id="2147375041" r:id="rId21"/>
    <p:sldId id="2147375042" r:id="rId22"/>
    <p:sldId id="2147375032" r:id="rId23"/>
    <p:sldId id="2147375037" r:id="rId24"/>
    <p:sldId id="214737503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0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1CD5AA-9DFB-306F-CBFC-3D3C2BF7DB7A}" v="1" dt="2023-06-20T14:59:19.836"/>
    <p1510:client id="{1F102718-2C94-1908-4B87-2D66DDF626E9}" v="1" dt="2023-06-20T06:29:31.963"/>
    <p1510:client id="{82DA61F6-4BCC-5F42-9CFC-F42AA279B3B8}" v="1" dt="2023-06-17T06:53:12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48" autoAdjust="0"/>
    <p:restoredTop sz="96327"/>
  </p:normalViewPr>
  <p:slideViewPr>
    <p:cSldViewPr snapToGrid="0">
      <p:cViewPr varScale="1">
        <p:scale>
          <a:sx n="123" d="100"/>
          <a:sy n="123" d="100"/>
        </p:scale>
        <p:origin x="1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 Gao" userId="S::zhen.gao@biogen.com::753ca5ad-a66a-4072-86ff-fe9bc8c0233d" providerId="AD" clId="Web-{1F102718-2C94-1908-4B87-2D66DDF626E9}"/>
    <pc:docChg chg="modSld">
      <pc:chgData name="Zhen Gao" userId="S::zhen.gao@biogen.com::753ca5ad-a66a-4072-86ff-fe9bc8c0233d" providerId="AD" clId="Web-{1F102718-2C94-1908-4B87-2D66DDF626E9}" dt="2023-06-20T06:29:31.963" v="0"/>
      <pc:docMkLst>
        <pc:docMk/>
      </pc:docMkLst>
      <pc:sldChg chg="delSp">
        <pc:chgData name="Zhen Gao" userId="S::zhen.gao@biogen.com::753ca5ad-a66a-4072-86ff-fe9bc8c0233d" providerId="AD" clId="Web-{1F102718-2C94-1908-4B87-2D66DDF626E9}" dt="2023-06-20T06:29:31.963" v="0"/>
        <pc:sldMkLst>
          <pc:docMk/>
          <pc:sldMk cId="2270139844" sldId="265"/>
        </pc:sldMkLst>
        <pc:spChg chg="del">
          <ac:chgData name="Zhen Gao" userId="S::zhen.gao@biogen.com::753ca5ad-a66a-4072-86ff-fe9bc8c0233d" providerId="AD" clId="Web-{1F102718-2C94-1908-4B87-2D66DDF626E9}" dt="2023-06-20T06:29:31.963" v="0"/>
          <ac:spMkLst>
            <pc:docMk/>
            <pc:sldMk cId="2270139844" sldId="265"/>
            <ac:spMk id="6" creationId="{87CCBC24-E4A7-8086-82C5-6E34ABEE8098}"/>
          </ac:spMkLst>
        </pc:spChg>
      </pc:sldChg>
    </pc:docChg>
  </pc:docChgLst>
  <pc:docChgLst>
    <pc:chgData name="Soumya Negi" userId="S::soumya.negi@biogen.com::af513008-26f4-4e6b-822c-f6301a5f2ab2" providerId="AD" clId="Web-{0A1CD5AA-9DFB-306F-CBFC-3D3C2BF7DB7A}"/>
    <pc:docChg chg="modSld">
      <pc:chgData name="Soumya Negi" userId="S::soumya.negi@biogen.com::af513008-26f4-4e6b-822c-f6301a5f2ab2" providerId="AD" clId="Web-{0A1CD5AA-9DFB-306F-CBFC-3D3C2BF7DB7A}" dt="2023-06-20T14:59:19.836" v="0" actId="1076"/>
      <pc:docMkLst>
        <pc:docMk/>
      </pc:docMkLst>
      <pc:sldChg chg="modSp">
        <pc:chgData name="Soumya Negi" userId="S::soumya.negi@biogen.com::af513008-26f4-4e6b-822c-f6301a5f2ab2" providerId="AD" clId="Web-{0A1CD5AA-9DFB-306F-CBFC-3D3C2BF7DB7A}" dt="2023-06-20T14:59:19.836" v="0" actId="1076"/>
        <pc:sldMkLst>
          <pc:docMk/>
          <pc:sldMk cId="2027722542" sldId="2147375041"/>
        </pc:sldMkLst>
        <pc:spChg chg="mod">
          <ac:chgData name="Soumya Negi" userId="S::soumya.negi@biogen.com::af513008-26f4-4e6b-822c-f6301a5f2ab2" providerId="AD" clId="Web-{0A1CD5AA-9DFB-306F-CBFC-3D3C2BF7DB7A}" dt="2023-06-20T14:59:19.836" v="0" actId="1076"/>
          <ac:spMkLst>
            <pc:docMk/>
            <pc:sldMk cId="2027722542" sldId="2147375041"/>
            <ac:spMk id="3" creationId="{FDB2E005-BA5F-E4A7-D47D-B7E5F4F47E52}"/>
          </ac:spMkLst>
        </pc:spChg>
      </pc:sldChg>
    </pc:docChg>
  </pc:docChgLst>
  <pc:docChgLst>
    <pc:chgData name="Zhen Gao" userId="753ca5ad-a66a-4072-86ff-fe9bc8c0233d" providerId="ADAL" clId="{82DA61F6-4BCC-5F42-9CFC-F42AA279B3B8}"/>
    <pc:docChg chg="custSel addSld delSld modSld sldOrd">
      <pc:chgData name="Zhen Gao" userId="753ca5ad-a66a-4072-86ff-fe9bc8c0233d" providerId="ADAL" clId="{82DA61F6-4BCC-5F42-9CFC-F42AA279B3B8}" dt="2023-06-20T06:28:42.485" v="738" actId="20577"/>
      <pc:docMkLst>
        <pc:docMk/>
      </pc:docMkLst>
      <pc:sldChg chg="modSp add mod ord modTransition">
        <pc:chgData name="Zhen Gao" userId="753ca5ad-a66a-4072-86ff-fe9bc8c0233d" providerId="ADAL" clId="{82DA61F6-4BCC-5F42-9CFC-F42AA279B3B8}" dt="2023-06-20T06:19:27.322" v="481" actId="207"/>
        <pc:sldMkLst>
          <pc:docMk/>
          <pc:sldMk cId="2888273451" sldId="2147375026"/>
        </pc:sldMkLst>
        <pc:spChg chg="mod">
          <ac:chgData name="Zhen Gao" userId="753ca5ad-a66a-4072-86ff-fe9bc8c0233d" providerId="ADAL" clId="{82DA61F6-4BCC-5F42-9CFC-F42AA279B3B8}" dt="2023-06-20T06:19:27.322" v="481" actId="207"/>
          <ac:spMkLst>
            <pc:docMk/>
            <pc:sldMk cId="2888273451" sldId="2147375026"/>
            <ac:spMk id="2" creationId="{29AF49ED-EAF7-F2EB-EB55-8B4B2761484D}"/>
          </ac:spMkLst>
        </pc:spChg>
      </pc:sldChg>
      <pc:sldChg chg="add modTransition">
        <pc:chgData name="Zhen Gao" userId="753ca5ad-a66a-4072-86ff-fe9bc8c0233d" providerId="ADAL" clId="{82DA61F6-4BCC-5F42-9CFC-F42AA279B3B8}" dt="2023-06-17T06:53:12.479" v="0"/>
        <pc:sldMkLst>
          <pc:docMk/>
          <pc:sldMk cId="2260519135" sldId="2147375032"/>
        </pc:sldMkLst>
      </pc:sldChg>
      <pc:sldChg chg="add modTransition">
        <pc:chgData name="Zhen Gao" userId="753ca5ad-a66a-4072-86ff-fe9bc8c0233d" providerId="ADAL" clId="{82DA61F6-4BCC-5F42-9CFC-F42AA279B3B8}" dt="2023-06-17T06:53:12.479" v="0"/>
        <pc:sldMkLst>
          <pc:docMk/>
          <pc:sldMk cId="3312618218" sldId="2147375036"/>
        </pc:sldMkLst>
      </pc:sldChg>
      <pc:sldChg chg="add modTransition">
        <pc:chgData name="Zhen Gao" userId="753ca5ad-a66a-4072-86ff-fe9bc8c0233d" providerId="ADAL" clId="{82DA61F6-4BCC-5F42-9CFC-F42AA279B3B8}" dt="2023-06-17T06:53:12.479" v="0"/>
        <pc:sldMkLst>
          <pc:docMk/>
          <pc:sldMk cId="3277848643" sldId="2147375037"/>
        </pc:sldMkLst>
      </pc:sldChg>
      <pc:sldChg chg="addSp delSp modSp new mod">
        <pc:chgData name="Zhen Gao" userId="753ca5ad-a66a-4072-86ff-fe9bc8c0233d" providerId="ADAL" clId="{82DA61F6-4BCC-5F42-9CFC-F42AA279B3B8}" dt="2023-06-20T06:14:15.457" v="73" actId="1076"/>
        <pc:sldMkLst>
          <pc:docMk/>
          <pc:sldMk cId="1935788925" sldId="2147375038"/>
        </pc:sldMkLst>
        <pc:spChg chg="add mod">
          <ac:chgData name="Zhen Gao" userId="753ca5ad-a66a-4072-86ff-fe9bc8c0233d" providerId="ADAL" clId="{82DA61F6-4BCC-5F42-9CFC-F42AA279B3B8}" dt="2023-06-20T06:14:00.580" v="56" actId="20577"/>
          <ac:spMkLst>
            <pc:docMk/>
            <pc:sldMk cId="1935788925" sldId="2147375038"/>
            <ac:spMk id="8" creationId="{DDB7B798-2D90-F407-64DD-25FB289DE50E}"/>
          </ac:spMkLst>
        </pc:spChg>
        <pc:picChg chg="add del mod">
          <ac:chgData name="Zhen Gao" userId="753ca5ad-a66a-4072-86ff-fe9bc8c0233d" providerId="ADAL" clId="{82DA61F6-4BCC-5F42-9CFC-F42AA279B3B8}" dt="2023-06-20T06:11:56.054" v="6" actId="478"/>
          <ac:picMkLst>
            <pc:docMk/>
            <pc:sldMk cId="1935788925" sldId="2147375038"/>
            <ac:picMk id="3" creationId="{F9075F5F-D678-6CF3-D510-391A35F92316}"/>
          </ac:picMkLst>
        </pc:picChg>
        <pc:picChg chg="add mod">
          <ac:chgData name="Zhen Gao" userId="753ca5ad-a66a-4072-86ff-fe9bc8c0233d" providerId="ADAL" clId="{82DA61F6-4BCC-5F42-9CFC-F42AA279B3B8}" dt="2023-06-20T06:14:11.323" v="72" actId="1036"/>
          <ac:picMkLst>
            <pc:docMk/>
            <pc:sldMk cId="1935788925" sldId="2147375038"/>
            <ac:picMk id="5" creationId="{2831A777-00A6-FC1D-5037-152242140B89}"/>
          </ac:picMkLst>
        </pc:picChg>
        <pc:picChg chg="add mod">
          <ac:chgData name="Zhen Gao" userId="753ca5ad-a66a-4072-86ff-fe9bc8c0233d" providerId="ADAL" clId="{82DA61F6-4BCC-5F42-9CFC-F42AA279B3B8}" dt="2023-06-20T06:14:15.457" v="73" actId="1076"/>
          <ac:picMkLst>
            <pc:docMk/>
            <pc:sldMk cId="1935788925" sldId="2147375038"/>
            <ac:picMk id="7" creationId="{F270205D-61EB-906A-023D-E278D2B0084E}"/>
          </ac:picMkLst>
        </pc:picChg>
      </pc:sldChg>
      <pc:sldChg chg="addSp modSp new mod">
        <pc:chgData name="Zhen Gao" userId="753ca5ad-a66a-4072-86ff-fe9bc8c0233d" providerId="ADAL" clId="{82DA61F6-4BCC-5F42-9CFC-F42AA279B3B8}" dt="2023-06-20T06:14:33.439" v="78" actId="14100"/>
        <pc:sldMkLst>
          <pc:docMk/>
          <pc:sldMk cId="959553882" sldId="2147375039"/>
        </pc:sldMkLst>
        <pc:spChg chg="add mod">
          <ac:chgData name="Zhen Gao" userId="753ca5ad-a66a-4072-86ff-fe9bc8c0233d" providerId="ADAL" clId="{82DA61F6-4BCC-5F42-9CFC-F42AA279B3B8}" dt="2023-06-20T06:14:21.415" v="74"/>
          <ac:spMkLst>
            <pc:docMk/>
            <pc:sldMk cId="959553882" sldId="2147375039"/>
            <ac:spMk id="6" creationId="{809A1CDC-F56C-370C-4696-D970055822B8}"/>
          </ac:spMkLst>
        </pc:spChg>
        <pc:picChg chg="add mod">
          <ac:chgData name="Zhen Gao" userId="753ca5ad-a66a-4072-86ff-fe9bc8c0233d" providerId="ADAL" clId="{82DA61F6-4BCC-5F42-9CFC-F42AA279B3B8}" dt="2023-06-20T06:14:33.439" v="78" actId="14100"/>
          <ac:picMkLst>
            <pc:docMk/>
            <pc:sldMk cId="959553882" sldId="2147375039"/>
            <ac:picMk id="3" creationId="{7DC1FEE0-DF22-62DD-5F61-1FE4D855B054}"/>
          </ac:picMkLst>
        </pc:picChg>
        <pc:picChg chg="add mod">
          <ac:chgData name="Zhen Gao" userId="753ca5ad-a66a-4072-86ff-fe9bc8c0233d" providerId="ADAL" clId="{82DA61F6-4BCC-5F42-9CFC-F42AA279B3B8}" dt="2023-06-20T06:14:27.821" v="76" actId="14100"/>
          <ac:picMkLst>
            <pc:docMk/>
            <pc:sldMk cId="959553882" sldId="2147375039"/>
            <ac:picMk id="5" creationId="{2602D255-87FB-FF48-5A25-F75080075668}"/>
          </ac:picMkLst>
        </pc:picChg>
      </pc:sldChg>
      <pc:sldChg chg="new del ord">
        <pc:chgData name="Zhen Gao" userId="753ca5ad-a66a-4072-86ff-fe9bc8c0233d" providerId="ADAL" clId="{82DA61F6-4BCC-5F42-9CFC-F42AA279B3B8}" dt="2023-06-20T06:24:46.623" v="489" actId="2696"/>
        <pc:sldMkLst>
          <pc:docMk/>
          <pc:sldMk cId="2873339904" sldId="2147375040"/>
        </pc:sldMkLst>
      </pc:sldChg>
      <pc:sldChg chg="delSp new del mod">
        <pc:chgData name="Zhen Gao" userId="753ca5ad-a66a-4072-86ff-fe9bc8c0233d" providerId="ADAL" clId="{82DA61F6-4BCC-5F42-9CFC-F42AA279B3B8}" dt="2023-06-20T06:24:19.142" v="484" actId="2696"/>
        <pc:sldMkLst>
          <pc:docMk/>
          <pc:sldMk cId="3311372139" sldId="2147375040"/>
        </pc:sldMkLst>
        <pc:spChg chg="del">
          <ac:chgData name="Zhen Gao" userId="753ca5ad-a66a-4072-86ff-fe9bc8c0233d" providerId="ADAL" clId="{82DA61F6-4BCC-5F42-9CFC-F42AA279B3B8}" dt="2023-06-20T06:24:06.316" v="483" actId="478"/>
          <ac:spMkLst>
            <pc:docMk/>
            <pc:sldMk cId="3311372139" sldId="2147375040"/>
            <ac:spMk id="2" creationId="{7D178B7C-B87C-4C2A-9E51-FF8C483DB642}"/>
          </ac:spMkLst>
        </pc:spChg>
      </pc:sldChg>
      <pc:sldChg chg="addSp delSp modSp add mod ord">
        <pc:chgData name="Zhen Gao" userId="753ca5ad-a66a-4072-86ff-fe9bc8c0233d" providerId="ADAL" clId="{82DA61F6-4BCC-5F42-9CFC-F42AA279B3B8}" dt="2023-06-20T06:28:42.485" v="738" actId="20577"/>
        <pc:sldMkLst>
          <pc:docMk/>
          <pc:sldMk cId="2027722542" sldId="2147375041"/>
        </pc:sldMkLst>
        <pc:spChg chg="add mod">
          <ac:chgData name="Zhen Gao" userId="753ca5ad-a66a-4072-86ff-fe9bc8c0233d" providerId="ADAL" clId="{82DA61F6-4BCC-5F42-9CFC-F42AA279B3B8}" dt="2023-06-20T06:28:42.485" v="738" actId="20577"/>
          <ac:spMkLst>
            <pc:docMk/>
            <pc:sldMk cId="2027722542" sldId="2147375041"/>
            <ac:spMk id="3" creationId="{FDB2E005-BA5F-E4A7-D47D-B7E5F4F47E52}"/>
          </ac:spMkLst>
        </pc:spChg>
        <pc:spChg chg="mod">
          <ac:chgData name="Zhen Gao" userId="753ca5ad-a66a-4072-86ff-fe9bc8c0233d" providerId="ADAL" clId="{82DA61F6-4BCC-5F42-9CFC-F42AA279B3B8}" dt="2023-06-20T06:26:50.316" v="596" actId="20577"/>
          <ac:spMkLst>
            <pc:docMk/>
            <pc:sldMk cId="2027722542" sldId="2147375041"/>
            <ac:spMk id="4" creationId="{CDF8B4E8-D175-FB84-6B07-C06264004D3F}"/>
          </ac:spMkLst>
        </pc:spChg>
        <pc:picChg chg="del">
          <ac:chgData name="Zhen Gao" userId="753ca5ad-a66a-4072-86ff-fe9bc8c0233d" providerId="ADAL" clId="{82DA61F6-4BCC-5F42-9CFC-F42AA279B3B8}" dt="2023-06-20T06:24:50.269" v="490" actId="478"/>
          <ac:picMkLst>
            <pc:docMk/>
            <pc:sldMk cId="2027722542" sldId="2147375041"/>
            <ac:picMk id="5" creationId="{4C5C2A72-9952-FDC7-CA89-D949DCD0271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E889C-2C59-1847-8C6B-C876D04F0052}" type="datetimeFigureOut">
              <a:rPr lang="en-US" smtClean="0"/>
              <a:t>7/18/23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FCCFA-C4D0-1E44-B583-A03B2189E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96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920DB-DA39-B948-8A10-FF782037E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9220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920DB-DA39-B948-8A10-FF782037E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149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920DB-DA39-B948-8A10-FF782037E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920DB-DA39-B948-8A10-FF782037E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843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920DB-DA39-B948-8A10-FF782037E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6153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920DB-DA39-B948-8A10-FF782037E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2957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920DB-DA39-B948-8A10-FF782037E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5418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920DB-DA39-B948-8A10-FF782037E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6153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920DB-DA39-B948-8A10-FF782037E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94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920DB-DA39-B948-8A10-FF782037E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0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6F22-674D-08F8-F270-C52D412C0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2517F-7422-E814-2324-79AA321CB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52E9B-BBBE-CAF8-7D67-D16301F8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A2F08-70A6-1B4F-979C-B378C44F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242F-BA7D-3E7F-E595-33C57588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1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0CC8-A41B-7CE4-8EAC-965B8CDA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81291-A205-52C5-89C1-A537863EB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5821D-1A3B-D7DE-607B-33969D0D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116F3-4612-C1AC-118B-B34B6D45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38328-63DB-32F4-877A-806A50D9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0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33AC2-1AE0-6E99-EFCE-490B88CEB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FB8C8-4D39-41A3-1DCF-2CF31B05D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B8448-9940-C518-C1A8-CBCE4DB3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DFD34-ED2C-0F32-9553-039674E5E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727F1-1CF6-D312-7D16-58F248CC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0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97541" y="2231571"/>
            <a:ext cx="9780059" cy="1183904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rgbClr val="2573BA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End Slide</a:t>
            </a:r>
          </a:p>
        </p:txBody>
      </p:sp>
      <p:pic>
        <p:nvPicPr>
          <p:cNvPr id="7" name="Picture 6" descr="logo-02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132" y="1216538"/>
            <a:ext cx="3249091" cy="1078333"/>
          </a:xfrm>
          <a:prstGeom prst="rect">
            <a:avLst/>
          </a:prstGeom>
        </p:spPr>
      </p:pic>
      <p:pic>
        <p:nvPicPr>
          <p:cNvPr id="4" name="Picture 3" descr="logo-02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132" y="1216538"/>
            <a:ext cx="3249091" cy="107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09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3234-2208-4FD5-BA5D-47924B90C3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35806CBA-57D9-9E40-85DA-4469949C6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963" y="6507051"/>
            <a:ext cx="438036" cy="2926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7">
                <a:solidFill>
                  <a:schemeClr val="bg1"/>
                </a:solidFill>
              </a:defRPr>
            </a:lvl1pPr>
          </a:lstStyle>
          <a:p>
            <a:fld id="{F531C153-56E2-4D58-BF8C-84423A751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6861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EB787-6DE8-CD03-C065-72D7C779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020F2-EEF7-0CDA-6A08-A7885754E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763CA-A36D-4C49-6534-4E1B68E9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36D66-9B71-AF9D-5B65-D0A10F2B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EA6AB-97FE-02EA-5C87-3B429E4B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009A-EBA3-3491-A468-C4E819266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61B3D-777A-3F72-C658-7A85973BA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620CF-52DC-3F6B-2AD8-86DC04BE2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F819A-BA71-18CA-166D-44F8C99FB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20128-FE2A-F9F9-7687-E15C9751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3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142F-D485-38B7-5958-FA2D80E2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DD84-A30A-0E2B-27D3-DD96B0C12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9481B-9381-5AD2-5AE5-CDE13F70A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2087C-B2BF-593C-4A65-630A99C5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E2C1B-71A5-BDC4-51DB-E0053F84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BD731-AD15-EC58-30BF-AC1D90B9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8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1A6C-B589-3FC5-8281-CF21F278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AC41B-0762-1EC9-59D3-1F76D21AD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A8523-23CC-0982-02F0-4FD3086A7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B3D4D-B63F-63D8-53AE-6F08F694F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4B694D-F623-0063-C08E-4DF5A56B7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A03DAC-459B-16CB-C3B0-97682F69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7/18/23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0D9AE-6BD6-A156-2631-6B32E173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BC6189-36A0-3576-C76C-CBF4C5A8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2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6D4A-2CA1-12F3-F187-A127CFCA5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FE1663-C1C4-FF8E-BC80-4E1513B3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7/18/23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73D30-CE64-D248-C921-5C6534DA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87861-7B80-2724-9267-B6525C2E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2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6AC74-C028-14DB-4DAB-3949B219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7/18/23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36ABF-654B-9294-9DCB-FDF391F1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4ECF9-10EF-0E0D-0493-BC5F928D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9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81BF-38B5-FE68-394E-ED8525C7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97667-AACC-2DD3-4281-176C6E261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21FE7-54DE-FFEB-479E-8FF4383E2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F1946-9A03-096D-50EA-99EE6869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40FF6-CEA6-A433-CDD6-D362B6213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0077C-A481-0880-329B-7A45BE9B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0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0B57-12A6-0EEF-DFA7-40C41CA2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50479B-A24E-95AD-8B89-248321BB4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A3E53-3FD1-5D51-D660-60A32200E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20E89-5E9E-BC17-4253-B763E256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562AF-9737-B58B-5D87-AA29CA09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8DED7-1A90-9736-90B5-1F995293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5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61F0E8-E3D0-3CF6-D2A8-5172280B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D5179-D7EE-487E-C50F-20DC102B3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51ED1-1828-2B24-7E60-16DECC282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AC2DA-610F-4D32-B494-6EAFA7CFA318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860D1-32BB-FD0E-7E72-0D00570A0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00DE6-C4BA-93F0-0976-9ECE4A95B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1.xlsx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3.emf"/><Relationship Id="rId10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2.bin"/><Relationship Id="rId9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openxmlformats.org/officeDocument/2006/relationships/image" Target="../media/image20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6" Type="http://schemas.openxmlformats.org/officeDocument/2006/relationships/image" Target="../media/image20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6" Type="http://schemas.openxmlformats.org/officeDocument/2006/relationships/image" Target="../media/image22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1.xlsx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3.emf"/><Relationship Id="rId10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2.bin"/><Relationship Id="rId9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83E0F57-89E1-4CD1-941E-530065FCE5C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83E0F57-89E1-4CD1-941E-530065FCE5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7136E90A-9756-4DAA-A5C0-5BBB46DDE1B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B49B9A8-7362-4FFB-9503-B3F42D92B70A}"/>
              </a:ext>
            </a:extLst>
          </p:cNvPr>
          <p:cNvSpPr txBox="1">
            <a:spLocks/>
          </p:cNvSpPr>
          <p:nvPr/>
        </p:nvSpPr>
        <p:spPr>
          <a:xfrm>
            <a:off x="915955" y="4904627"/>
            <a:ext cx="4465469" cy="6978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09585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 sz="4267" kern="120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1pPr>
            <a:lvl2pPr marL="609585" indent="-609585" algn="l" defTabSz="609585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4267" kern="1200" baseline="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2pPr>
            <a:lvl3pPr marL="1219170" indent="-609585" algn="l" defTabSz="609585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Courier New" panose="02070309020205020404" pitchFamily="49" charset="0"/>
              <a:buChar char="o"/>
              <a:defRPr sz="3733" kern="120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3pPr>
            <a:lvl4pPr marL="1828754" indent="-609585" algn="l" defTabSz="609585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4pPr>
            <a:lvl5pPr marL="2438339" indent="-609585" algn="l" defTabSz="609585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-"/>
              <a:defRPr sz="3200" kern="120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5pPr>
            <a:lvl6pPr marL="1950671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 panose="020B0604020202020204" pitchFamily="34" charset="0"/>
              <a:buNone/>
              <a:defRPr sz="3733" kern="120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6pPr>
            <a:lvl7pPr marL="2316422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/>
              <a:buNone/>
              <a:defRPr sz="3733" kern="1200" baseline="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7pPr>
            <a:lvl8pPr marL="2682173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/>
              <a:buNone/>
              <a:defRPr sz="3733" kern="1200" baseline="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8pPr>
            <a:lvl9pPr marL="3047924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 panose="020B0604020202020204" pitchFamily="34" charset="0"/>
              <a:buNone/>
              <a:defRPr lang="en-US" sz="3733" kern="1200" baseline="0" dirty="0" smtClean="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200"/>
              </a:spcBef>
            </a:pPr>
            <a:r>
              <a:rPr lang="en-US" sz="1400" b="1" i="1" dirty="0">
                <a:solidFill>
                  <a:schemeClr val="tx1"/>
                </a:solidFill>
                <a:cs typeface="Arial"/>
              </a:rPr>
              <a:t>Zhen, Dann, Catherine, Joon, Magnus, Jessica</a:t>
            </a:r>
          </a:p>
          <a:p>
            <a:pPr>
              <a:spcBef>
                <a:spcPts val="200"/>
              </a:spcBef>
            </a:pPr>
            <a:r>
              <a:rPr lang="en-US" sz="1400" b="1" i="1" dirty="0">
                <a:solidFill>
                  <a:schemeClr val="tx1"/>
                </a:solidFill>
                <a:cs typeface="Arial"/>
              </a:rPr>
              <a:t>July </a:t>
            </a:r>
            <a:r>
              <a:rPr lang="en-US" altLang="zh-CN" sz="1400" b="1" i="1" dirty="0">
                <a:solidFill>
                  <a:schemeClr val="tx1"/>
                </a:solidFill>
                <a:cs typeface="Arial"/>
              </a:rPr>
              <a:t>18</a:t>
            </a:r>
            <a:r>
              <a:rPr lang="en-US" sz="1400" b="1" i="1" dirty="0">
                <a:solidFill>
                  <a:schemeClr val="tx1"/>
                </a:solidFill>
                <a:cs typeface="Arial"/>
              </a:rPr>
              <a:t>, 2023</a:t>
            </a:r>
          </a:p>
          <a:p>
            <a:pPr algn="l">
              <a:spcBef>
                <a:spcPts val="200"/>
              </a:spcBef>
            </a:pPr>
            <a:endParaRPr lang="en-US" sz="1400" b="1" i="1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1C6CDA-96EF-4992-9AF2-6F15731BF403}"/>
              </a:ext>
            </a:extLst>
          </p:cNvPr>
          <p:cNvSpPr txBox="1"/>
          <p:nvPr/>
        </p:nvSpPr>
        <p:spPr>
          <a:xfrm>
            <a:off x="737825" y="2648080"/>
            <a:ext cx="10603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RNAseq for HTT Splicing Enhancers</a:t>
            </a:r>
          </a:p>
          <a:p>
            <a:pPr algn="ctr"/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DEG vs DSG  </a:t>
            </a:r>
          </a:p>
        </p:txBody>
      </p:sp>
    </p:spTree>
    <p:extLst>
      <p:ext uri="{BB962C8B-B14F-4D97-AF65-F5344CB8AC3E}">
        <p14:creationId xmlns:p14="http://schemas.microsoft.com/office/powerpoint/2010/main" val="242309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2039752-91D1-5C56-9749-A833A8FF4C36}"/>
              </a:ext>
            </a:extLst>
          </p:cNvPr>
          <p:cNvSpPr txBox="1"/>
          <p:nvPr/>
        </p:nvSpPr>
        <p:spPr>
          <a:xfrm>
            <a:off x="307746" y="391886"/>
            <a:ext cx="4951773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HTT sashimi-plot across 3 cell types</a:t>
            </a:r>
          </a:p>
        </p:txBody>
      </p:sp>
      <p:pic>
        <p:nvPicPr>
          <p:cNvPr id="30" name="Picture 29" descr="A picture containing text, screenshot, colorfulness, diagram&#10;&#10;Description automatically generated">
            <a:extLst>
              <a:ext uri="{FF2B5EF4-FFF2-40B4-BE49-F238E27FC236}">
                <a16:creationId xmlns:a16="http://schemas.microsoft.com/office/drawing/2014/main" id="{A2C8F4A4-BFAC-6DCD-9D94-FE79B90FB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157" y="0"/>
            <a:ext cx="4223002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528F45B-8C77-14D3-A1F6-FF110931FA5E}"/>
              </a:ext>
            </a:extLst>
          </p:cNvPr>
          <p:cNvSpPr/>
          <p:nvPr/>
        </p:nvSpPr>
        <p:spPr>
          <a:xfrm>
            <a:off x="7201845" y="68013"/>
            <a:ext cx="876615" cy="1934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3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791890-9668-4113-599F-534F33E748E9}"/>
              </a:ext>
            </a:extLst>
          </p:cNvPr>
          <p:cNvCxnSpPr/>
          <p:nvPr/>
        </p:nvCxnSpPr>
        <p:spPr>
          <a:xfrm>
            <a:off x="470139" y="1755857"/>
            <a:ext cx="2725271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A5A2A1E-6EC5-36F9-9537-A9F819195BB2}"/>
              </a:ext>
            </a:extLst>
          </p:cNvPr>
          <p:cNvSpPr/>
          <p:nvPr/>
        </p:nvSpPr>
        <p:spPr>
          <a:xfrm>
            <a:off x="676328" y="1621388"/>
            <a:ext cx="358588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BEED91-E8DC-708E-5007-E4945019F1B3}"/>
              </a:ext>
            </a:extLst>
          </p:cNvPr>
          <p:cNvSpPr/>
          <p:nvPr/>
        </p:nvSpPr>
        <p:spPr>
          <a:xfrm>
            <a:off x="2666493" y="1621387"/>
            <a:ext cx="358588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A9A1BE-9834-49D0-AD92-7FE0DABF5F79}"/>
              </a:ext>
            </a:extLst>
          </p:cNvPr>
          <p:cNvSpPr/>
          <p:nvPr/>
        </p:nvSpPr>
        <p:spPr>
          <a:xfrm>
            <a:off x="1577281" y="1621387"/>
            <a:ext cx="546847" cy="2689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Cryptic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6AAED9-ED3F-D7DF-21B6-9CA33318AF8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034916" y="1236511"/>
            <a:ext cx="719304" cy="5193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D05319-9789-B3CD-1F14-4C73D4DBD1C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754220" y="1236511"/>
            <a:ext cx="912273" cy="5193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5C6E7A6-21DC-99F6-8DC7-2EBEA7545D5D}"/>
              </a:ext>
            </a:extLst>
          </p:cNvPr>
          <p:cNvSpPr txBox="1"/>
          <p:nvPr/>
        </p:nvSpPr>
        <p:spPr>
          <a:xfrm>
            <a:off x="1075098" y="822950"/>
            <a:ext cx="1515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/>
              <a:t>Canonical splicing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DD7F57-6BFF-24FB-7060-41CD55C4CD77}"/>
              </a:ext>
            </a:extLst>
          </p:cNvPr>
          <p:cNvSpPr/>
          <p:nvPr/>
        </p:nvSpPr>
        <p:spPr>
          <a:xfrm>
            <a:off x="4547263" y="1392723"/>
            <a:ext cx="358588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6AB1CB-D669-9630-309E-CC9695078624}"/>
              </a:ext>
            </a:extLst>
          </p:cNvPr>
          <p:cNvSpPr/>
          <p:nvPr/>
        </p:nvSpPr>
        <p:spPr>
          <a:xfrm>
            <a:off x="4905851" y="1392723"/>
            <a:ext cx="358588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4D441B-1D3D-B16B-AFE6-18103209021E}"/>
              </a:ext>
            </a:extLst>
          </p:cNvPr>
          <p:cNvSpPr txBox="1"/>
          <p:nvPr/>
        </p:nvSpPr>
        <p:spPr>
          <a:xfrm>
            <a:off x="4327192" y="1764419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Stable mRNA</a:t>
            </a:r>
          </a:p>
          <a:p>
            <a:r>
              <a:rPr lang="en-US" sz="1400" b="1" i="1" dirty="0"/>
              <a:t>Normal protein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3E0054-F817-E811-CA5F-39E9CE5ADA32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1034916" y="1755859"/>
            <a:ext cx="279275" cy="2689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BD0147-CA4F-4AF3-9189-0224023423B2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314191" y="1755858"/>
            <a:ext cx="263090" cy="2689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9BA976-5376-6B69-E662-F586222304BD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124128" y="1755858"/>
            <a:ext cx="263090" cy="2689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B58EAF0-A536-9335-89F4-4DF8F9D8F856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387218" y="1755858"/>
            <a:ext cx="279275" cy="2689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9045246-7DC6-16DF-5C04-98B65A68E483}"/>
              </a:ext>
            </a:extLst>
          </p:cNvPr>
          <p:cNvSpPr txBox="1"/>
          <p:nvPr/>
        </p:nvSpPr>
        <p:spPr>
          <a:xfrm>
            <a:off x="1093028" y="2101897"/>
            <a:ext cx="1304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/>
              <a:t>SM-promoted</a:t>
            </a:r>
          </a:p>
          <a:p>
            <a:r>
              <a:rPr lang="en-US" sz="1400" b="1" i="1"/>
              <a:t>Cryptic splicing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FB6FF93A-93E2-8B25-1972-084274B88765}"/>
              </a:ext>
            </a:extLst>
          </p:cNvPr>
          <p:cNvSpPr/>
          <p:nvPr/>
        </p:nvSpPr>
        <p:spPr>
          <a:xfrm>
            <a:off x="3997947" y="1084879"/>
            <a:ext cx="1921930" cy="1486744"/>
          </a:xfrm>
          <a:prstGeom prst="round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E78873-9817-605F-C1CD-E9FD09BC099E}"/>
              </a:ext>
            </a:extLst>
          </p:cNvPr>
          <p:cNvGrpSpPr/>
          <p:nvPr/>
        </p:nvGrpSpPr>
        <p:grpSpPr>
          <a:xfrm>
            <a:off x="6379265" y="1078785"/>
            <a:ext cx="1990873" cy="1486744"/>
            <a:chOff x="6445727" y="654999"/>
            <a:chExt cx="1990873" cy="1486744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A4C3148-368C-2DC6-E256-3CB313B86423}"/>
                </a:ext>
              </a:extLst>
            </p:cNvPr>
            <p:cNvSpPr/>
            <p:nvPr/>
          </p:nvSpPr>
          <p:spPr>
            <a:xfrm>
              <a:off x="6718166" y="949744"/>
              <a:ext cx="358588" cy="268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5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7A1B17F-3ECC-0290-04A6-3F2376EF18EE}"/>
                </a:ext>
              </a:extLst>
            </p:cNvPr>
            <p:cNvSpPr/>
            <p:nvPr/>
          </p:nvSpPr>
          <p:spPr>
            <a:xfrm>
              <a:off x="7639901" y="949743"/>
              <a:ext cx="358588" cy="268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6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217E776-ACFB-4A5C-5853-9CEC074582F0}"/>
                </a:ext>
              </a:extLst>
            </p:cNvPr>
            <p:cNvSpPr/>
            <p:nvPr/>
          </p:nvSpPr>
          <p:spPr>
            <a:xfrm>
              <a:off x="7076754" y="949743"/>
              <a:ext cx="546847" cy="26894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/>
                <a:t>Cryptic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A12E74A-1D8C-A6AC-38B4-1773F089D94F}"/>
                </a:ext>
              </a:extLst>
            </p:cNvPr>
            <p:cNvSpPr txBox="1"/>
            <p:nvPr/>
          </p:nvSpPr>
          <p:spPr>
            <a:xfrm>
              <a:off x="6666207" y="1235735"/>
              <a:ext cx="177039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/>
                <a:t>Stable mRNA</a:t>
              </a:r>
            </a:p>
            <a:p>
              <a:r>
                <a:rPr lang="en-US" sz="1400" b="1" i="1" dirty="0"/>
                <a:t>Protein with an inserted polypeptide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5746A841-9315-73DA-7680-14E1622740C3}"/>
                </a:ext>
              </a:extLst>
            </p:cNvPr>
            <p:cNvSpPr/>
            <p:nvPr/>
          </p:nvSpPr>
          <p:spPr>
            <a:xfrm>
              <a:off x="6445727" y="654999"/>
              <a:ext cx="1921930" cy="1486744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BCF364D-D12A-E69C-A608-95AD7219C791}"/>
              </a:ext>
            </a:extLst>
          </p:cNvPr>
          <p:cNvGrpSpPr/>
          <p:nvPr/>
        </p:nvGrpSpPr>
        <p:grpSpPr>
          <a:xfrm>
            <a:off x="8760583" y="1078785"/>
            <a:ext cx="1921930" cy="1486744"/>
            <a:chOff x="8827045" y="654999"/>
            <a:chExt cx="1921930" cy="148674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BBAA810-9D7E-A0DA-2F4A-EEDC938F3ED2}"/>
                </a:ext>
              </a:extLst>
            </p:cNvPr>
            <p:cNvSpPr/>
            <p:nvPr/>
          </p:nvSpPr>
          <p:spPr>
            <a:xfrm>
              <a:off x="9119586" y="1063131"/>
              <a:ext cx="358588" cy="268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5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46C32D5-0736-5EAE-D1CF-BC0930B68060}"/>
                </a:ext>
              </a:extLst>
            </p:cNvPr>
            <p:cNvSpPr/>
            <p:nvPr/>
          </p:nvSpPr>
          <p:spPr>
            <a:xfrm>
              <a:off x="10041321" y="1063130"/>
              <a:ext cx="358588" cy="268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6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35F14DF-B09F-7A02-263C-E64BD83C7942}"/>
                </a:ext>
              </a:extLst>
            </p:cNvPr>
            <p:cNvSpPr/>
            <p:nvPr/>
          </p:nvSpPr>
          <p:spPr>
            <a:xfrm>
              <a:off x="9478174" y="1063130"/>
              <a:ext cx="546847" cy="26894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/>
                <a:t>Cryptic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F76C68F-DBA9-49DC-43A7-F9DC89A0573E}"/>
                </a:ext>
              </a:extLst>
            </p:cNvPr>
            <p:cNvSpPr txBox="1"/>
            <p:nvPr/>
          </p:nvSpPr>
          <p:spPr>
            <a:xfrm>
              <a:off x="9067627" y="1349122"/>
              <a:ext cx="15254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u="sng" dirty="0"/>
                <a:t>Unstable</a:t>
              </a:r>
              <a:r>
                <a:rPr lang="en-US" sz="1400" b="1" i="1" dirty="0"/>
                <a:t> mRNA</a:t>
              </a:r>
            </a:p>
            <a:p>
              <a:r>
                <a:rPr lang="en-US" sz="1400" b="1" i="1" dirty="0"/>
                <a:t>Removed by NMD</a:t>
              </a:r>
            </a:p>
          </p:txBody>
        </p:sp>
        <p:sp>
          <p:nvSpPr>
            <p:cNvPr id="45" name="Decagon 44">
              <a:extLst>
                <a:ext uri="{FF2B5EF4-FFF2-40B4-BE49-F238E27FC236}">
                  <a16:creationId xmlns:a16="http://schemas.microsoft.com/office/drawing/2014/main" id="{FAAB4D76-9EAA-3230-12C2-2134DECAF204}"/>
                </a:ext>
              </a:extLst>
            </p:cNvPr>
            <p:cNvSpPr/>
            <p:nvPr/>
          </p:nvSpPr>
          <p:spPr>
            <a:xfrm>
              <a:off x="9637720" y="878651"/>
              <a:ext cx="145589" cy="145589"/>
            </a:xfrm>
            <a:prstGeom prst="decag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7EA858C-5CF6-41AB-F229-93F4B242A3D5}"/>
                </a:ext>
              </a:extLst>
            </p:cNvPr>
            <p:cNvSpPr/>
            <p:nvPr/>
          </p:nvSpPr>
          <p:spPr>
            <a:xfrm>
              <a:off x="9700996" y="1026748"/>
              <a:ext cx="9144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4D27005B-FF2F-F1E3-D62A-211593BC11A8}"/>
                </a:ext>
              </a:extLst>
            </p:cNvPr>
            <p:cNvSpPr/>
            <p:nvPr/>
          </p:nvSpPr>
          <p:spPr>
            <a:xfrm>
              <a:off x="8827045" y="654999"/>
              <a:ext cx="1921930" cy="1486744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59B9853C-E9F8-0A20-8808-78D3AC288FC7}"/>
              </a:ext>
            </a:extLst>
          </p:cNvPr>
          <p:cNvSpPr/>
          <p:nvPr/>
        </p:nvSpPr>
        <p:spPr>
          <a:xfrm>
            <a:off x="4066261" y="728662"/>
            <a:ext cx="6564241" cy="2218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Splicing outcome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BBE28B9-AE05-4C0D-14DD-3B5BF6CA46E0}"/>
              </a:ext>
            </a:extLst>
          </p:cNvPr>
          <p:cNvSpPr/>
          <p:nvPr/>
        </p:nvSpPr>
        <p:spPr>
          <a:xfrm>
            <a:off x="1143775" y="3246509"/>
            <a:ext cx="3035538" cy="2535881"/>
          </a:xfrm>
          <a:prstGeom prst="round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BD32FE-C0CC-465D-C11A-B8FC476C23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7" t="32782" r="77003" b="48643"/>
          <a:stretch/>
        </p:blipFill>
        <p:spPr>
          <a:xfrm>
            <a:off x="11160338" y="6185273"/>
            <a:ext cx="934281" cy="557321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E0801AD-A006-A3C6-A78B-F9497DE5AB01}"/>
              </a:ext>
            </a:extLst>
          </p:cNvPr>
          <p:cNvSpPr/>
          <p:nvPr/>
        </p:nvSpPr>
        <p:spPr>
          <a:xfrm>
            <a:off x="1415387" y="3572300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376153C-CB67-D5F5-C93E-404E2D84238E}"/>
              </a:ext>
            </a:extLst>
          </p:cNvPr>
          <p:cNvSpPr/>
          <p:nvPr/>
        </p:nvSpPr>
        <p:spPr>
          <a:xfrm>
            <a:off x="1773975" y="3572300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6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BD3EA97-E3D8-3950-D165-8AC2726A6DF4}"/>
              </a:ext>
            </a:extLst>
          </p:cNvPr>
          <p:cNvSpPr/>
          <p:nvPr/>
        </p:nvSpPr>
        <p:spPr>
          <a:xfrm>
            <a:off x="1773975" y="3886625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5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D15A3BF-C508-5627-92F8-DF3EE674E666}"/>
              </a:ext>
            </a:extLst>
          </p:cNvPr>
          <p:cNvSpPr/>
          <p:nvPr/>
        </p:nvSpPr>
        <p:spPr>
          <a:xfrm>
            <a:off x="2132563" y="3886625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6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A9B4735-14CE-D04E-16AD-6E4F90E9772F}"/>
              </a:ext>
            </a:extLst>
          </p:cNvPr>
          <p:cNvSpPr/>
          <p:nvPr/>
        </p:nvSpPr>
        <p:spPr>
          <a:xfrm>
            <a:off x="2018060" y="4200950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5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87904EB-68C1-0658-5215-4F8A456DE90D}"/>
              </a:ext>
            </a:extLst>
          </p:cNvPr>
          <p:cNvSpPr/>
          <p:nvPr/>
        </p:nvSpPr>
        <p:spPr>
          <a:xfrm>
            <a:off x="2376648" y="4200950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6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A8769CA-7FC6-5E64-4149-554ABBB2C79D}"/>
              </a:ext>
            </a:extLst>
          </p:cNvPr>
          <p:cNvSpPr/>
          <p:nvPr/>
        </p:nvSpPr>
        <p:spPr>
          <a:xfrm>
            <a:off x="2455630" y="3572300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5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86B67C9-4B5C-8E6C-CF67-483BACE4A26A}"/>
              </a:ext>
            </a:extLst>
          </p:cNvPr>
          <p:cNvSpPr/>
          <p:nvPr/>
        </p:nvSpPr>
        <p:spPr>
          <a:xfrm>
            <a:off x="2814218" y="3572300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6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EC07CD9-1F4A-5D6E-EB98-D4A1132917F6}"/>
              </a:ext>
            </a:extLst>
          </p:cNvPr>
          <p:cNvSpPr/>
          <p:nvPr/>
        </p:nvSpPr>
        <p:spPr>
          <a:xfrm>
            <a:off x="2814218" y="3886625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5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D2BC0BD-2E9B-A603-E208-22B656DC3F8B}"/>
              </a:ext>
            </a:extLst>
          </p:cNvPr>
          <p:cNvSpPr/>
          <p:nvPr/>
        </p:nvSpPr>
        <p:spPr>
          <a:xfrm>
            <a:off x="3172806" y="3886625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6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7569113-2F36-81CC-D7DB-8D024392D6AC}"/>
              </a:ext>
            </a:extLst>
          </p:cNvPr>
          <p:cNvSpPr/>
          <p:nvPr/>
        </p:nvSpPr>
        <p:spPr>
          <a:xfrm>
            <a:off x="3058303" y="4200950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5E6E79A-19A0-4D6F-8A54-5984698CB10F}"/>
              </a:ext>
            </a:extLst>
          </p:cNvPr>
          <p:cNvSpPr/>
          <p:nvPr/>
        </p:nvSpPr>
        <p:spPr>
          <a:xfrm>
            <a:off x="3416891" y="4200950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6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4D0A7D5-AB2A-5829-5EE0-95B98415F671}"/>
              </a:ext>
            </a:extLst>
          </p:cNvPr>
          <p:cNvSpPr/>
          <p:nvPr/>
        </p:nvSpPr>
        <p:spPr>
          <a:xfrm>
            <a:off x="1763998" y="4490918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5D9632A-A096-43CF-C4BE-F0253E2F3465}"/>
              </a:ext>
            </a:extLst>
          </p:cNvPr>
          <p:cNvSpPr/>
          <p:nvPr/>
        </p:nvSpPr>
        <p:spPr>
          <a:xfrm>
            <a:off x="2122586" y="4490918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6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B2B45BD-133B-3EFB-359B-3685648ACD89}"/>
              </a:ext>
            </a:extLst>
          </p:cNvPr>
          <p:cNvSpPr/>
          <p:nvPr/>
        </p:nvSpPr>
        <p:spPr>
          <a:xfrm>
            <a:off x="2634924" y="4490918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EEA1195-3256-457E-8E50-9436D8351226}"/>
              </a:ext>
            </a:extLst>
          </p:cNvPr>
          <p:cNvSpPr/>
          <p:nvPr/>
        </p:nvSpPr>
        <p:spPr>
          <a:xfrm>
            <a:off x="2993512" y="4490918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6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4C5C6BD-11BA-5022-8746-47602EFF9CF6}"/>
              </a:ext>
            </a:extLst>
          </p:cNvPr>
          <p:cNvSpPr/>
          <p:nvPr/>
        </p:nvSpPr>
        <p:spPr>
          <a:xfrm>
            <a:off x="2879009" y="4805243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5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48BE9D1-9088-9CB4-B642-64126C82A5CE}"/>
              </a:ext>
            </a:extLst>
          </p:cNvPr>
          <p:cNvSpPr/>
          <p:nvPr/>
        </p:nvSpPr>
        <p:spPr>
          <a:xfrm>
            <a:off x="3237597" y="4805243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6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80751FE-18D8-4143-7853-FA113BB1832F}"/>
              </a:ext>
            </a:extLst>
          </p:cNvPr>
          <p:cNvSpPr/>
          <p:nvPr/>
        </p:nvSpPr>
        <p:spPr>
          <a:xfrm>
            <a:off x="1982539" y="4805243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5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7F2FB2F-9E4F-BB04-08C0-1F6446F8398A}"/>
              </a:ext>
            </a:extLst>
          </p:cNvPr>
          <p:cNvSpPr/>
          <p:nvPr/>
        </p:nvSpPr>
        <p:spPr>
          <a:xfrm>
            <a:off x="2341127" y="4805243"/>
            <a:ext cx="358588" cy="13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C635B2-B732-F2E0-0A4E-63884D353B9A}"/>
              </a:ext>
            </a:extLst>
          </p:cNvPr>
          <p:cNvSpPr txBox="1"/>
          <p:nvPr/>
        </p:nvSpPr>
        <p:spPr>
          <a:xfrm>
            <a:off x="1412255" y="5165054"/>
            <a:ext cx="2853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10 copies of canonically spliced mRNA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048F765-9D1E-B2AA-E78F-E9482815ECA2}"/>
              </a:ext>
            </a:extLst>
          </p:cNvPr>
          <p:cNvSpPr txBox="1"/>
          <p:nvPr/>
        </p:nvSpPr>
        <p:spPr>
          <a:xfrm>
            <a:off x="2101521" y="2941308"/>
            <a:ext cx="1120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Basal state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E732D81-2565-041B-39B9-55E47CE569FC}"/>
              </a:ext>
            </a:extLst>
          </p:cNvPr>
          <p:cNvSpPr txBox="1"/>
          <p:nvPr/>
        </p:nvSpPr>
        <p:spPr>
          <a:xfrm>
            <a:off x="2183448" y="590941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PSI = 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FD23588-45B7-EC0D-618B-7639565ADD46}"/>
              </a:ext>
            </a:extLst>
          </p:cNvPr>
          <p:cNvGrpSpPr/>
          <p:nvPr/>
        </p:nvGrpSpPr>
        <p:grpSpPr>
          <a:xfrm>
            <a:off x="4477912" y="2708306"/>
            <a:ext cx="3161849" cy="4149694"/>
            <a:chOff x="4544374" y="2284520"/>
            <a:chExt cx="3161849" cy="4149694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9B4E9C34-11D4-940E-89B4-1FFCBD6DF594}"/>
                </a:ext>
              </a:extLst>
            </p:cNvPr>
            <p:cNvSpPr/>
            <p:nvPr/>
          </p:nvSpPr>
          <p:spPr>
            <a:xfrm>
              <a:off x="4544374" y="2838006"/>
              <a:ext cx="3035538" cy="2535881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CA8AB63-490F-D7CE-AE21-ADE9EFD17E45}"/>
                </a:ext>
              </a:extLst>
            </p:cNvPr>
            <p:cNvSpPr/>
            <p:nvPr/>
          </p:nvSpPr>
          <p:spPr>
            <a:xfrm>
              <a:off x="4815986" y="3163797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5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3D1E17-0C45-8C16-7A4F-1E31367555DC}"/>
                </a:ext>
              </a:extLst>
            </p:cNvPr>
            <p:cNvSpPr/>
            <p:nvPr/>
          </p:nvSpPr>
          <p:spPr>
            <a:xfrm>
              <a:off x="5174574" y="3163797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6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1A79F7C-0E13-F60B-8D77-EDB1886224E9}"/>
                </a:ext>
              </a:extLst>
            </p:cNvPr>
            <p:cNvSpPr/>
            <p:nvPr/>
          </p:nvSpPr>
          <p:spPr>
            <a:xfrm>
              <a:off x="6214817" y="3478122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5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5CF6479-933F-2DC8-D8B3-055A688B76B4}"/>
                </a:ext>
              </a:extLst>
            </p:cNvPr>
            <p:cNvSpPr/>
            <p:nvPr/>
          </p:nvSpPr>
          <p:spPr>
            <a:xfrm>
              <a:off x="6573405" y="3478122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6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7D9B90B-EE8D-1024-95BE-1FB520369A21}"/>
                </a:ext>
              </a:extLst>
            </p:cNvPr>
            <p:cNvSpPr/>
            <p:nvPr/>
          </p:nvSpPr>
          <p:spPr>
            <a:xfrm>
              <a:off x="6458902" y="3792447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5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2980D3E-467E-A366-3407-9CD650C5C88E}"/>
                </a:ext>
              </a:extLst>
            </p:cNvPr>
            <p:cNvSpPr/>
            <p:nvPr/>
          </p:nvSpPr>
          <p:spPr>
            <a:xfrm>
              <a:off x="6817490" y="3792447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6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839D609-8DE3-9930-F35D-9F210C06E71B}"/>
                </a:ext>
              </a:extLst>
            </p:cNvPr>
            <p:cNvSpPr/>
            <p:nvPr/>
          </p:nvSpPr>
          <p:spPr>
            <a:xfrm>
              <a:off x="5164597" y="4082415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5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E2BF3C1-70FD-1955-F443-CCA33FD3213C}"/>
                </a:ext>
              </a:extLst>
            </p:cNvPr>
            <p:cNvSpPr/>
            <p:nvPr/>
          </p:nvSpPr>
          <p:spPr>
            <a:xfrm>
              <a:off x="5523185" y="4082415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6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6078BCE-F87E-0D30-42C0-ECF1202CED01}"/>
                </a:ext>
              </a:extLst>
            </p:cNvPr>
            <p:cNvSpPr/>
            <p:nvPr/>
          </p:nvSpPr>
          <p:spPr>
            <a:xfrm>
              <a:off x="6035523" y="4082415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5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F06914E7-91B4-3ADD-FE23-BBE075007E34}"/>
                </a:ext>
              </a:extLst>
            </p:cNvPr>
            <p:cNvSpPr/>
            <p:nvPr/>
          </p:nvSpPr>
          <p:spPr>
            <a:xfrm>
              <a:off x="6394111" y="4082415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6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B1A844E-F884-8F93-B31D-5172AA1AEBC3}"/>
                </a:ext>
              </a:extLst>
            </p:cNvPr>
            <p:cNvSpPr txBox="1"/>
            <p:nvPr/>
          </p:nvSpPr>
          <p:spPr>
            <a:xfrm>
              <a:off x="4852992" y="4607907"/>
              <a:ext cx="28532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/>
                <a:t>5 copies of canonically spliced mRNA</a:t>
              </a:r>
            </a:p>
            <a:p>
              <a:r>
                <a:rPr lang="en-US" sz="1200" b="1"/>
                <a:t>5 copies of cryptically spliced mRNA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E886CD9-13A9-84A8-1869-EAFB1FD7A21E}"/>
                </a:ext>
              </a:extLst>
            </p:cNvPr>
            <p:cNvSpPr txBox="1"/>
            <p:nvPr/>
          </p:nvSpPr>
          <p:spPr>
            <a:xfrm>
              <a:off x="4657691" y="2284520"/>
              <a:ext cx="28532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If the inclusion of cryptic exon does </a:t>
              </a:r>
              <a:r>
                <a:rPr lang="en-US" sz="1600" b="1" u="sng" dirty="0"/>
                <a:t>NOT</a:t>
              </a:r>
              <a:r>
                <a:rPr lang="en-US" sz="1600" b="1" dirty="0"/>
                <a:t> promote NMD</a:t>
              </a: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0EF16550-924E-B8B3-F1CE-25762FCD0DCC}"/>
                </a:ext>
              </a:extLst>
            </p:cNvPr>
            <p:cNvGrpSpPr/>
            <p:nvPr/>
          </p:nvGrpSpPr>
          <p:grpSpPr>
            <a:xfrm>
              <a:off x="5744680" y="3148514"/>
              <a:ext cx="1280323" cy="137161"/>
              <a:chOff x="5806617" y="3287909"/>
              <a:chExt cx="1280323" cy="137161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6DB5177A-7FB3-6EBD-5C72-B92B3D3E95B5}"/>
                  </a:ext>
                </a:extLst>
              </p:cNvPr>
              <p:cNvSpPr/>
              <p:nvPr/>
            </p:nvSpPr>
            <p:spPr>
              <a:xfrm>
                <a:off x="5806617" y="3287910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5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41FC8C62-C826-3FAE-5476-863912DEC5D2}"/>
                  </a:ext>
                </a:extLst>
              </p:cNvPr>
              <p:cNvSpPr/>
              <p:nvPr/>
            </p:nvSpPr>
            <p:spPr>
              <a:xfrm>
                <a:off x="6728352" y="3287909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6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E0DD891-249B-A758-8F36-39B26A89EF3A}"/>
                  </a:ext>
                </a:extLst>
              </p:cNvPr>
              <p:cNvSpPr/>
              <p:nvPr/>
            </p:nvSpPr>
            <p:spPr>
              <a:xfrm>
                <a:off x="6165205" y="3287909"/>
                <a:ext cx="546847" cy="1371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/>
                  <a:t>Cryptic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8505CB5-00BA-FC0F-07D6-D33939E7DCEF}"/>
                </a:ext>
              </a:extLst>
            </p:cNvPr>
            <p:cNvGrpSpPr/>
            <p:nvPr/>
          </p:nvGrpSpPr>
          <p:grpSpPr>
            <a:xfrm>
              <a:off x="4753481" y="3473872"/>
              <a:ext cx="1280323" cy="137161"/>
              <a:chOff x="5806617" y="3287909"/>
              <a:chExt cx="1280323" cy="137161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F6B9F44E-166F-396B-1764-763DFA7CDEC6}"/>
                  </a:ext>
                </a:extLst>
              </p:cNvPr>
              <p:cNvSpPr/>
              <p:nvPr/>
            </p:nvSpPr>
            <p:spPr>
              <a:xfrm>
                <a:off x="5806617" y="3287910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5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4D1CA91E-0D04-30BD-7959-9A5C82BFE6C7}"/>
                  </a:ext>
                </a:extLst>
              </p:cNvPr>
              <p:cNvSpPr/>
              <p:nvPr/>
            </p:nvSpPr>
            <p:spPr>
              <a:xfrm>
                <a:off x="6728352" y="3287909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6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0D76DF4-0C18-FD2D-088B-3AE8A6F388DF}"/>
                  </a:ext>
                </a:extLst>
              </p:cNvPr>
              <p:cNvSpPr/>
              <p:nvPr/>
            </p:nvSpPr>
            <p:spPr>
              <a:xfrm>
                <a:off x="6165205" y="3287909"/>
                <a:ext cx="546847" cy="1371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/>
                  <a:t>Cryptic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0AEB0DEB-5245-EEE3-DB3D-2C2D847D4D2D}"/>
                </a:ext>
              </a:extLst>
            </p:cNvPr>
            <p:cNvGrpSpPr/>
            <p:nvPr/>
          </p:nvGrpSpPr>
          <p:grpSpPr>
            <a:xfrm>
              <a:off x="4934494" y="3787779"/>
              <a:ext cx="1280323" cy="137161"/>
              <a:chOff x="5806617" y="3287909"/>
              <a:chExt cx="1280323" cy="137161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AE4D33E3-905F-DB96-A9FB-762CCDFCC5BA}"/>
                  </a:ext>
                </a:extLst>
              </p:cNvPr>
              <p:cNvSpPr/>
              <p:nvPr/>
            </p:nvSpPr>
            <p:spPr>
              <a:xfrm>
                <a:off x="5806617" y="3287910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5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89E482F7-0000-607A-C3D0-F29E196763EB}"/>
                  </a:ext>
                </a:extLst>
              </p:cNvPr>
              <p:cNvSpPr/>
              <p:nvPr/>
            </p:nvSpPr>
            <p:spPr>
              <a:xfrm>
                <a:off x="6728352" y="3287909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6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6936AE5D-935A-7180-4F5B-C08E2D7DDDD2}"/>
                  </a:ext>
                </a:extLst>
              </p:cNvPr>
              <p:cNvSpPr/>
              <p:nvPr/>
            </p:nvSpPr>
            <p:spPr>
              <a:xfrm>
                <a:off x="6165205" y="3287909"/>
                <a:ext cx="546847" cy="1371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/>
                  <a:t>Cryptic</a:t>
                </a: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9EA919AE-A9A6-0CC4-13E7-DE91B111F5AF}"/>
                </a:ext>
              </a:extLst>
            </p:cNvPr>
            <p:cNvGrpSpPr/>
            <p:nvPr/>
          </p:nvGrpSpPr>
          <p:grpSpPr>
            <a:xfrm>
              <a:off x="4703729" y="4327741"/>
              <a:ext cx="1280323" cy="137161"/>
              <a:chOff x="5806617" y="3287909"/>
              <a:chExt cx="1280323" cy="137161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52BE75B-2896-B9C0-ED91-333EAC85BB81}"/>
                  </a:ext>
                </a:extLst>
              </p:cNvPr>
              <p:cNvSpPr/>
              <p:nvPr/>
            </p:nvSpPr>
            <p:spPr>
              <a:xfrm>
                <a:off x="5806617" y="3287910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5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FC644B65-AE30-8649-3AA1-8D862D266D4D}"/>
                  </a:ext>
                </a:extLst>
              </p:cNvPr>
              <p:cNvSpPr/>
              <p:nvPr/>
            </p:nvSpPr>
            <p:spPr>
              <a:xfrm>
                <a:off x="6728352" y="3287909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6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A2629E92-EB5F-6958-D98C-6AEF4749CC28}"/>
                  </a:ext>
                </a:extLst>
              </p:cNvPr>
              <p:cNvSpPr/>
              <p:nvPr/>
            </p:nvSpPr>
            <p:spPr>
              <a:xfrm>
                <a:off x="6165205" y="3287909"/>
                <a:ext cx="546847" cy="1371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/>
                  <a:t>Cryptic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E919DEC4-1BAA-DA5E-85B5-809A9DE704C5}"/>
                </a:ext>
              </a:extLst>
            </p:cNvPr>
            <p:cNvGrpSpPr/>
            <p:nvPr/>
          </p:nvGrpSpPr>
          <p:grpSpPr>
            <a:xfrm>
              <a:off x="6141820" y="4337703"/>
              <a:ext cx="1280323" cy="137161"/>
              <a:chOff x="5806617" y="3287909"/>
              <a:chExt cx="1280323" cy="137161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B2DE4D7B-B11B-F6A1-35B0-5B5196A2426E}"/>
                  </a:ext>
                </a:extLst>
              </p:cNvPr>
              <p:cNvSpPr/>
              <p:nvPr/>
            </p:nvSpPr>
            <p:spPr>
              <a:xfrm>
                <a:off x="5806617" y="3287910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5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714635B-797B-D99C-AA07-8BF466313FC1}"/>
                  </a:ext>
                </a:extLst>
              </p:cNvPr>
              <p:cNvSpPr/>
              <p:nvPr/>
            </p:nvSpPr>
            <p:spPr>
              <a:xfrm>
                <a:off x="6728352" y="3287909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6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F0E20C56-68BB-303A-7D40-43FC441B3FA8}"/>
                  </a:ext>
                </a:extLst>
              </p:cNvPr>
              <p:cNvSpPr/>
              <p:nvPr/>
            </p:nvSpPr>
            <p:spPr>
              <a:xfrm>
                <a:off x="6165205" y="3287909"/>
                <a:ext cx="546847" cy="1371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/>
                  <a:t>Cryptic</a:t>
                </a: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B5F1925C-E7F0-00D8-C798-AB46C9BB62DB}"/>
                </a:ext>
              </a:extLst>
            </p:cNvPr>
            <p:cNvSpPr txBox="1"/>
            <p:nvPr/>
          </p:nvSpPr>
          <p:spPr>
            <a:xfrm>
              <a:off x="5657495" y="5510884"/>
              <a:ext cx="11015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PSI = 0.5</a:t>
              </a:r>
            </a:p>
            <a:p>
              <a:r>
                <a:rPr lang="en-US" dirty="0" err="1"/>
                <a:t>dPSI</a:t>
              </a:r>
              <a:r>
                <a:rPr lang="en-US" dirty="0"/>
                <a:t> = 0.5</a:t>
              </a:r>
            </a:p>
            <a:p>
              <a:r>
                <a:rPr lang="en-US" dirty="0"/>
                <a:t>DSG = </a:t>
              </a:r>
              <a:r>
                <a:rPr lang="en-US" dirty="0">
                  <a:solidFill>
                    <a:srgbClr val="00B050"/>
                  </a:solidFill>
                </a:rPr>
                <a:t>Yes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9EC1B8E-BF92-8B22-6101-8C4D0DB4CEFC}"/>
              </a:ext>
            </a:extLst>
          </p:cNvPr>
          <p:cNvGrpSpPr/>
          <p:nvPr/>
        </p:nvGrpSpPr>
        <p:grpSpPr>
          <a:xfrm>
            <a:off x="7932027" y="2688429"/>
            <a:ext cx="3161849" cy="4121324"/>
            <a:chOff x="7998489" y="2264643"/>
            <a:chExt cx="3161849" cy="4121324"/>
          </a:xfrm>
        </p:grpSpPr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4EC38C35-A056-555A-DFA7-AA7B648588F1}"/>
                </a:ext>
              </a:extLst>
            </p:cNvPr>
            <p:cNvSpPr/>
            <p:nvPr/>
          </p:nvSpPr>
          <p:spPr>
            <a:xfrm>
              <a:off x="7998489" y="2838006"/>
              <a:ext cx="3035538" cy="2535881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02E49DB-BD4E-1CCF-CCCD-9E76F910C28B}"/>
                </a:ext>
              </a:extLst>
            </p:cNvPr>
            <p:cNvSpPr/>
            <p:nvPr/>
          </p:nvSpPr>
          <p:spPr>
            <a:xfrm>
              <a:off x="8279705" y="3019778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5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CE117E5-E637-0295-19D3-6C91CD2E0523}"/>
                </a:ext>
              </a:extLst>
            </p:cNvPr>
            <p:cNvSpPr/>
            <p:nvPr/>
          </p:nvSpPr>
          <p:spPr>
            <a:xfrm>
              <a:off x="8638293" y="3019778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6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698A0A7-0E62-A39F-5494-1BB3F7F10C33}"/>
                </a:ext>
              </a:extLst>
            </p:cNvPr>
            <p:cNvSpPr/>
            <p:nvPr/>
          </p:nvSpPr>
          <p:spPr>
            <a:xfrm>
              <a:off x="9732432" y="3478122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5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D1CBE261-6E1A-EAC7-12FE-4DCFBF8D5EC5}"/>
                </a:ext>
              </a:extLst>
            </p:cNvPr>
            <p:cNvSpPr/>
            <p:nvPr/>
          </p:nvSpPr>
          <p:spPr>
            <a:xfrm>
              <a:off x="10091020" y="3478122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6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5EB35DF-3DAA-87D2-C90E-2BDAFAA57B75}"/>
                </a:ext>
              </a:extLst>
            </p:cNvPr>
            <p:cNvSpPr/>
            <p:nvPr/>
          </p:nvSpPr>
          <p:spPr>
            <a:xfrm>
              <a:off x="9913017" y="3792447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5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8A8B568-EF6F-99AF-B662-7EC0DA459A58}"/>
                </a:ext>
              </a:extLst>
            </p:cNvPr>
            <p:cNvSpPr/>
            <p:nvPr/>
          </p:nvSpPr>
          <p:spPr>
            <a:xfrm>
              <a:off x="10271605" y="3792447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6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F8E5BD8-0AB2-CFC5-C9A3-19F0162E2210}"/>
                </a:ext>
              </a:extLst>
            </p:cNvPr>
            <p:cNvSpPr/>
            <p:nvPr/>
          </p:nvSpPr>
          <p:spPr>
            <a:xfrm>
              <a:off x="8618712" y="4082415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5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6B686EE-6654-2FB8-8D52-7919C9C49373}"/>
                </a:ext>
              </a:extLst>
            </p:cNvPr>
            <p:cNvSpPr/>
            <p:nvPr/>
          </p:nvSpPr>
          <p:spPr>
            <a:xfrm>
              <a:off x="8977300" y="4082415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6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8268BB26-AA5A-8F64-CAE2-F3F22C165EAB}"/>
                </a:ext>
              </a:extLst>
            </p:cNvPr>
            <p:cNvSpPr/>
            <p:nvPr/>
          </p:nvSpPr>
          <p:spPr>
            <a:xfrm>
              <a:off x="9489638" y="4082415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5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15419440-5AC0-B40A-973B-F01C5E497A53}"/>
                </a:ext>
              </a:extLst>
            </p:cNvPr>
            <p:cNvSpPr/>
            <p:nvPr/>
          </p:nvSpPr>
          <p:spPr>
            <a:xfrm>
              <a:off x="9848226" y="4082415"/>
              <a:ext cx="358588" cy="13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/>
                <a:t>6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D2085F6-CD72-ECE8-2D09-34885F4EA73B}"/>
                </a:ext>
              </a:extLst>
            </p:cNvPr>
            <p:cNvSpPr txBox="1"/>
            <p:nvPr/>
          </p:nvSpPr>
          <p:spPr>
            <a:xfrm>
              <a:off x="8307107" y="4607907"/>
              <a:ext cx="28532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/>
                <a:t>5 copies of canonically spliced mRNA</a:t>
              </a:r>
            </a:p>
            <a:p>
              <a:r>
                <a:rPr lang="en-US" sz="1200" b="1"/>
                <a:t>1 copies of cryptically spliced mRNA</a:t>
              </a:r>
            </a:p>
            <a:p>
              <a:r>
                <a:rPr lang="en-US" sz="1200" b="1"/>
                <a:t>4 copies degraded by NMD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1AE6D8E9-2D41-CB31-0F99-555CE3321170}"/>
                </a:ext>
              </a:extLst>
            </p:cNvPr>
            <p:cNvGrpSpPr/>
            <p:nvPr/>
          </p:nvGrpSpPr>
          <p:grpSpPr>
            <a:xfrm>
              <a:off x="8105338" y="3413980"/>
              <a:ext cx="1280323" cy="137161"/>
              <a:chOff x="5806617" y="3287909"/>
              <a:chExt cx="1280323" cy="137161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BFC03BD-F22C-6092-ABE4-21D4ECAE0D6E}"/>
                  </a:ext>
                </a:extLst>
              </p:cNvPr>
              <p:cNvSpPr/>
              <p:nvPr/>
            </p:nvSpPr>
            <p:spPr>
              <a:xfrm>
                <a:off x="5806617" y="3287910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5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3ECFD9D5-0B90-2D73-5198-A1554386EE87}"/>
                  </a:ext>
                </a:extLst>
              </p:cNvPr>
              <p:cNvSpPr/>
              <p:nvPr/>
            </p:nvSpPr>
            <p:spPr>
              <a:xfrm>
                <a:off x="6728352" y="3287909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6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20FF1BA7-A9F6-B050-5979-CB3033B28CC1}"/>
                  </a:ext>
                </a:extLst>
              </p:cNvPr>
              <p:cNvSpPr/>
              <p:nvPr/>
            </p:nvSpPr>
            <p:spPr>
              <a:xfrm>
                <a:off x="6165205" y="3287909"/>
                <a:ext cx="546847" cy="1371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/>
                  <a:t>Cryptic</a:t>
                </a: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E0E40354-6775-E5D7-EF07-9F5C9F5C080E}"/>
                </a:ext>
              </a:extLst>
            </p:cNvPr>
            <p:cNvGrpSpPr/>
            <p:nvPr/>
          </p:nvGrpSpPr>
          <p:grpSpPr>
            <a:xfrm>
              <a:off x="8388609" y="3787779"/>
              <a:ext cx="1280323" cy="137161"/>
              <a:chOff x="5806617" y="3287909"/>
              <a:chExt cx="1280323" cy="137161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EFEBA99F-70E8-0F57-D9F8-8EA2183E5541}"/>
                  </a:ext>
                </a:extLst>
              </p:cNvPr>
              <p:cNvSpPr/>
              <p:nvPr/>
            </p:nvSpPr>
            <p:spPr>
              <a:xfrm>
                <a:off x="5806617" y="3287910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5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B8112E72-C0B5-2496-0699-ED7B46E7121B}"/>
                  </a:ext>
                </a:extLst>
              </p:cNvPr>
              <p:cNvSpPr/>
              <p:nvPr/>
            </p:nvSpPr>
            <p:spPr>
              <a:xfrm>
                <a:off x="6728352" y="3287909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6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F9BCB2CF-96B6-1B5E-89A1-55DDA34ADC7D}"/>
                  </a:ext>
                </a:extLst>
              </p:cNvPr>
              <p:cNvSpPr/>
              <p:nvPr/>
            </p:nvSpPr>
            <p:spPr>
              <a:xfrm>
                <a:off x="6165205" y="3287909"/>
                <a:ext cx="546847" cy="1371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/>
                  <a:t>Cryptic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0FC87B0F-A5E9-43DF-10A3-06BE4E23CF46}"/>
                </a:ext>
              </a:extLst>
            </p:cNvPr>
            <p:cNvGrpSpPr/>
            <p:nvPr/>
          </p:nvGrpSpPr>
          <p:grpSpPr>
            <a:xfrm>
              <a:off x="8093798" y="4464901"/>
              <a:ext cx="1280323" cy="137161"/>
              <a:chOff x="5806617" y="3287909"/>
              <a:chExt cx="1280323" cy="137161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A937C544-0751-3EDA-FAB6-4795B6FCAB6E}"/>
                  </a:ext>
                </a:extLst>
              </p:cNvPr>
              <p:cNvSpPr/>
              <p:nvPr/>
            </p:nvSpPr>
            <p:spPr>
              <a:xfrm>
                <a:off x="5806617" y="3287910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5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D015D394-2BA1-D29A-ED7F-5E3BE45D22BA}"/>
                  </a:ext>
                </a:extLst>
              </p:cNvPr>
              <p:cNvSpPr/>
              <p:nvPr/>
            </p:nvSpPr>
            <p:spPr>
              <a:xfrm>
                <a:off x="6728352" y="3287909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6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E42EE343-AB6A-ADBB-887F-AA3075C0B0D9}"/>
                  </a:ext>
                </a:extLst>
              </p:cNvPr>
              <p:cNvSpPr/>
              <p:nvPr/>
            </p:nvSpPr>
            <p:spPr>
              <a:xfrm>
                <a:off x="6165205" y="3287909"/>
                <a:ext cx="546847" cy="1371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/>
                  <a:t>Cryptic</a:t>
                </a: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A954AA12-1B93-5887-BB54-5CA5C649D5CD}"/>
                </a:ext>
              </a:extLst>
            </p:cNvPr>
            <p:cNvGrpSpPr/>
            <p:nvPr/>
          </p:nvGrpSpPr>
          <p:grpSpPr>
            <a:xfrm>
              <a:off x="9595935" y="4337703"/>
              <a:ext cx="1280323" cy="137161"/>
              <a:chOff x="5806617" y="3287909"/>
              <a:chExt cx="1280323" cy="137161"/>
            </a:xfrm>
          </p:grpSpPr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0F1DBB34-AA8F-D149-430F-ABCE1733354F}"/>
                  </a:ext>
                </a:extLst>
              </p:cNvPr>
              <p:cNvSpPr/>
              <p:nvPr/>
            </p:nvSpPr>
            <p:spPr>
              <a:xfrm>
                <a:off x="5806617" y="3287910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5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DBCB7719-1C2C-07BF-420F-D2A280CEAD53}"/>
                  </a:ext>
                </a:extLst>
              </p:cNvPr>
              <p:cNvSpPr/>
              <p:nvPr/>
            </p:nvSpPr>
            <p:spPr>
              <a:xfrm>
                <a:off x="6728352" y="3287909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6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B8F4322D-AD00-39E9-E978-6BFE5C1B2502}"/>
                  </a:ext>
                </a:extLst>
              </p:cNvPr>
              <p:cNvSpPr/>
              <p:nvPr/>
            </p:nvSpPr>
            <p:spPr>
              <a:xfrm>
                <a:off x="6165205" y="3287909"/>
                <a:ext cx="546847" cy="1371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/>
                  <a:t>Cryptic</a:t>
                </a:r>
              </a:p>
            </p:txBody>
          </p:sp>
        </p:grpSp>
        <p:sp>
          <p:nvSpPr>
            <p:cNvPr id="177" name="Decagon 176">
              <a:extLst>
                <a:ext uri="{FF2B5EF4-FFF2-40B4-BE49-F238E27FC236}">
                  <a16:creationId xmlns:a16="http://schemas.microsoft.com/office/drawing/2014/main" id="{6104CEEB-9CF3-7B5C-3944-654238134141}"/>
                </a:ext>
              </a:extLst>
            </p:cNvPr>
            <p:cNvSpPr/>
            <p:nvPr/>
          </p:nvSpPr>
          <p:spPr>
            <a:xfrm>
              <a:off x="10262079" y="4145136"/>
              <a:ext cx="145589" cy="145589"/>
            </a:xfrm>
            <a:prstGeom prst="decag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591A8521-7F21-BF71-4018-9FB13E773C4B}"/>
                </a:ext>
              </a:extLst>
            </p:cNvPr>
            <p:cNvSpPr/>
            <p:nvPr/>
          </p:nvSpPr>
          <p:spPr>
            <a:xfrm>
              <a:off x="10325355" y="4293233"/>
              <a:ext cx="9144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Decagon 178">
              <a:extLst>
                <a:ext uri="{FF2B5EF4-FFF2-40B4-BE49-F238E27FC236}">
                  <a16:creationId xmlns:a16="http://schemas.microsoft.com/office/drawing/2014/main" id="{B13E9C15-665D-D9EB-27DB-BA0F8AF84F4C}"/>
                </a:ext>
              </a:extLst>
            </p:cNvPr>
            <p:cNvSpPr/>
            <p:nvPr/>
          </p:nvSpPr>
          <p:spPr>
            <a:xfrm>
              <a:off x="8750556" y="3214591"/>
              <a:ext cx="145589" cy="145589"/>
            </a:xfrm>
            <a:prstGeom prst="decag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85BD112-3220-0881-D67E-FC537754B86D}"/>
                </a:ext>
              </a:extLst>
            </p:cNvPr>
            <p:cNvSpPr/>
            <p:nvPr/>
          </p:nvSpPr>
          <p:spPr>
            <a:xfrm>
              <a:off x="8813832" y="3362688"/>
              <a:ext cx="9144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Decagon 182">
              <a:extLst>
                <a:ext uri="{FF2B5EF4-FFF2-40B4-BE49-F238E27FC236}">
                  <a16:creationId xmlns:a16="http://schemas.microsoft.com/office/drawing/2014/main" id="{D6C101C1-6EFE-2F88-6CCD-537995948511}"/>
                </a:ext>
              </a:extLst>
            </p:cNvPr>
            <p:cNvSpPr/>
            <p:nvPr/>
          </p:nvSpPr>
          <p:spPr>
            <a:xfrm>
              <a:off x="8802978" y="4267013"/>
              <a:ext cx="145589" cy="145589"/>
            </a:xfrm>
            <a:prstGeom prst="decag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8346208-71A3-3D88-92A0-AC490CB45E27}"/>
                </a:ext>
              </a:extLst>
            </p:cNvPr>
            <p:cNvSpPr/>
            <p:nvPr/>
          </p:nvSpPr>
          <p:spPr>
            <a:xfrm>
              <a:off x="8866254" y="4415110"/>
              <a:ext cx="9144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Decagon 184">
              <a:extLst>
                <a:ext uri="{FF2B5EF4-FFF2-40B4-BE49-F238E27FC236}">
                  <a16:creationId xmlns:a16="http://schemas.microsoft.com/office/drawing/2014/main" id="{5BCF7D7D-A6F2-37A1-1F26-DF91F7FFBDFA}"/>
                </a:ext>
              </a:extLst>
            </p:cNvPr>
            <p:cNvSpPr/>
            <p:nvPr/>
          </p:nvSpPr>
          <p:spPr>
            <a:xfrm>
              <a:off x="9897935" y="2957571"/>
              <a:ext cx="145589" cy="145589"/>
            </a:xfrm>
            <a:prstGeom prst="decag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6616F3B-B25B-8D0A-482C-8200C00D4086}"/>
                </a:ext>
              </a:extLst>
            </p:cNvPr>
            <p:cNvSpPr/>
            <p:nvPr/>
          </p:nvSpPr>
          <p:spPr>
            <a:xfrm>
              <a:off x="9961211" y="3105668"/>
              <a:ext cx="9144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47CB448-5E97-70F6-EA61-9C436B870472}"/>
                </a:ext>
              </a:extLst>
            </p:cNvPr>
            <p:cNvSpPr/>
            <p:nvPr/>
          </p:nvSpPr>
          <p:spPr>
            <a:xfrm>
              <a:off x="8079524" y="3204144"/>
              <a:ext cx="1368556" cy="431978"/>
            </a:xfrm>
            <a:prstGeom prst="rect">
              <a:avLst/>
            </a:prstGeom>
            <a:solidFill>
              <a:srgbClr val="FFFFFF">
                <a:alpha val="8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E49C7A17-6167-BD77-3935-FC2CFB5DF2B1}"/>
                </a:ext>
              </a:extLst>
            </p:cNvPr>
            <p:cNvSpPr/>
            <p:nvPr/>
          </p:nvSpPr>
          <p:spPr>
            <a:xfrm>
              <a:off x="8068755" y="4258924"/>
              <a:ext cx="1323535" cy="413097"/>
            </a:xfrm>
            <a:prstGeom prst="rect">
              <a:avLst/>
            </a:prstGeom>
            <a:solidFill>
              <a:srgbClr val="FFFFFF">
                <a:alpha val="8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FD0CA0F0-CC15-C3FE-6FDF-4684A4846936}"/>
                </a:ext>
              </a:extLst>
            </p:cNvPr>
            <p:cNvGrpSpPr/>
            <p:nvPr/>
          </p:nvGrpSpPr>
          <p:grpSpPr>
            <a:xfrm>
              <a:off x="9198795" y="3148514"/>
              <a:ext cx="1280323" cy="137161"/>
              <a:chOff x="5806617" y="3287909"/>
              <a:chExt cx="1280323" cy="137161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AFD92EA2-66D7-6CF1-FAB3-247B071CD81C}"/>
                  </a:ext>
                </a:extLst>
              </p:cNvPr>
              <p:cNvSpPr/>
              <p:nvPr/>
            </p:nvSpPr>
            <p:spPr>
              <a:xfrm>
                <a:off x="5806617" y="3287910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5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5E96AB3-7DCB-6874-E1DD-3496E415BEF1}"/>
                  </a:ext>
                </a:extLst>
              </p:cNvPr>
              <p:cNvSpPr/>
              <p:nvPr/>
            </p:nvSpPr>
            <p:spPr>
              <a:xfrm>
                <a:off x="6728352" y="3287909"/>
                <a:ext cx="358588" cy="137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6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CE036D6-1E09-BFCB-57D2-B3E80D5666DB}"/>
                  </a:ext>
                </a:extLst>
              </p:cNvPr>
              <p:cNvSpPr/>
              <p:nvPr/>
            </p:nvSpPr>
            <p:spPr>
              <a:xfrm>
                <a:off x="6165205" y="3287909"/>
                <a:ext cx="546847" cy="1371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/>
                  <a:t>Cryptic</a:t>
                </a:r>
              </a:p>
            </p:txBody>
          </p:sp>
        </p:grp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26016AF5-E9B5-8ECA-B45D-D9E7C2688665}"/>
                </a:ext>
              </a:extLst>
            </p:cNvPr>
            <p:cNvSpPr/>
            <p:nvPr/>
          </p:nvSpPr>
          <p:spPr>
            <a:xfrm>
              <a:off x="9140300" y="2951993"/>
              <a:ext cx="1458248" cy="413096"/>
            </a:xfrm>
            <a:prstGeom prst="rect">
              <a:avLst/>
            </a:prstGeom>
            <a:solidFill>
              <a:srgbClr val="FFFFFF">
                <a:alpha val="8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Decagon 180">
              <a:extLst>
                <a:ext uri="{FF2B5EF4-FFF2-40B4-BE49-F238E27FC236}">
                  <a16:creationId xmlns:a16="http://schemas.microsoft.com/office/drawing/2014/main" id="{A62B565A-0D5D-C9FA-72EB-D6E05AC907C8}"/>
                </a:ext>
              </a:extLst>
            </p:cNvPr>
            <p:cNvSpPr/>
            <p:nvPr/>
          </p:nvSpPr>
          <p:spPr>
            <a:xfrm>
              <a:off x="9082744" y="3585183"/>
              <a:ext cx="145589" cy="145589"/>
            </a:xfrm>
            <a:prstGeom prst="decag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BED09D0-DB54-ABEF-0AA1-9DD9FE30697B}"/>
                </a:ext>
              </a:extLst>
            </p:cNvPr>
            <p:cNvSpPr/>
            <p:nvPr/>
          </p:nvSpPr>
          <p:spPr>
            <a:xfrm>
              <a:off x="9146020" y="3733280"/>
              <a:ext cx="9144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51A0D138-CB29-64A4-0CBB-8DBD70B5B11E}"/>
                </a:ext>
              </a:extLst>
            </p:cNvPr>
            <p:cNvSpPr/>
            <p:nvPr/>
          </p:nvSpPr>
          <p:spPr>
            <a:xfrm>
              <a:off x="8367003" y="3577921"/>
              <a:ext cx="1323535" cy="413097"/>
            </a:xfrm>
            <a:prstGeom prst="rect">
              <a:avLst/>
            </a:prstGeom>
            <a:solidFill>
              <a:srgbClr val="FFFFFF">
                <a:alpha val="8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02001D39-C7CB-0884-CF83-7801E34440FF}"/>
                </a:ext>
              </a:extLst>
            </p:cNvPr>
            <p:cNvSpPr txBox="1"/>
            <p:nvPr/>
          </p:nvSpPr>
          <p:spPr>
            <a:xfrm>
              <a:off x="8550733" y="2264643"/>
              <a:ext cx="21739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If the cryptic exon promotes NMD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8938B11-F87F-F95F-6599-8490BA03D74E}"/>
                </a:ext>
              </a:extLst>
            </p:cNvPr>
            <p:cNvSpPr txBox="1"/>
            <p:nvPr/>
          </p:nvSpPr>
          <p:spPr>
            <a:xfrm>
              <a:off x="9003578" y="5462637"/>
              <a:ext cx="121860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PSI = 0.16</a:t>
              </a:r>
            </a:p>
            <a:p>
              <a:r>
                <a:rPr lang="en-US" dirty="0" err="1"/>
                <a:t>dPSI</a:t>
              </a:r>
              <a:r>
                <a:rPr lang="en-US" dirty="0"/>
                <a:t> = 0.16</a:t>
              </a:r>
            </a:p>
            <a:p>
              <a:r>
                <a:rPr lang="en-US" dirty="0"/>
                <a:t>DSG = </a:t>
              </a:r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B704F26E-4FB0-5E99-ED50-340D6450E02B}"/>
              </a:ext>
            </a:extLst>
          </p:cNvPr>
          <p:cNvSpPr txBox="1"/>
          <p:nvPr/>
        </p:nvSpPr>
        <p:spPr>
          <a:xfrm>
            <a:off x="253549" y="121580"/>
            <a:ext cx="554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DSG analysis is likely to capture reads left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FCB49D-E1AC-99C6-3B26-4AC48D151E5D}"/>
              </a:ext>
            </a:extLst>
          </p:cNvPr>
          <p:cNvSpPr txBox="1"/>
          <p:nvPr/>
        </p:nvSpPr>
        <p:spPr>
          <a:xfrm>
            <a:off x="470139" y="6360785"/>
            <a:ext cx="18133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Edited From Joon</a:t>
            </a:r>
          </a:p>
        </p:txBody>
      </p:sp>
    </p:spTree>
    <p:extLst>
      <p:ext uri="{BB962C8B-B14F-4D97-AF65-F5344CB8AC3E}">
        <p14:creationId xmlns:p14="http://schemas.microsoft.com/office/powerpoint/2010/main" val="304626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31A777-00A6-FC1D-5037-152242140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49" y="977949"/>
            <a:ext cx="5214551" cy="5214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70205D-61EB-906A-023D-E278D2B00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866" y="929823"/>
            <a:ext cx="5556422" cy="555642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DB7B798-2D90-F407-64DD-25FB289DE50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DEG across batch 1&amp;2&amp;3</a:t>
            </a:r>
            <a:endParaRPr lang="en-US" sz="3600" dirty="0">
              <a:solidFill>
                <a:schemeClr val="bg1"/>
              </a:solidFill>
              <a:latin typeface="Arial Narrow" panose="020B0604020202020204" pitchFamily="34" charset="0"/>
              <a:ea typeface="Apple Symbols" panose="02000000000000000000" pitchFamily="2" charset="-79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788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C1FEE0-DF22-62DD-5F61-1FE4D855B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63" y="880304"/>
            <a:ext cx="5977696" cy="5977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02D255-87FB-FF48-5A25-F75080075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070" y="876183"/>
            <a:ext cx="5977696" cy="597769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09A1CDC-F56C-370C-4696-D970055822B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DEG across batch 1&amp;2&amp;3</a:t>
            </a:r>
            <a:endParaRPr lang="en-US" sz="3600" dirty="0">
              <a:solidFill>
                <a:schemeClr val="bg1"/>
              </a:solidFill>
              <a:latin typeface="Arial Narrow" panose="020B0604020202020204" pitchFamily="34" charset="0"/>
              <a:ea typeface="Apple Symbols" panose="02000000000000000000" pitchFamily="2" charset="-79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553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5BB158-219C-8582-AA7A-1CA2E0FF1705}"/>
              </a:ext>
            </a:extLst>
          </p:cNvPr>
          <p:cNvSpPr txBox="1"/>
          <p:nvPr/>
        </p:nvSpPr>
        <p:spPr>
          <a:xfrm>
            <a:off x="276789" y="229667"/>
            <a:ext cx="794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Comparison of Differentially Expressed Genes from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b="1" dirty="0"/>
              <a:t> cell lines (PTC-518, 10x IC50)</a:t>
            </a:r>
            <a:endParaRPr lang="en-US" b="1" dirty="0">
              <a:highlight>
                <a:srgbClr val="FFFF00"/>
              </a:highlight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4FBE58-C91C-DE9B-3429-590B8FDB1845}"/>
              </a:ext>
            </a:extLst>
          </p:cNvPr>
          <p:cNvGraphicFramePr>
            <a:graphicFrameLocks noGrp="1"/>
          </p:cNvGraphicFramePr>
          <p:nvPr/>
        </p:nvGraphicFramePr>
        <p:xfrm>
          <a:off x="6505088" y="2876155"/>
          <a:ext cx="47723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083">
                  <a:extLst>
                    <a:ext uri="{9D8B030D-6E8A-4147-A177-3AD203B41FA5}">
                      <a16:colId xmlns:a16="http://schemas.microsoft.com/office/drawing/2014/main" val="1934331220"/>
                    </a:ext>
                  </a:extLst>
                </a:gridCol>
                <a:gridCol w="1193083">
                  <a:extLst>
                    <a:ext uri="{9D8B030D-6E8A-4147-A177-3AD203B41FA5}">
                      <a16:colId xmlns:a16="http://schemas.microsoft.com/office/drawing/2014/main" val="102941081"/>
                    </a:ext>
                  </a:extLst>
                </a:gridCol>
                <a:gridCol w="1193083">
                  <a:extLst>
                    <a:ext uri="{9D8B030D-6E8A-4147-A177-3AD203B41FA5}">
                      <a16:colId xmlns:a16="http://schemas.microsoft.com/office/drawing/2014/main" val="4104475585"/>
                    </a:ext>
                  </a:extLst>
                </a:gridCol>
                <a:gridCol w="1193083">
                  <a:extLst>
                    <a:ext uri="{9D8B030D-6E8A-4147-A177-3AD203B41FA5}">
                      <a16:colId xmlns:a16="http://schemas.microsoft.com/office/drawing/2014/main" val="349754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085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NGN2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137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212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SH-Sy5Y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3970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6908A92-4DAC-C23B-2ECA-CE1537C7E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80" y="1264596"/>
            <a:ext cx="5181420" cy="45141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83C119-4C66-E427-702E-6307F0251431}"/>
              </a:ext>
            </a:extLst>
          </p:cNvPr>
          <p:cNvSpPr txBox="1"/>
          <p:nvPr/>
        </p:nvSpPr>
        <p:spPr>
          <a:xfrm>
            <a:off x="470139" y="6360785"/>
            <a:ext cx="18133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Edited From Joon</a:t>
            </a:r>
          </a:p>
        </p:txBody>
      </p:sp>
    </p:spTree>
    <p:extLst>
      <p:ext uri="{BB962C8B-B14F-4D97-AF65-F5344CB8AC3E}">
        <p14:creationId xmlns:p14="http://schemas.microsoft.com/office/powerpoint/2010/main" val="211275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71843833-56D3-4FC1-AEEA-4056C71CF1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29" imgH="627" progId="TCLayout.ActiveDocument.1">
                  <p:embed/>
                </p:oleObj>
              </mc:Choice>
              <mc:Fallback>
                <p:oleObj name="think-cell Slide" r:id="rId4" imgW="629" imgH="627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71843833-56D3-4FC1-AEEA-4056C71C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itle 1"/>
          <p:cNvSpPr txBox="1">
            <a:spLocks/>
          </p:cNvSpPr>
          <p:nvPr/>
        </p:nvSpPr>
        <p:spPr>
          <a:xfrm>
            <a:off x="4233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2388" marR="0" lvl="0" indent="0" algn="ctr" defTabSz="6095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AF49ED-EAF7-F2EB-EB55-8B4B2761484D}"/>
              </a:ext>
            </a:extLst>
          </p:cNvPr>
          <p:cNvSpPr txBox="1"/>
          <p:nvPr/>
        </p:nvSpPr>
        <p:spPr>
          <a:xfrm>
            <a:off x="378959" y="1186916"/>
            <a:ext cx="7113831" cy="5437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buClr>
                <a:srgbClr val="0432FF"/>
              </a:buClr>
            </a:pPr>
            <a:r>
              <a:rPr lang="en-US" sz="1800" dirty="0">
                <a:solidFill>
                  <a:srgbClr val="120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Summary:</a:t>
            </a:r>
          </a:p>
          <a:p>
            <a:pPr>
              <a:spcBef>
                <a:spcPts val="200"/>
              </a:spcBef>
              <a:buClr>
                <a:srgbClr val="0432FF"/>
              </a:buCl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buClr>
                <a:srgbClr val="0432FF"/>
              </a:buCl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1) Both DEG and DSG were getting better from batch 1 , 2, and 3 in all the cell types tested</a:t>
            </a:r>
          </a:p>
          <a:p>
            <a:pPr>
              <a:spcBef>
                <a:spcPts val="200"/>
              </a:spcBef>
              <a:buClr>
                <a:srgbClr val="0432FF"/>
              </a:buCl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buClr>
                <a:srgbClr val="0432FF"/>
              </a:buCl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2) The DEG/DSG are quite different across 3 cell types. Sy5Y and iPSC were more similar</a:t>
            </a:r>
          </a:p>
          <a:p>
            <a:pPr>
              <a:spcBef>
                <a:spcPts val="200"/>
              </a:spcBef>
              <a:buClr>
                <a:srgbClr val="0432FF"/>
              </a:buCl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buClr>
                <a:srgbClr val="0432FF"/>
              </a:buCl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3)  The DEG/DSG are only overlapped with very low frequency. </a:t>
            </a:r>
          </a:p>
          <a:p>
            <a:pPr>
              <a:spcBef>
                <a:spcPts val="200"/>
              </a:spcBef>
              <a:buClr>
                <a:srgbClr val="0432FF"/>
              </a:buClr>
            </a:pPr>
            <a:endParaRPr lang="en-US" dirty="0">
              <a:solidFill>
                <a:srgbClr val="120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buClr>
                <a:srgbClr val="0432FF"/>
              </a:buCl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4)  The DEG/DSG events have to be considered together in SM induced alternative exon inclusion experiments. </a:t>
            </a:r>
          </a:p>
          <a:p>
            <a:pPr>
              <a:spcBef>
                <a:spcPts val="200"/>
              </a:spcBef>
              <a:buClr>
                <a:srgbClr val="0432FF"/>
              </a:buClr>
            </a:pPr>
            <a:endParaRPr lang="en-US" dirty="0">
              <a:solidFill>
                <a:srgbClr val="120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buClr>
                <a:srgbClr val="0432FF"/>
              </a:buClr>
            </a:pPr>
            <a:endParaRPr lang="en-US" dirty="0">
              <a:solidFill>
                <a:srgbClr val="120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buClr>
                <a:srgbClr val="0432FF"/>
              </a:buClr>
            </a:pPr>
            <a:endParaRPr lang="en-US" dirty="0">
              <a:solidFill>
                <a:srgbClr val="120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buClr>
                <a:srgbClr val="0432FF"/>
              </a:buClr>
            </a:pPr>
            <a:endParaRPr lang="en-US" sz="1800" dirty="0">
              <a:solidFill>
                <a:srgbClr val="120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buClr>
                <a:srgbClr val="0432FF"/>
              </a:buClr>
            </a:pP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buClr>
                <a:srgbClr val="0432FF"/>
              </a:buClr>
            </a:pPr>
            <a:endParaRPr lang="en-US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982811-6AF4-3EB3-8B1F-902420639E54}"/>
              </a:ext>
            </a:extLst>
          </p:cNvPr>
          <p:cNvSpPr txBox="1"/>
          <p:nvPr/>
        </p:nvSpPr>
        <p:spPr>
          <a:xfrm>
            <a:off x="8468139" y="1791727"/>
            <a:ext cx="3681667" cy="369332"/>
          </a:xfrm>
          <a:prstGeom prst="rect">
            <a:avLst/>
          </a:prstGeom>
          <a:noFill/>
          <a:ln w="28575">
            <a:solidFill>
              <a:srgbClr val="1206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buClr>
                <a:srgbClr val="0432FF"/>
              </a:buCl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(Good Job from Chemistry Dept !)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1704B2-0738-8C80-FE56-E16E6186BA88}"/>
              </a:ext>
            </a:extLst>
          </p:cNvPr>
          <p:cNvCxnSpPr/>
          <p:nvPr/>
        </p:nvCxnSpPr>
        <p:spPr>
          <a:xfrm flipH="1">
            <a:off x="7750222" y="1976393"/>
            <a:ext cx="717917" cy="0"/>
          </a:xfrm>
          <a:prstGeom prst="straightConnector1">
            <a:avLst/>
          </a:prstGeom>
          <a:ln w="28575">
            <a:solidFill>
              <a:srgbClr val="120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27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BA85F4-02D1-8D80-01F8-524AC5727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963" y="6507051"/>
            <a:ext cx="438036" cy="2926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6BAA4E-5F47-E640-8B90-67FB6D90528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24EE4-BDF3-AE1D-CE4B-C5F2F556CAD9}"/>
              </a:ext>
            </a:extLst>
          </p:cNvPr>
          <p:cNvSpPr txBox="1"/>
          <p:nvPr/>
        </p:nvSpPr>
        <p:spPr>
          <a:xfrm>
            <a:off x="1771615" y="1238250"/>
            <a:ext cx="74796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206FF"/>
                </a:solidFill>
              </a:rPr>
              <a:t>Further Consideration</a:t>
            </a:r>
          </a:p>
          <a:p>
            <a:endParaRPr lang="en-US" b="1" dirty="0"/>
          </a:p>
          <a:p>
            <a:r>
              <a:rPr lang="en-US" b="1" dirty="0"/>
              <a:t>The outcome of Splicing modulator on target splicing could be influenced by 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Transcript level :       if not expressed, we cannot detect as DEGs</a:t>
            </a:r>
          </a:p>
          <a:p>
            <a:pPr marL="342900" indent="-342900">
              <a:buAutoNum type="arabicParenR"/>
            </a:pPr>
            <a:r>
              <a:rPr lang="en-US" dirty="0"/>
              <a:t>Transcription rate :   provides pre-mRNA that could be the substrate of SM</a:t>
            </a:r>
          </a:p>
          <a:p>
            <a:pPr marL="342900" indent="-342900">
              <a:buAutoNum type="arabicParenR"/>
            </a:pPr>
            <a:r>
              <a:rPr lang="en-US" dirty="0"/>
              <a:t>Turnover rate :          how fast does the already spliced mRNA clears 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B807E-21A2-A7DF-9503-FB826E50768F}"/>
              </a:ext>
            </a:extLst>
          </p:cNvPr>
          <p:cNvSpPr txBox="1"/>
          <p:nvPr/>
        </p:nvSpPr>
        <p:spPr>
          <a:xfrm>
            <a:off x="470139" y="6360785"/>
            <a:ext cx="18133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Edited From Joon</a:t>
            </a:r>
          </a:p>
        </p:txBody>
      </p:sp>
    </p:spTree>
    <p:extLst>
      <p:ext uri="{BB962C8B-B14F-4D97-AF65-F5344CB8AC3E}">
        <p14:creationId xmlns:p14="http://schemas.microsoft.com/office/powerpoint/2010/main" val="1212065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71843833-56D3-4FC1-AEEA-4056C71CF1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29" imgH="627" progId="TCLayout.ActiveDocument.1">
                  <p:embed/>
                </p:oleObj>
              </mc:Choice>
              <mc:Fallback>
                <p:oleObj name="think-cell Slide" r:id="rId4" imgW="629" imgH="627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71843833-56D3-4FC1-AEEA-4056C71C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itle 1"/>
          <p:cNvSpPr txBox="1">
            <a:spLocks/>
          </p:cNvSpPr>
          <p:nvPr/>
        </p:nvSpPr>
        <p:spPr>
          <a:xfrm>
            <a:off x="4233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2388" marR="0" lvl="0" indent="0" algn="ctr" defTabSz="6095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F8B4E8-D175-FB84-6B07-C06264004D3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Design, Description and Aims:</a:t>
            </a:r>
            <a:endParaRPr lang="en-US" sz="3600" dirty="0">
              <a:solidFill>
                <a:schemeClr val="bg1"/>
              </a:solidFill>
              <a:latin typeface="Arial Narrow" panose="020B0604020202020204" pitchFamily="34" charset="0"/>
              <a:ea typeface="Apple Symbols" panose="02000000000000000000" pitchFamily="2" charset="-79"/>
              <a:cs typeface="Arial Narrow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B2E005-BA5F-E4A7-D47D-B7E5F4F47E52}"/>
              </a:ext>
            </a:extLst>
          </p:cNvPr>
          <p:cNvSpPr txBox="1"/>
          <p:nvPr/>
        </p:nvSpPr>
        <p:spPr>
          <a:xfrm>
            <a:off x="924119" y="1010517"/>
            <a:ext cx="1045716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Design:</a:t>
            </a:r>
          </a:p>
          <a:p>
            <a:r>
              <a:rPr lang="en-US" dirty="0"/>
              <a:t>7 SM compounds + DMSO vehicle (4 internal compounds, 3 competitor benchmark compounds, DMSO)</a:t>
            </a:r>
            <a:br>
              <a:rPr lang="en-US" dirty="0"/>
            </a:br>
            <a:endParaRPr lang="en-US" dirty="0"/>
          </a:p>
          <a:p>
            <a:r>
              <a:rPr lang="en-US" dirty="0"/>
              <a:t>-2 doses per compound (3x and 10x IC50)</a:t>
            </a:r>
            <a:br>
              <a:rPr lang="en-US" dirty="0"/>
            </a:br>
            <a:r>
              <a:rPr lang="en-US" dirty="0"/>
              <a:t>-4 biological replicates, and 3 were used in data analysis</a:t>
            </a:r>
            <a:br>
              <a:rPr lang="en-US" dirty="0"/>
            </a:br>
            <a:r>
              <a:rPr lang="en-US" dirty="0"/>
              <a:t>-3 cell lines (NGN2, iPSC, SH-SY5Y)</a:t>
            </a:r>
          </a:p>
          <a:p>
            <a:endParaRPr lang="en-US" dirty="0"/>
          </a:p>
          <a:p>
            <a:r>
              <a:rPr lang="en-US" dirty="0"/>
              <a:t>Description:</a:t>
            </a:r>
            <a:br>
              <a:rPr lang="en-US" dirty="0"/>
            </a:br>
            <a:r>
              <a:rPr lang="en-US" dirty="0"/>
              <a:t>-Total number of samples: 180</a:t>
            </a:r>
            <a:br>
              <a:rPr lang="en-US" dirty="0"/>
            </a:br>
            <a:r>
              <a:rPr lang="en-US" dirty="0"/>
              <a:t>-Bulk, </a:t>
            </a:r>
            <a:r>
              <a:rPr lang="en-US" dirty="0" err="1"/>
              <a:t>polyA</a:t>
            </a:r>
            <a:r>
              <a:rPr lang="en-US" dirty="0"/>
              <a:t>-selected, stranded, paired-end RNA-seq</a:t>
            </a:r>
            <a:br>
              <a:rPr lang="en-US" dirty="0"/>
            </a:br>
            <a:r>
              <a:rPr lang="en-US" dirty="0"/>
              <a:t>-75x75 or longer paired end sequencing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Aims:</a:t>
            </a:r>
            <a:br>
              <a:rPr lang="en-US" dirty="0"/>
            </a:br>
            <a:r>
              <a:rPr lang="en-US" dirty="0"/>
              <a:t>-Explore DSG/DEG difference and relationship</a:t>
            </a:r>
          </a:p>
          <a:p>
            <a:r>
              <a:rPr lang="en-US" dirty="0"/>
              <a:t>-Comparison between compounds within each cell type to identify common and unique genes/events that are differentially spliced</a:t>
            </a:r>
          </a:p>
          <a:p>
            <a:r>
              <a:rPr lang="en-US" dirty="0"/>
              <a:t>-Comparison of OT DSGs between cell lines for each compound</a:t>
            </a:r>
            <a:br>
              <a:rPr lang="en-US" dirty="0"/>
            </a:br>
            <a:r>
              <a:rPr lang="en-US" dirty="0"/>
              <a:t>-Motif analysis for each compound differentially spliced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22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71843833-56D3-4FC1-AEEA-4056C71CF1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29" imgH="627" progId="TCLayout.ActiveDocument.1">
                  <p:embed/>
                </p:oleObj>
              </mc:Choice>
              <mc:Fallback>
                <p:oleObj name="think-cell Slide" r:id="rId4" imgW="629" imgH="627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71843833-56D3-4FC1-AEEA-4056C71C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itle 1"/>
          <p:cNvSpPr txBox="1">
            <a:spLocks/>
          </p:cNvSpPr>
          <p:nvPr/>
        </p:nvSpPr>
        <p:spPr>
          <a:xfrm>
            <a:off x="4233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2388" marR="0" lvl="0" indent="0" algn="ctr" defTabSz="6095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The DSG Induced </a:t>
            </a:r>
            <a:r>
              <a:rPr lang="en-US" dirty="0">
                <a:solidFill>
                  <a:srgbClr val="FFFFFF"/>
                </a:solidFill>
                <a:latin typeface="Arial Narrow" panose="020B0606020202030204" pitchFamily="34" charset="0"/>
              </a:rPr>
              <a:t>by Compounds in the 2 cell systems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CFEEFBB-CAC1-5EEB-B871-6CABC12010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32066" y="5631770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6" imgW="965200" imgH="609600" progId="Excel.Sheet.12">
                  <p:embed/>
                </p:oleObj>
              </mc:Choice>
              <mc:Fallback>
                <p:oleObj name="Worksheet" showAsIcon="1" r:id="rId6" imgW="965200" imgH="609600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CFEEFBB-CAC1-5EEB-B871-6CABC12010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32066" y="5631770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7A744C4-41FA-3298-9BD7-8E9AA162BA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8342" y="823233"/>
          <a:ext cx="836499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28092400" imgH="34366200" progId="Excel.Sheet.12">
                  <p:embed/>
                </p:oleObj>
              </mc:Choice>
              <mc:Fallback>
                <p:oleObj name="Worksheet" r:id="rId8" imgW="28092400" imgH="34366200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7A744C4-41FA-3298-9BD7-8E9AA162BA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88342" y="823233"/>
                        <a:ext cx="836499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F0513F2-3793-8396-C53E-96F78D6012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85500" y="5631770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10" imgW="965200" imgH="609600" progId="Excel.Sheet.12">
                  <p:embed/>
                </p:oleObj>
              </mc:Choice>
              <mc:Fallback>
                <p:oleObj name="Worksheet" showAsIcon="1" r:id="rId10" imgW="965200" imgH="609600" progId="Excel.Shee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F0513F2-3793-8396-C53E-96F78D6012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985500" y="5631770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6673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71843833-56D3-4FC1-AEEA-4056C71CF1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29" imgH="627" progId="TCLayout.ActiveDocument.1">
                  <p:embed/>
                </p:oleObj>
              </mc:Choice>
              <mc:Fallback>
                <p:oleObj name="think-cell Slide" r:id="rId4" imgW="629" imgH="627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71843833-56D3-4FC1-AEEA-4056C71C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itle 1"/>
          <p:cNvSpPr txBox="1">
            <a:spLocks/>
          </p:cNvSpPr>
          <p:nvPr/>
        </p:nvSpPr>
        <p:spPr>
          <a:xfrm>
            <a:off x="4233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2388" marR="0" lvl="0" indent="0" algn="ctr" defTabSz="6095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  <p:pic>
        <p:nvPicPr>
          <p:cNvPr id="3" name="Picture 2" descr="A picture containing circle, diagram, sketch, drawing&#10;&#10;Description automatically generated">
            <a:extLst>
              <a:ext uri="{FF2B5EF4-FFF2-40B4-BE49-F238E27FC236}">
                <a16:creationId xmlns:a16="http://schemas.microsoft.com/office/drawing/2014/main" id="{E6D27CD7-413A-8993-D4D0-6718F89812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367480"/>
            <a:ext cx="4804719" cy="48047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DF8B4E8-D175-FB84-6B07-C06264004D3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Overlap of Risdiplam induced </a:t>
            </a:r>
            <a:r>
              <a:rPr lang="en-US" sz="3600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OT in iPSC-MNs </a:t>
            </a:r>
          </a:p>
        </p:txBody>
      </p:sp>
    </p:spTree>
    <p:extLst>
      <p:ext uri="{BB962C8B-B14F-4D97-AF65-F5344CB8AC3E}">
        <p14:creationId xmlns:p14="http://schemas.microsoft.com/office/powerpoint/2010/main" val="226051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71843833-56D3-4FC1-AEEA-4056C71CF1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29" imgH="627" progId="TCLayout.ActiveDocument.1">
                  <p:embed/>
                </p:oleObj>
              </mc:Choice>
              <mc:Fallback>
                <p:oleObj name="think-cell Slide" r:id="rId4" imgW="629" imgH="627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71843833-56D3-4FC1-AEEA-4056C71C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itle 1"/>
          <p:cNvSpPr txBox="1">
            <a:spLocks/>
          </p:cNvSpPr>
          <p:nvPr/>
        </p:nvSpPr>
        <p:spPr>
          <a:xfrm>
            <a:off x="4233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2388" marR="0" lvl="0" indent="0" algn="ctr" defTabSz="6095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On-Targets and Off-Targets sequences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65CDE8-B723-3491-E29C-567DAC657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413365"/>
              </p:ext>
            </p:extLst>
          </p:nvPr>
        </p:nvGraphicFramePr>
        <p:xfrm>
          <a:off x="195327" y="2314754"/>
          <a:ext cx="5570474" cy="2638247"/>
        </p:xfrm>
        <a:graphic>
          <a:graphicData uri="http://schemas.openxmlformats.org/drawingml/2006/table">
            <a:tbl>
              <a:tblPr/>
              <a:tblGrid>
                <a:gridCol w="2132694">
                  <a:extLst>
                    <a:ext uri="{9D8B030D-6E8A-4147-A177-3AD203B41FA5}">
                      <a16:colId xmlns:a16="http://schemas.microsoft.com/office/drawing/2014/main" val="2344135560"/>
                    </a:ext>
                  </a:extLst>
                </a:gridCol>
                <a:gridCol w="3437780">
                  <a:extLst>
                    <a:ext uri="{9D8B030D-6E8A-4147-A177-3AD203B41FA5}">
                      <a16:colId xmlns:a16="http://schemas.microsoft.com/office/drawing/2014/main" val="3183120372"/>
                    </a:ext>
                  </a:extLst>
                </a:gridCol>
              </a:tblGrid>
              <a:tr h="253636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Doner Splice Site Consensus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238948"/>
                  </a:ext>
                </a:extLst>
              </a:tr>
              <a:tr h="253636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AG|GTRAG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386942"/>
                  </a:ext>
                </a:extLst>
              </a:tr>
              <a:tr h="2536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Names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Risdiplam Consensus Binding sequence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91469"/>
                  </a:ext>
                </a:extLst>
              </a:tr>
              <a:tr h="3128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HTT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                A</a:t>
                      </a:r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</a:rPr>
                        <a:t>GA</a:t>
                      </a:r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|GTTAG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00158"/>
                  </a:ext>
                </a:extLst>
              </a:tr>
              <a:tr h="3128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APLP2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</a:rPr>
                        <a:t>GA</a:t>
                      </a:r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|GTAAG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69583"/>
                  </a:ext>
                </a:extLst>
              </a:tr>
              <a:tr h="3128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FOXM1-inside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</a:rPr>
                        <a:t>GA</a:t>
                      </a:r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|GTAAG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696984"/>
                  </a:ext>
                </a:extLst>
              </a:tr>
              <a:tr h="3128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FOXM1-border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</a:rPr>
                        <a:t>CA</a:t>
                      </a:r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|GTAAG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902633"/>
                  </a:ext>
                </a:extLst>
              </a:tr>
              <a:tr h="3128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SLC25A17-inside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</a:rPr>
                        <a:t>GA</a:t>
                      </a:r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|GTAAG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752401"/>
                  </a:ext>
                </a:extLst>
              </a:tr>
              <a:tr h="3128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SLC25A17-border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AG</a:t>
                      </a:r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|GT</a:t>
                      </a:r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TAA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039242"/>
                  </a:ext>
                </a:extLst>
              </a:tr>
            </a:tbl>
          </a:graphicData>
        </a:graphic>
      </p:graphicFrame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CA43935-0D5A-508D-4BDC-D4DFC51074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00" y="1757747"/>
            <a:ext cx="6137018" cy="3558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6A76D2-4BC5-DD86-3C37-C64C4DE05F62}"/>
              </a:ext>
            </a:extLst>
          </p:cNvPr>
          <p:cNvSpPr txBox="1"/>
          <p:nvPr/>
        </p:nvSpPr>
        <p:spPr>
          <a:xfrm>
            <a:off x="360426" y="5571123"/>
            <a:ext cx="4175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ref: </a:t>
            </a:r>
          </a:p>
          <a:p>
            <a:r>
              <a:rPr lang="en-US" sz="1200" dirty="0" err="1"/>
              <a:t>Ratni</a:t>
            </a:r>
            <a:r>
              <a:rPr lang="en-US" sz="1200" dirty="0"/>
              <a:t> Roche review, </a:t>
            </a:r>
            <a:r>
              <a:rPr lang="en-US" sz="1200" i="1" dirty="0"/>
              <a:t>Progress Medicinal Chem V58, 2019</a:t>
            </a:r>
            <a:r>
              <a:rPr lang="en-US" sz="1200" dirty="0"/>
              <a:t> </a:t>
            </a:r>
          </a:p>
          <a:p>
            <a:r>
              <a:rPr lang="en-US" sz="1200" dirty="0"/>
              <a:t>Anuradha Bhattacharyya </a:t>
            </a:r>
            <a:r>
              <a:rPr lang="en-US" sz="1200" i="1" dirty="0"/>
              <a:t>et. Al. Nature Comm. 2021</a:t>
            </a:r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FB47DE-CCD9-DD47-208F-5862DBFACA60}"/>
              </a:ext>
            </a:extLst>
          </p:cNvPr>
          <p:cNvSpPr/>
          <p:nvPr/>
        </p:nvSpPr>
        <p:spPr>
          <a:xfrm>
            <a:off x="7260464" y="4394200"/>
            <a:ext cx="302386" cy="400050"/>
          </a:xfrm>
          <a:prstGeom prst="rect">
            <a:avLst/>
          </a:prstGeom>
          <a:noFill/>
          <a:ln w="25400">
            <a:solidFill>
              <a:srgbClr val="120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D2853-7ECF-A51B-EF0E-4CB228555C0F}"/>
              </a:ext>
            </a:extLst>
          </p:cNvPr>
          <p:cNvSpPr/>
          <p:nvPr/>
        </p:nvSpPr>
        <p:spPr>
          <a:xfrm>
            <a:off x="8845550" y="2921728"/>
            <a:ext cx="234950" cy="551722"/>
          </a:xfrm>
          <a:prstGeom prst="rect">
            <a:avLst/>
          </a:prstGeom>
          <a:noFill/>
          <a:ln w="25400">
            <a:solidFill>
              <a:srgbClr val="120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9278DF-2CCB-30E1-55BF-8EDA4652CD03}"/>
              </a:ext>
            </a:extLst>
          </p:cNvPr>
          <p:cNvCxnSpPr>
            <a:cxnSpLocks/>
          </p:cNvCxnSpPr>
          <p:nvPr/>
        </p:nvCxnSpPr>
        <p:spPr>
          <a:xfrm>
            <a:off x="7467600" y="4394200"/>
            <a:ext cx="0" cy="4000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8226E7-3220-99BA-5B3F-FBA36276DA74}"/>
              </a:ext>
            </a:extLst>
          </p:cNvPr>
          <p:cNvCxnSpPr>
            <a:cxnSpLocks/>
          </p:cNvCxnSpPr>
          <p:nvPr/>
        </p:nvCxnSpPr>
        <p:spPr>
          <a:xfrm>
            <a:off x="7260464" y="4724400"/>
            <a:ext cx="30238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42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71843833-56D3-4FC1-AEEA-4056C71CF1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29" imgH="627" progId="TCLayout.ActiveDocument.1">
                  <p:embed/>
                </p:oleObj>
              </mc:Choice>
              <mc:Fallback>
                <p:oleObj name="think-cell Slide" r:id="rId4" imgW="629" imgH="627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71843833-56D3-4FC1-AEEA-4056C71C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itle 1"/>
          <p:cNvSpPr txBox="1">
            <a:spLocks/>
          </p:cNvSpPr>
          <p:nvPr/>
        </p:nvSpPr>
        <p:spPr>
          <a:xfrm>
            <a:off x="4233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2388" marR="0" lvl="0" indent="0" algn="ctr" defTabSz="6095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  <p:pic>
        <p:nvPicPr>
          <p:cNvPr id="3" name="Picture 2" descr="A picture containing circle, diagram, sketch, drawing&#10;&#10;Description automatically generated">
            <a:extLst>
              <a:ext uri="{FF2B5EF4-FFF2-40B4-BE49-F238E27FC236}">
                <a16:creationId xmlns:a16="http://schemas.microsoft.com/office/drawing/2014/main" id="{E6D27CD7-413A-8993-D4D0-6718F89812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97" y="1408669"/>
            <a:ext cx="4804719" cy="48047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DF8B4E8-D175-FB84-6B07-C06264004D3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Overlap of Risdiplam induced </a:t>
            </a:r>
            <a:r>
              <a:rPr lang="en-US" sz="3600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OT in iPSC-MNs 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C4F4AA4-065B-86E9-FC5D-5ED9E1D035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97" y="783884"/>
            <a:ext cx="3489323" cy="576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48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71843833-56D3-4FC1-AEEA-4056C71CF1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29" imgH="627" progId="TCLayout.ActiveDocument.1">
                  <p:embed/>
                </p:oleObj>
              </mc:Choice>
              <mc:Fallback>
                <p:oleObj name="think-cell Slide" r:id="rId4" imgW="629" imgH="627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71843833-56D3-4FC1-AEEA-4056C71C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itle 1"/>
          <p:cNvSpPr txBox="1">
            <a:spLocks/>
          </p:cNvSpPr>
          <p:nvPr/>
        </p:nvSpPr>
        <p:spPr>
          <a:xfrm>
            <a:off x="4233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2388" marR="0" lvl="0" indent="0" algn="ctr" defTabSz="6095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F8B4E8-D175-FB84-6B07-C06264004D3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Overlap of PTC518/</a:t>
            </a:r>
            <a:r>
              <a:rPr lang="en-US" dirty="0" err="1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Branaplam</a:t>
            </a:r>
            <a:r>
              <a:rPr lang="en-US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 in NGN2 cells and Risdiplam </a:t>
            </a:r>
            <a:r>
              <a:rPr lang="en-US" sz="3600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in iPSC-MNs  </a:t>
            </a:r>
          </a:p>
        </p:txBody>
      </p:sp>
      <p:pic>
        <p:nvPicPr>
          <p:cNvPr id="5" name="Picture 4" descr="A picture containing circle, diagram, sketch, drawing&#10;&#10;Description automatically generated">
            <a:extLst>
              <a:ext uri="{FF2B5EF4-FFF2-40B4-BE49-F238E27FC236}">
                <a16:creationId xmlns:a16="http://schemas.microsoft.com/office/drawing/2014/main" id="{4C5C2A72-9952-FDC7-CA89-D949DCD027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336" y="914400"/>
            <a:ext cx="5158946" cy="515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1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71843833-56D3-4FC1-AEEA-4056C71CF1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29" imgH="627" progId="TCLayout.ActiveDocument.1">
                  <p:embed/>
                </p:oleObj>
              </mc:Choice>
              <mc:Fallback>
                <p:oleObj name="think-cell Slide" r:id="rId4" imgW="629" imgH="627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71843833-56D3-4FC1-AEEA-4056C71C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itle 1"/>
          <p:cNvSpPr txBox="1">
            <a:spLocks/>
          </p:cNvSpPr>
          <p:nvPr/>
        </p:nvSpPr>
        <p:spPr>
          <a:xfrm>
            <a:off x="0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sz="3600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Main Goals of the </a:t>
            </a:r>
            <a:r>
              <a:rPr lang="en-US" sz="3600" dirty="0" err="1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RNAseq</a:t>
            </a:r>
            <a:endParaRPr lang="en-US" sz="3600" dirty="0">
              <a:solidFill>
                <a:schemeClr val="bg1"/>
              </a:solidFill>
              <a:latin typeface="Arial Narrow" panose="020B0604020202020204" pitchFamily="34" charset="0"/>
              <a:ea typeface="Apple Symbols" panose="02000000000000000000" pitchFamily="2" charset="-79"/>
              <a:cs typeface="Arial Narrow" panose="020B0604020202020204" pitchFamily="34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A23BA16-3DB5-0ACA-B451-84B3DF0F4121}"/>
              </a:ext>
            </a:extLst>
          </p:cNvPr>
          <p:cNvSpPr txBox="1">
            <a:spLocks/>
          </p:cNvSpPr>
          <p:nvPr/>
        </p:nvSpPr>
        <p:spPr>
          <a:xfrm>
            <a:off x="126662" y="1104152"/>
            <a:ext cx="11804987" cy="46496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60863" indent="-160863" algn="l" defTabSz="609585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  <a:defRPr sz="2667" b="0" i="0" kern="120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1pPr>
            <a:lvl2pPr marL="160863" indent="-160863" algn="l" defTabSz="609585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lang="en-US" sz="2400" b="0" i="0" kern="1200" baseline="0" dirty="0" smtClean="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2pPr>
            <a:lvl3pPr marL="459306" indent="-158492" algn="l" defTabSz="609585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System Font Regular"/>
              <a:buChar char="⁃"/>
              <a:tabLst/>
              <a:defRPr sz="2400" b="0" i="0" kern="120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3pPr>
            <a:lvl4pPr marL="764098" indent="-158492" algn="l" defTabSz="609585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System Font Regular"/>
              <a:buChar char="◦"/>
              <a:tabLst/>
              <a:defRPr sz="2400" b="0" i="0" kern="120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4pPr>
            <a:lvl5pPr marL="1066773" indent="-148163" algn="l" defTabSz="609585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System Font Regular"/>
              <a:buChar char="‣"/>
              <a:tabLst/>
              <a:defRPr sz="2400" b="0" i="0" kern="1200">
                <a:solidFill>
                  <a:schemeClr val="tx1"/>
                </a:solidFill>
                <a:latin typeface="+mn-lt"/>
                <a:ea typeface="Helvetica Neue Thin" panose="020B0403020202020204" pitchFamily="34" charset="0"/>
                <a:cs typeface="+mn-cs"/>
              </a:defRPr>
            </a:lvl5pPr>
            <a:lvl6pPr marL="1950671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 panose="020B0604020202020204" pitchFamily="34" charset="0"/>
              <a:buNone/>
              <a:defRPr sz="3733" kern="120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6pPr>
            <a:lvl7pPr marL="2316422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/>
              <a:buNone/>
              <a:defRPr sz="3733" kern="1200" baseline="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7pPr>
            <a:lvl8pPr marL="2682173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/>
              <a:buNone/>
              <a:defRPr sz="3733" kern="1200" baseline="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8pPr>
            <a:lvl9pPr marL="3047924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 panose="020B0604020202020204" pitchFamily="34" charset="0"/>
              <a:buNone/>
              <a:defRPr lang="en-US" sz="3733" kern="1200" baseline="0" dirty="0" smtClean="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Discover the compounds have fewer off-targets and but strong on-target effects</a:t>
            </a: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Determine the common targets among the SM splicing enhancers</a:t>
            </a: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Explore potential novel splicing targets</a:t>
            </a: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Confirm the system difference between the different cell-systems (iPSC and NGN2, Sy5Y) </a:t>
            </a: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Seek the best procedure for cross-experiments/cross-cell-systems comparison        </a:t>
            </a:r>
          </a:p>
          <a:p>
            <a:pPr marL="0" indent="0">
              <a:spcBef>
                <a:spcPts val="200"/>
              </a:spcBef>
              <a:buClr>
                <a:srgbClr val="0432FF"/>
              </a:buClr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spcBef>
                <a:spcPts val="200"/>
              </a:spcBef>
              <a:buClr>
                <a:srgbClr val="0432FF"/>
              </a:buClr>
              <a:buFont typeface="Wingdings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Make robust and cost-efficient experimental design,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QC etc.</a:t>
            </a:r>
          </a:p>
          <a:p>
            <a:pPr>
              <a:spcBef>
                <a:spcPts val="200"/>
              </a:spcBef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200"/>
              </a:spcBef>
              <a:buFont typeface="Arial" panose="020B0604020202020204" pitchFamily="34" charset="0"/>
              <a:buAutoNum type="arabicParenR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</a:pPr>
            <a:endParaRPr lang="en-US" sz="2200" dirty="0">
              <a:latin typeface="Arial" panose="020B0604020202020204" pitchFamily="34" charset="0"/>
            </a:endParaRPr>
          </a:p>
          <a:p>
            <a:pPr>
              <a:spcBef>
                <a:spcPts val="200"/>
              </a:spcBef>
            </a:pPr>
            <a:endParaRPr lang="en-US" sz="2200" dirty="0">
              <a:cs typeface="Arial"/>
            </a:endParaRPr>
          </a:p>
          <a:p>
            <a:pPr>
              <a:spcBef>
                <a:spcPts val="200"/>
              </a:spcBef>
            </a:pPr>
            <a:endParaRPr lang="en-US" sz="2200" dirty="0">
              <a:cs typeface="Arial"/>
            </a:endParaRPr>
          </a:p>
          <a:p>
            <a:pPr>
              <a:spcBef>
                <a:spcPts val="200"/>
              </a:spcBef>
            </a:pPr>
            <a:endParaRPr lang="en-US" sz="22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296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A2B1F-1290-3245-A4F7-439D5A5F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396" y="321605"/>
            <a:ext cx="11425211" cy="684355"/>
          </a:xfrm>
        </p:spPr>
        <p:txBody>
          <a:bodyPr>
            <a:normAutofit fontScale="90000"/>
          </a:bodyPr>
          <a:lstStyle/>
          <a:p>
            <a:r>
              <a:rPr lang="en-US" dirty="0"/>
              <a:t>RNA-seq Study #1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AC6089-06DC-584A-A08A-6C668638E81B}"/>
              </a:ext>
            </a:extLst>
          </p:cNvPr>
          <p:cNvSpPr txBox="1"/>
          <p:nvPr/>
        </p:nvSpPr>
        <p:spPr>
          <a:xfrm>
            <a:off x="1068031" y="5309480"/>
            <a:ext cx="2766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36383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7189L WT Cell lines: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6383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iPSCs (100K)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6383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NGN2 (DIV14, 200K)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CD0474-83FD-864D-9BEE-449A7EBAB2B4}"/>
              </a:ext>
            </a:extLst>
          </p:cNvPr>
          <p:cNvSpPr txBox="1"/>
          <p:nvPr/>
        </p:nvSpPr>
        <p:spPr>
          <a:xfrm>
            <a:off x="3835021" y="5309480"/>
            <a:ext cx="2766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36383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Treatment: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6383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24hr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1D750-8F46-F94E-BF72-BE12397949BF}"/>
              </a:ext>
            </a:extLst>
          </p:cNvPr>
          <p:cNvSpPr txBox="1"/>
          <p:nvPr/>
        </p:nvSpPr>
        <p:spPr>
          <a:xfrm>
            <a:off x="5862946" y="5312018"/>
            <a:ext cx="2766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36383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Replicates: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363838"/>
                </a:solidFill>
                <a:latin typeface="Arial" panose="020B0604020202020204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6383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biological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C7115E-AEAA-AB4F-A641-341F45079EFF}"/>
              </a:ext>
            </a:extLst>
          </p:cNvPr>
          <p:cNvSpPr txBox="1"/>
          <p:nvPr/>
        </p:nvSpPr>
        <p:spPr>
          <a:xfrm>
            <a:off x="8356979" y="5314418"/>
            <a:ext cx="2766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36383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Total Samples: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6383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114 (</a:t>
            </a:r>
            <a:r>
              <a:rPr lang="en-US" dirty="0">
                <a:solidFill>
                  <a:srgbClr val="363838"/>
                </a:solidFill>
                <a:latin typeface="Arial" panose="020B0604020202020204"/>
              </a:rPr>
              <a:t>9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6383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6383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cpds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6383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+ DMSO)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54C766-EB57-1143-837A-F6CDC4809B16}"/>
              </a:ext>
            </a:extLst>
          </p:cNvPr>
          <p:cNvSpPr txBox="1"/>
          <p:nvPr/>
        </p:nvSpPr>
        <p:spPr>
          <a:xfrm>
            <a:off x="383393" y="901864"/>
            <a:ext cx="11301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6DAD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Goal: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DAD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Transcriptome-wide RNA-seq of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Benchmark/competitor HTT splice modulators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DAD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and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current BIIB lead compounds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DAD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 neurons and proliferating cell type for off-target profiling.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F96F0E-BCC1-A825-5C93-02E21D6E2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400642"/>
              </p:ext>
            </p:extLst>
          </p:nvPr>
        </p:nvGraphicFramePr>
        <p:xfrm>
          <a:off x="388471" y="1653117"/>
          <a:ext cx="11419354" cy="3322591"/>
        </p:xfrm>
        <a:graphic>
          <a:graphicData uri="http://schemas.openxmlformats.org/drawingml/2006/table">
            <a:tbl>
              <a:tblPr/>
              <a:tblGrid>
                <a:gridCol w="1004773">
                  <a:extLst>
                    <a:ext uri="{9D8B030D-6E8A-4147-A177-3AD203B41FA5}">
                      <a16:colId xmlns:a16="http://schemas.microsoft.com/office/drawing/2014/main" val="3063336145"/>
                    </a:ext>
                  </a:extLst>
                </a:gridCol>
                <a:gridCol w="889475">
                  <a:extLst>
                    <a:ext uri="{9D8B030D-6E8A-4147-A177-3AD203B41FA5}">
                      <a16:colId xmlns:a16="http://schemas.microsoft.com/office/drawing/2014/main" val="359247868"/>
                    </a:ext>
                  </a:extLst>
                </a:gridCol>
                <a:gridCol w="867051">
                  <a:extLst>
                    <a:ext uri="{9D8B030D-6E8A-4147-A177-3AD203B41FA5}">
                      <a16:colId xmlns:a16="http://schemas.microsoft.com/office/drawing/2014/main" val="2726247421"/>
                    </a:ext>
                  </a:extLst>
                </a:gridCol>
                <a:gridCol w="979170">
                  <a:extLst>
                    <a:ext uri="{9D8B030D-6E8A-4147-A177-3AD203B41FA5}">
                      <a16:colId xmlns:a16="http://schemas.microsoft.com/office/drawing/2014/main" val="4099095006"/>
                    </a:ext>
                  </a:extLst>
                </a:gridCol>
                <a:gridCol w="979170">
                  <a:extLst>
                    <a:ext uri="{9D8B030D-6E8A-4147-A177-3AD203B41FA5}">
                      <a16:colId xmlns:a16="http://schemas.microsoft.com/office/drawing/2014/main" val="1887377710"/>
                    </a:ext>
                  </a:extLst>
                </a:gridCol>
                <a:gridCol w="657763">
                  <a:extLst>
                    <a:ext uri="{9D8B030D-6E8A-4147-A177-3AD203B41FA5}">
                      <a16:colId xmlns:a16="http://schemas.microsoft.com/office/drawing/2014/main" val="3996013326"/>
                    </a:ext>
                  </a:extLst>
                </a:gridCol>
                <a:gridCol w="979170">
                  <a:extLst>
                    <a:ext uri="{9D8B030D-6E8A-4147-A177-3AD203B41FA5}">
                      <a16:colId xmlns:a16="http://schemas.microsoft.com/office/drawing/2014/main" val="3624062358"/>
                    </a:ext>
                  </a:extLst>
                </a:gridCol>
                <a:gridCol w="926848">
                  <a:extLst>
                    <a:ext uri="{9D8B030D-6E8A-4147-A177-3AD203B41FA5}">
                      <a16:colId xmlns:a16="http://schemas.microsoft.com/office/drawing/2014/main" val="2218329636"/>
                    </a:ext>
                  </a:extLst>
                </a:gridCol>
                <a:gridCol w="657763">
                  <a:extLst>
                    <a:ext uri="{9D8B030D-6E8A-4147-A177-3AD203B41FA5}">
                      <a16:colId xmlns:a16="http://schemas.microsoft.com/office/drawing/2014/main" val="4000456751"/>
                    </a:ext>
                  </a:extLst>
                </a:gridCol>
                <a:gridCol w="956746">
                  <a:extLst>
                    <a:ext uri="{9D8B030D-6E8A-4147-A177-3AD203B41FA5}">
                      <a16:colId xmlns:a16="http://schemas.microsoft.com/office/drawing/2014/main" val="3380518609"/>
                    </a:ext>
                  </a:extLst>
                </a:gridCol>
                <a:gridCol w="966713">
                  <a:extLst>
                    <a:ext uri="{9D8B030D-6E8A-4147-A177-3AD203B41FA5}">
                      <a16:colId xmlns:a16="http://schemas.microsoft.com/office/drawing/2014/main" val="729076000"/>
                    </a:ext>
                  </a:extLst>
                </a:gridCol>
                <a:gridCol w="1554712">
                  <a:extLst>
                    <a:ext uri="{9D8B030D-6E8A-4147-A177-3AD203B41FA5}">
                      <a16:colId xmlns:a16="http://schemas.microsoft.com/office/drawing/2014/main" val="587500307"/>
                    </a:ext>
                  </a:extLst>
                </a:gridCol>
              </a:tblGrid>
              <a:tr h="5188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Compound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73B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CRL HTRF IC50 (nM)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73B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Internal HTRF IC50 (nM)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73B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Internal iPSC qPCR IC50 (nM)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73B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Internal NGN2 qPCR IC50 (nM)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73B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~3x IC50 Dose (nM)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E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Actual X-fold IC50 (iPSC)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E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Actual X-fold IC50 (NGN2)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E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~10x IC50 Dose (nM)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0BB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Actual X-fold IC50 (iPSC)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0BB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Actual X-fold IC50 (NGN2)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0BB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Notes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73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02365"/>
                  </a:ext>
                </a:extLst>
              </a:tr>
              <a:tr h="1895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BIO-1755497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121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10.75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3.023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1.12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3.97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3.72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13.23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>
                          <a:solidFill>
                            <a:srgbClr val="0432FF"/>
                          </a:solidFill>
                          <a:effectLst/>
                          <a:latin typeface="Arial" panose="020B0604020202020204" pitchFamily="34" charset="0"/>
                        </a:rPr>
                        <a:t>Branaplam</a:t>
                      </a:r>
                      <a:endParaRPr lang="en-US" sz="1000" b="1" i="0" u="none" strike="noStrike" dirty="0">
                        <a:solidFill>
                          <a:srgbClr val="0432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528680"/>
                  </a:ext>
                </a:extLst>
              </a:tr>
              <a:tr h="1795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BIO-2006152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</a:t>
                      </a:r>
                    </a:p>
                  </a:txBody>
                  <a:tcPr marL="7483" marR="7483" marT="748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14.14</a:t>
                      </a:r>
                    </a:p>
                  </a:txBody>
                  <a:tcPr marL="7483" marR="7483" marT="74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7.6185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3.18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5.91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150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10.61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19.69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213609"/>
                  </a:ext>
                </a:extLst>
              </a:tr>
              <a:tr h="3491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BIO-2059811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87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Expected &lt;100nM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101.5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65.19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261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2.57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4.00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870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8.57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13.35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PTC different core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004483"/>
                  </a:ext>
                </a:extLst>
              </a:tr>
              <a:tr h="3491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BIO-2135644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7483" marR="7483" marT="748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Expected &lt;100nM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81.68</a:t>
                      </a:r>
                    </a:p>
                  </a:txBody>
                  <a:tcPr marL="7483" marR="7483" marT="74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68.31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300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3.67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4.39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12.24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14.64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PTC different core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541991"/>
                  </a:ext>
                </a:extLst>
              </a:tr>
              <a:tr h="3491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BIO-2136770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Expected &lt;100nM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24.59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300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7.32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12.20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24.39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40.67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Close PTC518 analog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469021"/>
                  </a:ext>
                </a:extLst>
              </a:tr>
              <a:tr h="1795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BIO-1949634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1500</a:t>
                      </a:r>
                    </a:p>
                  </a:txBody>
                  <a:tcPr marL="7483" marR="7483" marT="748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6200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357.55</a:t>
                      </a:r>
                    </a:p>
                  </a:txBody>
                  <a:tcPr marL="7483" marR="7483" marT="74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289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3000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8.39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10.38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10000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27.97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34.60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>
                          <a:solidFill>
                            <a:srgbClr val="0432FF"/>
                          </a:solidFill>
                          <a:effectLst/>
                          <a:latin typeface="Arial" panose="020B0604020202020204" pitchFamily="34" charset="0"/>
                        </a:rPr>
                        <a:t>Risdiplam</a:t>
                      </a:r>
                      <a:endParaRPr lang="en-US" sz="1000" b="1" i="0" u="none" strike="noStrike" dirty="0">
                        <a:solidFill>
                          <a:srgbClr val="0432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147338"/>
                  </a:ext>
                </a:extLst>
              </a:tr>
              <a:tr h="3491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BIO-2060573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5780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670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298.2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271.5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3000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10.06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11.05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10000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33.53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36.83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Internal lead/different core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496916"/>
                  </a:ext>
                </a:extLst>
              </a:tr>
              <a:tr h="1795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BIO-2070692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560</a:t>
                      </a:r>
                    </a:p>
                  </a:txBody>
                  <a:tcPr marL="7483" marR="7483" marT="748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140.4</a:t>
                      </a:r>
                    </a:p>
                  </a:txBody>
                  <a:tcPr marL="7483" marR="7483" marT="74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104.4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1680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11.97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16.09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5600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39.89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53.64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Remix example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324063"/>
                  </a:ext>
                </a:extLst>
              </a:tr>
              <a:tr h="1795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BIO-2060884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370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240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113.8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105.9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3700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32.51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34.94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10000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87.87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94.43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Internal lead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996618"/>
                  </a:ext>
                </a:extLst>
              </a:tr>
              <a:tr h="1795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DMSO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483" marR="7483" marT="748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363838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97623"/>
                  </a:ext>
                </a:extLst>
              </a:tr>
              <a:tr h="159632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3" marR="7483" marT="748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3" marR="7483" marT="748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3" marR="7483" marT="748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Determined after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RNAseq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study</a:t>
                      </a:r>
                    </a:p>
                  </a:txBody>
                  <a:tcPr marL="7483" marR="7483" marT="748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3" marR="7483" marT="748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Determined after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RNAseq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study</a:t>
                      </a:r>
                    </a:p>
                  </a:txBody>
                  <a:tcPr marL="7483" marR="7483" marT="748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3" marR="7483" marT="748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Determined after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RNAseq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study</a:t>
                      </a:r>
                    </a:p>
                  </a:txBody>
                  <a:tcPr marL="7483" marR="7483" marT="748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3" marR="7483" marT="748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007284"/>
                  </a:ext>
                </a:extLst>
              </a:tr>
              <a:tr h="15963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*Dosed correctly and used as reference across RNAseq studies</a:t>
                      </a:r>
                    </a:p>
                  </a:txBody>
                  <a:tcPr marL="7483" marR="7483" marT="74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3" marR="7483" marT="74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3" marR="7483" marT="74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3" marR="7483" marT="74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3" marR="7483" marT="74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3" marR="7483" marT="74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3" marR="7483" marT="74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3" marR="7483" marT="74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3" marR="7483" marT="74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2493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EF312B5-4C51-C6D4-6430-5D4673366230}"/>
              </a:ext>
            </a:extLst>
          </p:cNvPr>
          <p:cNvSpPr txBox="1"/>
          <p:nvPr/>
        </p:nvSpPr>
        <p:spPr>
          <a:xfrm>
            <a:off x="0" y="6534165"/>
            <a:ext cx="182344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Edited From Catherine</a:t>
            </a:r>
          </a:p>
        </p:txBody>
      </p:sp>
    </p:spTree>
    <p:extLst>
      <p:ext uri="{BB962C8B-B14F-4D97-AF65-F5344CB8AC3E}">
        <p14:creationId xmlns:p14="http://schemas.microsoft.com/office/powerpoint/2010/main" val="42849843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A2B1F-1290-3245-A4F7-439D5A5F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396" y="321605"/>
            <a:ext cx="11425211" cy="684355"/>
          </a:xfrm>
        </p:spPr>
        <p:txBody>
          <a:bodyPr>
            <a:normAutofit fontScale="90000"/>
          </a:bodyPr>
          <a:lstStyle/>
          <a:p>
            <a:r>
              <a:rPr lang="en-US" dirty="0"/>
              <a:t>RNA-seq Study #2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AC6089-06DC-584A-A08A-6C668638E81B}"/>
              </a:ext>
            </a:extLst>
          </p:cNvPr>
          <p:cNvSpPr txBox="1"/>
          <p:nvPr/>
        </p:nvSpPr>
        <p:spPr>
          <a:xfrm>
            <a:off x="1068031" y="5309480"/>
            <a:ext cx="2766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36383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7189L WT Cell lines: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6383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iPSCs (100K)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6383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NGN2 (DIV14, 200K)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CD0474-83FD-864D-9BEE-449A7EBAB2B4}"/>
              </a:ext>
            </a:extLst>
          </p:cNvPr>
          <p:cNvSpPr txBox="1"/>
          <p:nvPr/>
        </p:nvSpPr>
        <p:spPr>
          <a:xfrm>
            <a:off x="3835021" y="5309480"/>
            <a:ext cx="2766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36383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Treatment: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6383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24hr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1D750-8F46-F94E-BF72-BE12397949BF}"/>
              </a:ext>
            </a:extLst>
          </p:cNvPr>
          <p:cNvSpPr txBox="1"/>
          <p:nvPr/>
        </p:nvSpPr>
        <p:spPr>
          <a:xfrm>
            <a:off x="5862946" y="5312018"/>
            <a:ext cx="2766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36383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Replicates: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6383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4 biological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C7115E-AEAA-AB4F-A641-341F45079EFF}"/>
              </a:ext>
            </a:extLst>
          </p:cNvPr>
          <p:cNvSpPr txBox="1"/>
          <p:nvPr/>
        </p:nvSpPr>
        <p:spPr>
          <a:xfrm>
            <a:off x="8356979" y="5314418"/>
            <a:ext cx="2766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36383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Total Samples: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6383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192 (11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6383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cpds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6383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+ DMSO)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54C766-EB57-1143-837A-F6CDC4809B16}"/>
              </a:ext>
            </a:extLst>
          </p:cNvPr>
          <p:cNvSpPr txBox="1"/>
          <p:nvPr/>
        </p:nvSpPr>
        <p:spPr>
          <a:xfrm>
            <a:off x="383393" y="901864"/>
            <a:ext cx="11301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6DAD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Goal: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DAD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Transcriptome-wide RNA-seq of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potent BIIB lead compounds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DAD4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 neurons and proliferating cell type for off-target profiling in comparison of competitor compounds.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A521D6-C9AC-C5BD-CC98-95A1DD327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122772"/>
              </p:ext>
            </p:extLst>
          </p:nvPr>
        </p:nvGraphicFramePr>
        <p:xfrm>
          <a:off x="457200" y="1785937"/>
          <a:ext cx="11277599" cy="2927985"/>
        </p:xfrm>
        <a:graphic>
          <a:graphicData uri="http://schemas.openxmlformats.org/drawingml/2006/table">
            <a:tbl>
              <a:tblPr/>
              <a:tblGrid>
                <a:gridCol w="1383132">
                  <a:extLst>
                    <a:ext uri="{9D8B030D-6E8A-4147-A177-3AD203B41FA5}">
                      <a16:colId xmlns:a16="http://schemas.microsoft.com/office/drawing/2014/main" val="3260472234"/>
                    </a:ext>
                  </a:extLst>
                </a:gridCol>
                <a:gridCol w="1103968">
                  <a:extLst>
                    <a:ext uri="{9D8B030D-6E8A-4147-A177-3AD203B41FA5}">
                      <a16:colId xmlns:a16="http://schemas.microsoft.com/office/drawing/2014/main" val="608131466"/>
                    </a:ext>
                  </a:extLst>
                </a:gridCol>
                <a:gridCol w="1535403">
                  <a:extLst>
                    <a:ext uri="{9D8B030D-6E8A-4147-A177-3AD203B41FA5}">
                      <a16:colId xmlns:a16="http://schemas.microsoft.com/office/drawing/2014/main" val="2833260983"/>
                    </a:ext>
                  </a:extLst>
                </a:gridCol>
                <a:gridCol w="1246722">
                  <a:extLst>
                    <a:ext uri="{9D8B030D-6E8A-4147-A177-3AD203B41FA5}">
                      <a16:colId xmlns:a16="http://schemas.microsoft.com/office/drawing/2014/main" val="2954554270"/>
                    </a:ext>
                  </a:extLst>
                </a:gridCol>
                <a:gridCol w="1018315">
                  <a:extLst>
                    <a:ext uri="{9D8B030D-6E8A-4147-A177-3AD203B41FA5}">
                      <a16:colId xmlns:a16="http://schemas.microsoft.com/office/drawing/2014/main" val="2662422452"/>
                    </a:ext>
                  </a:extLst>
                </a:gridCol>
                <a:gridCol w="942179">
                  <a:extLst>
                    <a:ext uri="{9D8B030D-6E8A-4147-A177-3AD203B41FA5}">
                      <a16:colId xmlns:a16="http://schemas.microsoft.com/office/drawing/2014/main" val="1223702174"/>
                    </a:ext>
                  </a:extLst>
                </a:gridCol>
                <a:gridCol w="964385">
                  <a:extLst>
                    <a:ext uri="{9D8B030D-6E8A-4147-A177-3AD203B41FA5}">
                      <a16:colId xmlns:a16="http://schemas.microsoft.com/office/drawing/2014/main" val="1428065285"/>
                    </a:ext>
                  </a:extLst>
                </a:gridCol>
                <a:gridCol w="951696">
                  <a:extLst>
                    <a:ext uri="{9D8B030D-6E8A-4147-A177-3AD203B41FA5}">
                      <a16:colId xmlns:a16="http://schemas.microsoft.com/office/drawing/2014/main" val="1107402157"/>
                    </a:ext>
                  </a:extLst>
                </a:gridCol>
                <a:gridCol w="2131799">
                  <a:extLst>
                    <a:ext uri="{9D8B030D-6E8A-4147-A177-3AD203B41FA5}">
                      <a16:colId xmlns:a16="http://schemas.microsoft.com/office/drawing/2014/main" val="2552154908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Compound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73B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Internal HTRF IC50 (</a:t>
                      </a:r>
                      <a:r>
                        <a:rPr lang="en-US" sz="1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nM</a:t>
                      </a: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73B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Internal iPSC qPCR IC50 (</a:t>
                      </a:r>
                      <a:r>
                        <a:rPr lang="en-US" sz="1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nM</a:t>
                      </a: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73B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Internal NGN2 qPCR IC50 (</a:t>
                      </a:r>
                      <a:r>
                        <a:rPr lang="en-US" sz="1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nM</a:t>
                      </a: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73B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~3x IC50 (iPSC)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E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~10x IC50 (iPSC)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E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~3x IC50 (NGN2)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0BB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~10x IC50 (NGN2)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0BB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Notes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73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0867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BIO-2006152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15.0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14.14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7.62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141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REFERENCE</a:t>
                      </a:r>
                      <a:endParaRPr lang="en-US" sz="1000" b="1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97397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BIO-2175420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11.5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14.50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5.28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great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KPuu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imidazopyridine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6337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BIO-2139701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38.3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19.95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5.60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imidazopyridine other RHS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1932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BIO-2176866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91.7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70.41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8.83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benzimidazole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20732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BIO-2184088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21.0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26.18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11.16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262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sulfur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1710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BIO-2184090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65.0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49.36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30.86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148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309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sulfur other RHS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49934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BIO-2174714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191.0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113.90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52.60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342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1139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526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indazole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4905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BIO-2186960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32.9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16.77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10.18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triazole 1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66403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BIO-2186527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36.4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32.36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19.24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triazole 2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324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BIO-2174748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74.5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37.62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22.08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376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221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oxazole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4789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BIO-2184741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56.0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147.60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96.21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443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1476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289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962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BENCHMARK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Remix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6291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DMSO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187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58730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71843833-56D3-4FC1-AEEA-4056C71CF1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29" imgH="627" progId="TCLayout.ActiveDocument.1">
                  <p:embed/>
                </p:oleObj>
              </mc:Choice>
              <mc:Fallback>
                <p:oleObj name="think-cell Slide" r:id="rId4" imgW="629" imgH="627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71843833-56D3-4FC1-AEEA-4056C71C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itle 1"/>
          <p:cNvSpPr txBox="1">
            <a:spLocks/>
          </p:cNvSpPr>
          <p:nvPr/>
        </p:nvSpPr>
        <p:spPr>
          <a:xfrm>
            <a:off x="4233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2388" marR="0" lvl="0" indent="0" algn="ctr" defTabSz="6095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Arial Narrow" panose="020B0606020202030204" pitchFamily="34" charset="0"/>
              </a:rPr>
              <a:t>Structures of Some SM Splicing Enhancers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D3355B7-CDF0-8280-B1EA-35938AABB3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0297" y="4025679"/>
          <a:ext cx="6979533" cy="2067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10004865" imgH="2965246" progId="ChemDraw.Document.6.0">
                  <p:embed/>
                </p:oleObj>
              </mc:Choice>
              <mc:Fallback>
                <p:oleObj name="CS ChemDraw Drawing" r:id="rId6" imgW="10004865" imgH="2965246" progId="ChemDraw.Document.6.0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6D3355B7-CDF0-8280-B1EA-35938AABB3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40297" y="4025679"/>
                        <a:ext cx="6979533" cy="20672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7380893-B9CD-2CD5-7887-8E980358AA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6825" y="948238"/>
          <a:ext cx="7006478" cy="248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9446884" imgH="3340038" progId="ChemDraw.Document.6.0">
                  <p:embed/>
                </p:oleObj>
              </mc:Choice>
              <mc:Fallback>
                <p:oleObj name="CS ChemDraw Drawing" r:id="rId8" imgW="9446884" imgH="3340038" progId="ChemDraw.Document.6.0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B7380893-B9CD-2CD5-7887-8E980358AA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26825" y="948238"/>
                        <a:ext cx="7006478" cy="2480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836A944-F5F8-AF7B-6F9D-0830F356B38C}"/>
              </a:ext>
            </a:extLst>
          </p:cNvPr>
          <p:cNvSpPr/>
          <p:nvPr/>
        </p:nvSpPr>
        <p:spPr>
          <a:xfrm>
            <a:off x="2293897" y="1901152"/>
            <a:ext cx="858645" cy="32438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6196E4-3CBF-B563-06C7-87B030850649}"/>
              </a:ext>
            </a:extLst>
          </p:cNvPr>
          <p:cNvSpPr/>
          <p:nvPr/>
        </p:nvSpPr>
        <p:spPr>
          <a:xfrm>
            <a:off x="7632974" y="1901152"/>
            <a:ext cx="926362" cy="32438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4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18A901-0072-B33A-7897-C127D1B9CB05}"/>
              </a:ext>
            </a:extLst>
          </p:cNvPr>
          <p:cNvSpPr txBox="1"/>
          <p:nvPr/>
        </p:nvSpPr>
        <p:spPr>
          <a:xfrm>
            <a:off x="577389" y="876178"/>
            <a:ext cx="979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bar graphs comparing the 3 batches of RNA-seq Number of DSGs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4B7961-1311-3B5E-68D5-6740339D9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08" y="1337805"/>
            <a:ext cx="5040132" cy="5055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D9DCC4-6041-F828-5764-3CAC0917F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540" y="1337805"/>
            <a:ext cx="5326595" cy="532659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D23C78C-B952-D45D-8E69-7A1EC31D506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DSG across batch 1&amp;2&amp;3</a:t>
            </a:r>
            <a:endParaRPr lang="en-US" sz="3600" dirty="0">
              <a:solidFill>
                <a:schemeClr val="bg1"/>
              </a:solidFill>
              <a:latin typeface="Arial Narrow" panose="020B0604020202020204" pitchFamily="34" charset="0"/>
              <a:ea typeface="Apple Symbols" panose="02000000000000000000" pitchFamily="2" charset="-79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615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FBBB86-4459-617A-22EB-CB675681D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982" y="884678"/>
            <a:ext cx="4844979" cy="48589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F570E5-D053-6DDC-8F81-36A6A31BB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612" y="931283"/>
            <a:ext cx="4765691" cy="47656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3C8C5D-D9BF-E70E-B85C-B1D73A26519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DSG across batch 1&amp;2&amp;3</a:t>
            </a:r>
            <a:endParaRPr lang="en-US" sz="3600" dirty="0">
              <a:solidFill>
                <a:schemeClr val="bg1"/>
              </a:solidFill>
              <a:latin typeface="Arial Narrow" panose="020B0604020202020204" pitchFamily="34" charset="0"/>
              <a:ea typeface="Apple Symbols" panose="02000000000000000000" pitchFamily="2" charset="-79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139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71843833-56D3-4FC1-AEEA-4056C71CF1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29" imgH="627" progId="TCLayout.ActiveDocument.1">
                  <p:embed/>
                </p:oleObj>
              </mc:Choice>
              <mc:Fallback>
                <p:oleObj name="think-cell Slide" r:id="rId4" imgW="629" imgH="627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71843833-56D3-4FC1-AEEA-4056C71C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itle 1"/>
          <p:cNvSpPr txBox="1">
            <a:spLocks/>
          </p:cNvSpPr>
          <p:nvPr/>
        </p:nvSpPr>
        <p:spPr>
          <a:xfrm>
            <a:off x="4233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2388" marR="0" lvl="0" indent="0" algn="ctr" defTabSz="6095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The DSG Induced </a:t>
            </a:r>
            <a:r>
              <a:rPr lang="en-US" dirty="0">
                <a:solidFill>
                  <a:srgbClr val="FFFFFF"/>
                </a:solidFill>
                <a:latin typeface="Arial Narrow" panose="020B0606020202030204" pitchFamily="34" charset="0"/>
              </a:rPr>
              <a:t>by Compounds in the 2 cell systems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CFEEFBB-CAC1-5EEB-B871-6CABC12010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32066" y="5631770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6" imgW="965200" imgH="609600" progId="Excel.Sheet.12">
                  <p:embed/>
                </p:oleObj>
              </mc:Choice>
              <mc:Fallback>
                <p:oleObj name="Worksheet" showAsIcon="1" r:id="rId6" imgW="965200" imgH="609600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CFEEFBB-CAC1-5EEB-B871-6CABC12010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32066" y="5631770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7A744C4-41FA-3298-9BD7-8E9AA162BA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8342" y="823233"/>
          <a:ext cx="836499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28092400" imgH="34366200" progId="Excel.Sheet.12">
                  <p:embed/>
                </p:oleObj>
              </mc:Choice>
              <mc:Fallback>
                <p:oleObj name="Worksheet" r:id="rId8" imgW="28092400" imgH="34366200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7A744C4-41FA-3298-9BD7-8E9AA162BA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88342" y="823233"/>
                        <a:ext cx="836499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F0513F2-3793-8396-C53E-96F78D6012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85500" y="5631770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10" imgW="965200" imgH="609600" progId="Excel.Sheet.12">
                  <p:embed/>
                </p:oleObj>
              </mc:Choice>
              <mc:Fallback>
                <p:oleObj name="Worksheet" showAsIcon="1" r:id="rId10" imgW="965200" imgH="609600" progId="Excel.Shee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F0513F2-3793-8396-C53E-96F78D6012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985500" y="5631770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3B0EAE79-B0FB-698D-7378-A2249559D41A}"/>
              </a:ext>
            </a:extLst>
          </p:cNvPr>
          <p:cNvSpPr/>
          <p:nvPr/>
        </p:nvSpPr>
        <p:spPr>
          <a:xfrm>
            <a:off x="904114" y="3240600"/>
            <a:ext cx="8845550" cy="571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8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fYoo3JWFNOgPMWDCrswd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911351E59E2D41B5F48397CF19BE0B" ma:contentTypeVersion="28" ma:contentTypeDescription="Create a new document." ma:contentTypeScope="" ma:versionID="4fe18916558ffc364c946f55d62e9c93">
  <xsd:schema xmlns:xsd="http://www.w3.org/2001/XMLSchema" xmlns:xs="http://www.w3.org/2001/XMLSchema" xmlns:p="http://schemas.microsoft.com/office/2006/metadata/properties" xmlns:ns2="4e4709c9-87d6-402e-95df-b29df3fed05a" xmlns:ns3="http://schemas.microsoft.com/sharepoint/v4" xmlns:ns4="137a3160-e39e-49ab-b94b-b867a58e3559" targetNamespace="http://schemas.microsoft.com/office/2006/metadata/properties" ma:root="true" ma:fieldsID="ffb3a5b69b384962de402e6ae0a06012" ns2:_="" ns3:_="" ns4:_="">
    <xsd:import namespace="4e4709c9-87d6-402e-95df-b29df3fed05a"/>
    <xsd:import namespace="http://schemas.microsoft.com/sharepoint/v4"/>
    <xsd:import namespace="137a3160-e39e-49ab-b94b-b867a58e3559"/>
    <xsd:element name="properties">
      <xsd:complexType>
        <xsd:sequence>
          <xsd:element name="documentManagement">
            <xsd:complexType>
              <xsd:all>
                <xsd:element ref="ns2:Multiline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IconOverlay" minOccurs="0"/>
                <xsd:element ref="ns4:SharedWithUsers" minOccurs="0"/>
                <xsd:element ref="ns4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4709c9-87d6-402e-95df-b29df3fed05a" elementFormDefault="qualified">
    <xsd:import namespace="http://schemas.microsoft.com/office/2006/documentManagement/types"/>
    <xsd:import namespace="http://schemas.microsoft.com/office/infopath/2007/PartnerControls"/>
    <xsd:element name="Multiline" ma:index="8" nillable="true" ma:displayName="Notes" ma:internalName="Notes0" ma:readOnly="false">
      <xsd:simpleType>
        <xsd:restriction base="dms:Note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da02e20-3405-48c8-b010-e0d39bee4d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3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7a3160-e39e-49ab-b94b-b867a58e355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a7c2bf6-5ac2-4e55-858a-5b445ac41ad7}" ma:internalName="TaxCatchAll" ma:showField="CatchAllData" ma:web="137a3160-e39e-49ab-b94b-b867a58e35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Multiline xmlns="4e4709c9-87d6-402e-95df-b29df3fed05a" xsi:nil="true"/>
    <lcf76f155ced4ddcb4097134ff3c332f xmlns="4e4709c9-87d6-402e-95df-b29df3fed05a">
      <Terms xmlns="http://schemas.microsoft.com/office/infopath/2007/PartnerControls"/>
    </lcf76f155ced4ddcb4097134ff3c332f>
    <TaxCatchAll xmlns="137a3160-e39e-49ab-b94b-b867a58e3559" xsi:nil="true"/>
  </documentManagement>
</p:properties>
</file>

<file path=customXml/itemProps1.xml><?xml version="1.0" encoding="utf-8"?>
<ds:datastoreItem xmlns:ds="http://schemas.openxmlformats.org/officeDocument/2006/customXml" ds:itemID="{339CF365-962C-42C0-819A-2CA96D1570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91B27B-169D-440E-9CFE-5938D83B28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4709c9-87d6-402e-95df-b29df3fed05a"/>
    <ds:schemaRef ds:uri="http://schemas.microsoft.com/sharepoint/v4"/>
    <ds:schemaRef ds:uri="137a3160-e39e-49ab-b94b-b867a58e35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E0291B-B066-429F-89B2-385F7C3E5F65}">
  <ds:schemaRefs>
    <ds:schemaRef ds:uri="http://schemas.microsoft.com/office/2006/metadata/properties"/>
    <ds:schemaRef ds:uri="http://schemas.microsoft.com/office/infopath/2007/PartnerControls"/>
    <ds:schemaRef ds:uri="http://schemas.microsoft.com/sharepoint/v4"/>
    <ds:schemaRef ds:uri="4e4709c9-87d6-402e-95df-b29df3fed05a"/>
    <ds:schemaRef ds:uri="137a3160-e39e-49ab-b94b-b867a58e355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19133</TotalTime>
  <Words>1269</Words>
  <Application>Microsoft Macintosh PowerPoint</Application>
  <PresentationFormat>Widescreen</PresentationFormat>
  <Paragraphs>495</Paragraphs>
  <Slides>21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Narrow</vt:lpstr>
      <vt:lpstr>Calibri</vt:lpstr>
      <vt:lpstr>Calibri Light</vt:lpstr>
      <vt:lpstr>Wingdings</vt:lpstr>
      <vt:lpstr>Office Theme</vt:lpstr>
      <vt:lpstr>think-cell Slide</vt:lpstr>
      <vt:lpstr>CS ChemDraw Drawing</vt:lpstr>
      <vt:lpstr>Worksheet</vt:lpstr>
      <vt:lpstr>PowerPoint Presentation</vt:lpstr>
      <vt:lpstr>PowerPoint Presentation</vt:lpstr>
      <vt:lpstr>PowerPoint Presentation</vt:lpstr>
      <vt:lpstr>RNA-seq Study #1</vt:lpstr>
      <vt:lpstr>RNA-seq Study #2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Biogen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Joon Lee</dc:creator>
  <cp:lastModifiedBy>Zhen Gao</cp:lastModifiedBy>
  <cp:revision>11</cp:revision>
  <dcterms:created xsi:type="dcterms:W3CDTF">2023-04-24T14:22:28Z</dcterms:created>
  <dcterms:modified xsi:type="dcterms:W3CDTF">2023-07-18T15:13:10Z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0x01010053911351E59E2D41B5F48397CF19BE0B</vt:lpwstr>
  </property>
  <property fmtid="{D5CDD505-2E9C-101B-9397-08002B2CF9AE}" pid="3" name="MediaServiceImageTags">
    <vt:lpwstr/>
  </property>
</Properties>
</file>