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9" r:id="rId2"/>
  </p:sldMasterIdLst>
  <p:notesMasterIdLst>
    <p:notesMasterId r:id="rId7"/>
  </p:notesMasterIdLst>
  <p:sldIdLst>
    <p:sldId id="3343" r:id="rId3"/>
    <p:sldId id="3346" r:id="rId4"/>
    <p:sldId id="3344" r:id="rId5"/>
    <p:sldId id="33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4"/>
    <p:restoredTop sz="94710"/>
  </p:normalViewPr>
  <p:slideViewPr>
    <p:cSldViewPr snapToGrid="0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9B039-4B8E-4EF0-876B-DDFFA53D6CD6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F33DF-647A-466E-8794-CA5103F24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26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920DB-DA39-B948-8A10-FF782037E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4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463040" y="4717354"/>
            <a:ext cx="10130936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3040" y="3958717"/>
            <a:ext cx="10130936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63040" y="2770137"/>
            <a:ext cx="10130936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8"/>
          <p:cNvSpPr>
            <a:spLocks noGrp="1" noChangeAspect="1"/>
          </p:cNvSpPr>
          <p:nvPr>
            <p:ph type="dgm" sz="quarter" idx="12"/>
          </p:nvPr>
        </p:nvSpPr>
        <p:spPr>
          <a:xfrm>
            <a:off x="5608320" y="1463040"/>
            <a:ext cx="5974080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09600" y="1463040"/>
            <a:ext cx="4876800" cy="45720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425817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 Placeholder 3"/>
          <p:cNvSpPr>
            <a:spLocks noGrp="1" noChangeAspect="1"/>
          </p:cNvSpPr>
          <p:nvPr>
            <p:ph type="dgm" sz="quarter" idx="13"/>
          </p:nvPr>
        </p:nvSpPr>
        <p:spPr>
          <a:xfrm>
            <a:off x="605373" y="1463040"/>
            <a:ext cx="10977033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SmartArt graphic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9160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4"/>
          <p:cNvSpPr>
            <a:spLocks noGrp="1" noChangeAspect="1"/>
          </p:cNvSpPr>
          <p:nvPr>
            <p:ph type="chart" sz="quarter" idx="14"/>
          </p:nvPr>
        </p:nvSpPr>
        <p:spPr>
          <a:xfrm>
            <a:off x="605367" y="1463040"/>
            <a:ext cx="109728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66557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6096000" y="2036064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Chart Placeholder 6"/>
          <p:cNvSpPr>
            <a:spLocks noGrp="1" noChangeAspect="1"/>
          </p:cNvSpPr>
          <p:nvPr>
            <p:ph type="chart" sz="quarter" idx="11"/>
          </p:nvPr>
        </p:nvSpPr>
        <p:spPr>
          <a:xfrm>
            <a:off x="609600" y="2036064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89888"/>
            <a:ext cx="54864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89888"/>
            <a:ext cx="54864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04007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071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8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3DCDDB0-F1A2-4E19-9777-2B52D7F561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9" imgH="627" progId="TCLayout.ActiveDocument.1">
                  <p:embed/>
                </p:oleObj>
              </mc:Choice>
              <mc:Fallback>
                <p:oleObj name="think-cell Slide" r:id="rId3" imgW="629" imgH="627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3DCDDB0-F1A2-4E19-9777-2B52D7F56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26DD-6D21-4DEB-A03A-1FAC2BEBD4BE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3F7-1838-44C1-A3C7-3B4474FE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4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9887"/>
            <a:ext cx="10363200" cy="893215"/>
          </a:xfrm>
        </p:spPr>
        <p:txBody>
          <a:bodyPr anchor="b">
            <a:normAutofit/>
          </a:bodyPr>
          <a:lstStyle>
            <a:lvl1pPr algn="l">
              <a:defRPr sz="3600" b="1" cap="none" baseline="0">
                <a:solidFill>
                  <a:srgbClr val="2573B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77601"/>
            <a:ext cx="10363200" cy="46473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57819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7735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463040" y="4717354"/>
            <a:ext cx="10130936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63040" y="3958717"/>
            <a:ext cx="10130936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63040" y="2770137"/>
            <a:ext cx="10130936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04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1463041"/>
            <a:ext cx="10972800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Bullet level 1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35740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1463041"/>
            <a:ext cx="10972800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Bullet level 1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576628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5"/>
          </p:nvPr>
        </p:nvSpPr>
        <p:spPr>
          <a:xfrm>
            <a:off x="609600" y="1463040"/>
            <a:ext cx="10972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5479"/>
            <a:ext cx="10972800" cy="1143000"/>
          </a:xfrm>
        </p:spPr>
        <p:txBody>
          <a:bodyPr anchor="t"/>
          <a:lstStyle/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89196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3449589"/>
            <a:ext cx="10972800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00243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822061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1463041"/>
            <a:ext cx="5388864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3536" y="1463041"/>
            <a:ext cx="5388864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Keep text size consistent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488509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93538" y="1389443"/>
            <a:ext cx="5389033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389443"/>
            <a:ext cx="5389033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2029968"/>
            <a:ext cx="5388864" cy="438912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3536" y="2029968"/>
            <a:ext cx="5388864" cy="438912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Keep text size consistent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220957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Headers +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24800" y="1389889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1389889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89443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2029969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267200" y="2029206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 baseline="0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7" hasCustomPrompt="1"/>
          </p:nvPr>
        </p:nvSpPr>
        <p:spPr>
          <a:xfrm>
            <a:off x="7929880" y="2029969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744102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Header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martArt Placeholder 6"/>
          <p:cNvSpPr>
            <a:spLocks noGrp="1" noChangeAspect="1"/>
          </p:cNvSpPr>
          <p:nvPr>
            <p:ph type="dgm" sz="quarter" idx="14"/>
          </p:nvPr>
        </p:nvSpPr>
        <p:spPr>
          <a:xfrm>
            <a:off x="5608320" y="2036064"/>
            <a:ext cx="597408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3060" y="1389888"/>
            <a:ext cx="48768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2" y="2036064"/>
            <a:ext cx="4880260" cy="41148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4056953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 noChangeAspect="1"/>
          </p:cNvSpPr>
          <p:nvPr>
            <p:ph type="chart" sz="quarter" idx="10"/>
          </p:nvPr>
        </p:nvSpPr>
        <p:spPr>
          <a:xfrm>
            <a:off x="5608320" y="1463040"/>
            <a:ext cx="5974080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09600" y="1463040"/>
            <a:ext cx="4876800" cy="45720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943623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martArt Placeholder 8"/>
          <p:cNvSpPr>
            <a:spLocks noGrp="1" noChangeAspect="1"/>
          </p:cNvSpPr>
          <p:nvPr>
            <p:ph type="dgm" sz="quarter" idx="12"/>
          </p:nvPr>
        </p:nvSpPr>
        <p:spPr>
          <a:xfrm>
            <a:off x="5608320" y="1463040"/>
            <a:ext cx="5974080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09600" y="1463040"/>
            <a:ext cx="4876800" cy="45720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883091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artArt Placeholder 3"/>
          <p:cNvSpPr>
            <a:spLocks noGrp="1" noChangeAspect="1"/>
          </p:cNvSpPr>
          <p:nvPr>
            <p:ph type="dgm" sz="quarter" idx="13"/>
          </p:nvPr>
        </p:nvSpPr>
        <p:spPr>
          <a:xfrm>
            <a:off x="605373" y="1463040"/>
            <a:ext cx="10977033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SmartArt graphic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4653349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4"/>
          <p:cNvSpPr>
            <a:spLocks noGrp="1" noChangeAspect="1"/>
          </p:cNvSpPr>
          <p:nvPr>
            <p:ph type="chart" sz="quarter" idx="14"/>
          </p:nvPr>
        </p:nvSpPr>
        <p:spPr>
          <a:xfrm>
            <a:off x="605367" y="1463040"/>
            <a:ext cx="10972800" cy="4572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210099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5"/>
          </p:nvPr>
        </p:nvSpPr>
        <p:spPr>
          <a:xfrm>
            <a:off x="609600" y="1463040"/>
            <a:ext cx="109728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5479"/>
            <a:ext cx="10972800" cy="1143000"/>
          </a:xfrm>
        </p:spPr>
        <p:txBody>
          <a:bodyPr anchor="t"/>
          <a:lstStyle/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273330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6096000" y="2036064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8" name="Chart Placeholder 6"/>
          <p:cNvSpPr>
            <a:spLocks noGrp="1" noChangeAspect="1"/>
          </p:cNvSpPr>
          <p:nvPr>
            <p:ph type="chart" sz="quarter" idx="11"/>
          </p:nvPr>
        </p:nvSpPr>
        <p:spPr>
          <a:xfrm>
            <a:off x="609600" y="2036064"/>
            <a:ext cx="548640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1389888"/>
            <a:ext cx="54864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89888"/>
            <a:ext cx="54864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990515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094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7541" y="2231571"/>
            <a:ext cx="9780059" cy="1183904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rgbClr val="2573BA"/>
                </a:solidFill>
                <a:latin typeface="Arial"/>
                <a:cs typeface="Arial"/>
              </a:defRPr>
            </a:lvl1pPr>
          </a:lstStyle>
          <a:p>
            <a:r>
              <a:rPr lang="en-US" noProof="0"/>
              <a:t>End Slide</a:t>
            </a:r>
          </a:p>
        </p:txBody>
      </p:sp>
      <p:pic>
        <p:nvPicPr>
          <p:cNvPr id="7" name="Picture 6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  <p:pic>
        <p:nvPicPr>
          <p:cNvPr id="4" name="Picture 3" descr="logo-02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132" y="1216538"/>
            <a:ext cx="3249091" cy="10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974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3DCDDB0-F1A2-4E19-9777-2B52D7F561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29" imgH="627" progId="TCLayout.ActiveDocument.1">
                  <p:embed/>
                </p:oleObj>
              </mc:Choice>
              <mc:Fallback>
                <p:oleObj name="think-cell Slide" r:id="rId3" imgW="629" imgH="627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3DCDDB0-F1A2-4E19-9777-2B52D7F56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26DD-6D21-4DEB-A03A-1FAC2BEBD4BE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83F7-1838-44C1-A3C7-3B4474FEF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70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9887"/>
            <a:ext cx="10363200" cy="893215"/>
          </a:xfrm>
        </p:spPr>
        <p:txBody>
          <a:bodyPr anchor="b">
            <a:normAutofit/>
          </a:bodyPr>
          <a:lstStyle>
            <a:lvl1pPr algn="l">
              <a:defRPr sz="3600" b="1" cap="none" baseline="0">
                <a:solidFill>
                  <a:srgbClr val="2573B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77601"/>
            <a:ext cx="10363200" cy="464735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rgbClr val="57819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06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609600" y="3449589"/>
            <a:ext cx="10972800" cy="6752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733" b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subtitle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00243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0846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1463041"/>
            <a:ext cx="5388864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3536" y="1463041"/>
            <a:ext cx="5388864" cy="461265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Keep text size consistent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323813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Headers + 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93538" y="1389443"/>
            <a:ext cx="5389033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389443"/>
            <a:ext cx="5389033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2029968"/>
            <a:ext cx="5388864" cy="438912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193536" y="2029968"/>
            <a:ext cx="5388864" cy="438912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Keep text size consistent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12532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Headers +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24800" y="1389889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267200" y="1389889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89443"/>
            <a:ext cx="36576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0" y="2029969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6" hasCustomPrompt="1"/>
          </p:nvPr>
        </p:nvSpPr>
        <p:spPr>
          <a:xfrm>
            <a:off x="4267200" y="2029206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 baseline="0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7" hasCustomPrompt="1"/>
          </p:nvPr>
        </p:nvSpPr>
        <p:spPr>
          <a:xfrm>
            <a:off x="7929880" y="2029969"/>
            <a:ext cx="3657600" cy="4327145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3733"/>
            </a:lvl1pPr>
            <a:lvl2pPr marL="914377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200"/>
            </a:lvl2pPr>
            <a:lvl3pPr marL="1219170" indent="-609585">
              <a:lnSpc>
                <a:spcPct val="110000"/>
              </a:lnSpc>
              <a:buFont typeface="Wingdings" panose="05000000000000000000" pitchFamily="2" charset="2"/>
              <a:buChar char="§"/>
              <a:defRPr sz="2667"/>
            </a:lvl3pPr>
            <a:lvl4pPr marL="1523962" indent="-609585">
              <a:lnSpc>
                <a:spcPct val="110000"/>
              </a:lnSpc>
              <a:buFont typeface="Arial" panose="020B0604020202020204" pitchFamily="34" charset="0"/>
              <a:buChar char="-"/>
              <a:defRPr sz="2667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Text here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202711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Header +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martArt Placeholder 6"/>
          <p:cNvSpPr>
            <a:spLocks noGrp="1" noChangeAspect="1"/>
          </p:cNvSpPr>
          <p:nvPr>
            <p:ph type="dgm" sz="quarter" idx="14"/>
          </p:nvPr>
        </p:nvSpPr>
        <p:spPr>
          <a:xfrm>
            <a:off x="5608320" y="2036064"/>
            <a:ext cx="5974080" cy="41148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SmartArt graphic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3060" y="1389888"/>
            <a:ext cx="4876800" cy="63976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733" b="1" baseline="0">
                <a:solidFill>
                  <a:srgbClr val="2573BA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noProof="0"/>
              <a:t>Add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602" y="2036064"/>
            <a:ext cx="4880260" cy="41148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  <a:p>
            <a:pPr lvl="3"/>
            <a:r>
              <a:rPr lang="en-US"/>
              <a:t>Bullet 4</a:t>
            </a:r>
          </a:p>
        </p:txBody>
      </p:sp>
    </p:spTree>
    <p:extLst>
      <p:ext uri="{BB962C8B-B14F-4D97-AF65-F5344CB8AC3E}">
        <p14:creationId xmlns:p14="http://schemas.microsoft.com/office/powerpoint/2010/main" val="428234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 noChangeAspect="1"/>
          </p:cNvSpPr>
          <p:nvPr>
            <p:ph type="chart" sz="quarter" idx="10"/>
          </p:nvPr>
        </p:nvSpPr>
        <p:spPr>
          <a:xfrm>
            <a:off x="5608320" y="1463040"/>
            <a:ext cx="5974080" cy="4572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0771"/>
            <a:ext cx="10972800" cy="1143000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609600" y="1463040"/>
            <a:ext cx="4876800" cy="4572000"/>
          </a:xfrm>
          <a:prstGeom prst="rect">
            <a:avLst/>
          </a:prstGeom>
        </p:spPr>
        <p:txBody>
          <a:bodyPr/>
          <a:lstStyle>
            <a:lvl1pPr marL="609585" indent="-609585">
              <a:lnSpc>
                <a:spcPct val="110000"/>
              </a:lnSpc>
              <a:buFont typeface="Arial" panose="020B0604020202020204" pitchFamily="34" charset="0"/>
              <a:buChar char="•"/>
              <a:defRPr sz="4267"/>
            </a:lvl1pPr>
            <a:lvl2pPr marL="1219170" indent="-609585">
              <a:lnSpc>
                <a:spcPct val="110000"/>
              </a:lnSpc>
              <a:buFont typeface="Courier New" panose="02070309020205020404" pitchFamily="49" charset="0"/>
              <a:buChar char="o"/>
              <a:defRPr sz="3733"/>
            </a:lvl2pPr>
            <a:lvl3pPr marL="1828754" indent="-609585">
              <a:lnSpc>
                <a:spcPct val="110000"/>
              </a:lnSpc>
              <a:buFont typeface="Wingdings" panose="05000000000000000000" pitchFamily="2" charset="2"/>
              <a:buChar char="§"/>
              <a:defRPr sz="3200"/>
            </a:lvl3pPr>
            <a:lvl4pPr marL="2438339" indent="-487668">
              <a:lnSpc>
                <a:spcPct val="110000"/>
              </a:lnSpc>
              <a:buFont typeface="Arial" panose="020B0604020202020204" pitchFamily="34" charset="0"/>
              <a:buChar char="-"/>
              <a:defRPr sz="3200"/>
            </a:lvl4pPr>
            <a:lvl5pPr marL="3047924" indent="-609585">
              <a:lnSpc>
                <a:spcPct val="110000"/>
              </a:lnSpc>
              <a:buFont typeface="Arial" panose="020B0604020202020204" pitchFamily="34" charset="0"/>
              <a:buChar char="•"/>
              <a:defRPr sz="3200"/>
            </a:lvl5pPr>
            <a:lvl6pPr marL="2438339" indent="-487668">
              <a:lnSpc>
                <a:spcPct val="140000"/>
              </a:lnSpc>
              <a:defRPr sz="3733"/>
            </a:lvl6pPr>
            <a:lvl7pPr marL="2804090" indent="-487668">
              <a:lnSpc>
                <a:spcPct val="140000"/>
              </a:lnSpc>
              <a:buFont typeface="Arial" panose="020B0604020202020204" pitchFamily="34" charset="0"/>
              <a:buChar char="•"/>
              <a:defRPr sz="3733"/>
            </a:lvl7pPr>
            <a:lvl8pPr marL="3169841">
              <a:defRPr sz="3733"/>
            </a:lvl8pPr>
            <a:lvl9pPr marL="3535592">
              <a:defRPr sz="3733"/>
            </a:lvl9pPr>
          </a:lstStyle>
          <a:p>
            <a:pPr lvl="0"/>
            <a:r>
              <a:rPr lang="en-US"/>
              <a:t>Slide content should be simple</a:t>
            </a:r>
          </a:p>
          <a:p>
            <a:pPr lvl="1"/>
            <a:r>
              <a:rPr lang="en-US"/>
              <a:t>Bullet level 2</a:t>
            </a:r>
          </a:p>
          <a:p>
            <a:pPr lvl="2"/>
            <a:r>
              <a:rPr lang="en-US"/>
              <a:t>Bullet level 3</a:t>
            </a:r>
          </a:p>
        </p:txBody>
      </p:sp>
    </p:spTree>
    <p:extLst>
      <p:ext uri="{BB962C8B-B14F-4D97-AF65-F5344CB8AC3E}">
        <p14:creationId xmlns:p14="http://schemas.microsoft.com/office/powerpoint/2010/main" val="203320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oleObject" Target="../embeddings/oleObject3.bin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ags" Target="../tags/tag5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2.jpeg"/><Relationship Id="rId10" Type="http://schemas.openxmlformats.org/officeDocument/2006/relationships/slideLayout" Target="../slideLayouts/slideLayout27.xml"/><Relationship Id="rId19" Type="http://schemas.openxmlformats.org/officeDocument/2006/relationships/tags" Target="../tags/tag4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ECA6926-E43B-48C0-9F51-BF5C430B4A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254396237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629" imgH="627" progId="TCLayout.ActiveDocument.1">
                  <p:embed/>
                </p:oleObj>
              </mc:Choice>
              <mc:Fallback>
                <p:oleObj name="think-cell Slide" r:id="rId21" imgW="629" imgH="62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ECA6926-E43B-48C0-9F51-BF5C430B4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BB4B3B-BEA6-4CF4-A9F3-3E387CAC34FC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 descr="background-ppt-biogen2-04.jp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143"/>
          </a:xfrm>
          <a:prstGeom prst="rect">
            <a:avLst/>
          </a:prstGeom>
        </p:spPr>
      </p:pic>
      <p:pic>
        <p:nvPicPr>
          <p:cNvPr id="7" name="Picture 6" descr="background-ppt-biogen2-04.jp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143"/>
          </a:xfrm>
          <a:prstGeom prst="rect">
            <a:avLst/>
          </a:prstGeom>
        </p:spPr>
      </p:pic>
      <p:sp>
        <p:nvSpPr>
          <p:cNvPr id="8" name="Slide Number Placeholder 11"/>
          <p:cNvSpPr txBox="1">
            <a:spLocks/>
          </p:cNvSpPr>
          <p:nvPr/>
        </p:nvSpPr>
        <p:spPr>
          <a:xfrm>
            <a:off x="11725963" y="6492724"/>
            <a:ext cx="466037" cy="365125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 baseline="3000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79808A-BD48-6247-B53F-F089CE7B6EAB}" type="slidenum">
              <a:rPr lang="en-US" sz="1333" noProof="0" smtClean="0">
                <a:solidFill>
                  <a:srgbClr val="7C878E"/>
                </a:solidFill>
              </a:rPr>
              <a:pPr/>
              <a:t>‹#›</a:t>
            </a:fld>
            <a:endParaRPr lang="en-US" sz="1333" noProof="0">
              <a:solidFill>
                <a:srgbClr val="7C878E"/>
              </a:solidFill>
            </a:endParaRPr>
          </a:p>
        </p:txBody>
      </p:sp>
      <p:sp>
        <p:nvSpPr>
          <p:cNvPr id="12" name="Footer Placeholder 10"/>
          <p:cNvSpPr txBox="1">
            <a:spLocks/>
          </p:cNvSpPr>
          <p:nvPr/>
        </p:nvSpPr>
        <p:spPr>
          <a:xfrm>
            <a:off x="7865163" y="6494576"/>
            <a:ext cx="3860800" cy="365125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00" b="0" i="0" u="none" strike="noStrike" kern="1200" baseline="30000" smtClean="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33" noProof="0">
                <a:solidFill>
                  <a:srgbClr val="7C878E"/>
                </a:solidFill>
              </a:rPr>
              <a:t>Biogen | Confidential and Proprietary</a:t>
            </a:r>
          </a:p>
        </p:txBody>
      </p:sp>
      <p:pic>
        <p:nvPicPr>
          <p:cNvPr id="9" name="Picture 8" descr="logo-02.png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27" y="6423968"/>
            <a:ext cx="1013720" cy="3365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4077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609600" y="1463040"/>
            <a:ext cx="109728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1</a:t>
            </a:r>
          </a:p>
          <a:p>
            <a:pPr lvl="2"/>
            <a:r>
              <a:rPr lang="en-US"/>
              <a:t>Bullet level 2</a:t>
            </a:r>
          </a:p>
          <a:p>
            <a:pPr lvl="3"/>
            <a:r>
              <a:rPr lang="en-US"/>
              <a:t>Bullet level 3</a:t>
            </a:r>
          </a:p>
          <a:p>
            <a:pPr lvl="4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140906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None/>
        <a:defRPr sz="4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4267" kern="1200">
          <a:solidFill>
            <a:srgbClr val="7C878E"/>
          </a:solidFill>
          <a:latin typeface="+mn-lt"/>
          <a:ea typeface="+mn-ea"/>
          <a:cs typeface="+mn-cs"/>
        </a:defRPr>
      </a:lvl1pPr>
      <a:lvl2pPr marL="609585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4267" kern="1200" baseline="0">
          <a:solidFill>
            <a:srgbClr val="7C878E"/>
          </a:solidFill>
          <a:latin typeface="+mn-lt"/>
          <a:ea typeface="+mn-ea"/>
          <a:cs typeface="+mn-cs"/>
        </a:defRPr>
      </a:lvl2pPr>
      <a:lvl3pPr marL="1219170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Courier New" panose="02070309020205020404" pitchFamily="49" charset="0"/>
        <a:buChar char="o"/>
        <a:defRPr sz="3733" kern="1200">
          <a:solidFill>
            <a:srgbClr val="7C878E"/>
          </a:solidFill>
          <a:latin typeface="+mn-lt"/>
          <a:ea typeface="+mn-ea"/>
          <a:cs typeface="+mn-cs"/>
        </a:defRPr>
      </a:lvl3pPr>
      <a:lvl4pPr marL="1828754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3200" kern="1200">
          <a:solidFill>
            <a:srgbClr val="7C878E"/>
          </a:solidFill>
          <a:latin typeface="+mn-lt"/>
          <a:ea typeface="+mn-ea"/>
          <a:cs typeface="+mn-cs"/>
        </a:defRPr>
      </a:lvl4pPr>
      <a:lvl5pPr marL="2438339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3200" kern="1200">
          <a:solidFill>
            <a:srgbClr val="7C878E"/>
          </a:solidFill>
          <a:latin typeface="+mn-lt"/>
          <a:ea typeface="+mn-ea"/>
          <a:cs typeface="+mn-cs"/>
        </a:defRPr>
      </a:lvl5pPr>
      <a:lvl6pPr marL="1950671" indent="0" algn="l" defTabSz="609585" rtl="0" eaLnBrk="1" latinLnBrk="0" hangingPunct="1">
        <a:lnSpc>
          <a:spcPct val="140000"/>
        </a:lnSpc>
        <a:spcBef>
          <a:spcPts val="32"/>
        </a:spcBef>
        <a:buFont typeface="Arial" panose="020B0604020202020204" pitchFamily="34" charset="0"/>
        <a:buNone/>
        <a:defRPr sz="3733" kern="1200">
          <a:solidFill>
            <a:srgbClr val="7C878E"/>
          </a:solidFill>
          <a:latin typeface="+mn-lt"/>
          <a:ea typeface="+mn-ea"/>
          <a:cs typeface="+mn-cs"/>
        </a:defRPr>
      </a:lvl6pPr>
      <a:lvl7pPr marL="2316422" indent="0" algn="l" defTabSz="609585" rtl="0" eaLnBrk="1" latinLnBrk="0" hangingPunct="1">
        <a:lnSpc>
          <a:spcPct val="140000"/>
        </a:lnSpc>
        <a:spcBef>
          <a:spcPts val="32"/>
        </a:spcBef>
        <a:buFont typeface="Arial"/>
        <a:buNone/>
        <a:defRPr sz="3733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682173" indent="0" algn="l" defTabSz="609585" rtl="0" eaLnBrk="1" latinLnBrk="0" hangingPunct="1">
        <a:lnSpc>
          <a:spcPct val="140000"/>
        </a:lnSpc>
        <a:spcBef>
          <a:spcPts val="32"/>
        </a:spcBef>
        <a:buFont typeface="Arial"/>
        <a:buNone/>
        <a:defRPr sz="3733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3047924" indent="0" algn="l" defTabSz="609585" rtl="0" eaLnBrk="1" latinLnBrk="0" hangingPunct="1">
        <a:lnSpc>
          <a:spcPct val="140000"/>
        </a:lnSpc>
        <a:spcBef>
          <a:spcPts val="32"/>
        </a:spcBef>
        <a:buFont typeface="Arial" panose="020B0604020202020204" pitchFamily="34" charset="0"/>
        <a:buNone/>
        <a:defRPr lang="en-US" sz="3733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ECA6926-E43B-48C0-9F51-BF5C430B4A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246778289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629" imgH="627" progId="TCLayout.ActiveDocument.1">
                  <p:embed/>
                </p:oleObj>
              </mc:Choice>
              <mc:Fallback>
                <p:oleObj name="think-cell Slide" r:id="rId21" imgW="629" imgH="62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ECA6926-E43B-48C0-9F51-BF5C430B4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BB4B3B-BEA6-4CF4-A9F3-3E387CAC34FC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sz="48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 descr="background-ppt-biogen2-04.jp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143"/>
          </a:xfrm>
          <a:prstGeom prst="rect">
            <a:avLst/>
          </a:prstGeom>
        </p:spPr>
      </p:pic>
      <p:pic>
        <p:nvPicPr>
          <p:cNvPr id="7" name="Picture 6" descr="background-ppt-biogen2-04.jpg"/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143"/>
          </a:xfrm>
          <a:prstGeom prst="rect">
            <a:avLst/>
          </a:prstGeom>
        </p:spPr>
      </p:pic>
      <p:sp>
        <p:nvSpPr>
          <p:cNvPr id="8" name="Slide Number Placeholder 11"/>
          <p:cNvSpPr txBox="1">
            <a:spLocks/>
          </p:cNvSpPr>
          <p:nvPr/>
        </p:nvSpPr>
        <p:spPr>
          <a:xfrm>
            <a:off x="11725963" y="6492724"/>
            <a:ext cx="466037" cy="365125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 baseline="3000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79808A-BD48-6247-B53F-F089CE7B6EAB}" type="slidenum">
              <a:rPr lang="en-US" sz="1333" noProof="0" smtClean="0">
                <a:solidFill>
                  <a:srgbClr val="7C878E"/>
                </a:solidFill>
              </a:rPr>
              <a:pPr/>
              <a:t>‹#›</a:t>
            </a:fld>
            <a:endParaRPr lang="en-US" sz="1333" noProof="0">
              <a:solidFill>
                <a:srgbClr val="7C878E"/>
              </a:solidFill>
            </a:endParaRPr>
          </a:p>
        </p:txBody>
      </p:sp>
      <p:sp>
        <p:nvSpPr>
          <p:cNvPr id="12" name="Footer Placeholder 10"/>
          <p:cNvSpPr txBox="1">
            <a:spLocks/>
          </p:cNvSpPr>
          <p:nvPr/>
        </p:nvSpPr>
        <p:spPr>
          <a:xfrm>
            <a:off x="7865163" y="6494576"/>
            <a:ext cx="3860800" cy="365125"/>
          </a:xfrm>
          <a:prstGeom prst="rect">
            <a:avLst/>
          </a:prstGeom>
        </p:spPr>
        <p:txBody>
          <a:bodyPr anchor="b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lang="en-US" sz="1000" b="0" i="0" u="none" strike="noStrike" kern="1200" baseline="30000" smtClean="0">
                <a:solidFill>
                  <a:srgbClr val="2573BA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33" noProof="0">
                <a:solidFill>
                  <a:srgbClr val="7C878E"/>
                </a:solidFill>
              </a:rPr>
              <a:t>Biogen | Confidential and Proprietary</a:t>
            </a:r>
          </a:p>
        </p:txBody>
      </p:sp>
      <p:pic>
        <p:nvPicPr>
          <p:cNvPr id="9" name="Picture 8" descr="logo-02.png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27" y="6423968"/>
            <a:ext cx="1013720" cy="33655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4077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idx="1"/>
          </p:nvPr>
        </p:nvSpPr>
        <p:spPr>
          <a:xfrm>
            <a:off x="609600" y="1463040"/>
            <a:ext cx="109728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Bullet level 1</a:t>
            </a:r>
          </a:p>
          <a:p>
            <a:pPr lvl="2"/>
            <a:r>
              <a:rPr lang="en-US"/>
              <a:t>Bullet level 2</a:t>
            </a:r>
          </a:p>
          <a:p>
            <a:pPr lvl="3"/>
            <a:r>
              <a:rPr lang="en-US"/>
              <a:t>Bullet level 3</a:t>
            </a:r>
          </a:p>
          <a:p>
            <a:pPr lvl="4"/>
            <a:r>
              <a:rPr lang="en-US"/>
              <a:t>Bullet level 4</a:t>
            </a:r>
          </a:p>
        </p:txBody>
      </p:sp>
    </p:spTree>
    <p:extLst>
      <p:ext uri="{BB962C8B-B14F-4D97-AF65-F5344CB8AC3E}">
        <p14:creationId xmlns:p14="http://schemas.microsoft.com/office/powerpoint/2010/main" val="12285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None/>
        <a:defRPr sz="4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4267" kern="1200">
          <a:solidFill>
            <a:srgbClr val="7C878E"/>
          </a:solidFill>
          <a:latin typeface="+mn-lt"/>
          <a:ea typeface="+mn-ea"/>
          <a:cs typeface="+mn-cs"/>
        </a:defRPr>
      </a:lvl1pPr>
      <a:lvl2pPr marL="609585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4267" kern="1200" baseline="0">
          <a:solidFill>
            <a:srgbClr val="7C878E"/>
          </a:solidFill>
          <a:latin typeface="+mn-lt"/>
          <a:ea typeface="+mn-ea"/>
          <a:cs typeface="+mn-cs"/>
        </a:defRPr>
      </a:lvl2pPr>
      <a:lvl3pPr marL="1219170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Courier New" panose="02070309020205020404" pitchFamily="49" charset="0"/>
        <a:buChar char="o"/>
        <a:defRPr sz="3733" kern="1200">
          <a:solidFill>
            <a:srgbClr val="7C878E"/>
          </a:solidFill>
          <a:latin typeface="+mn-lt"/>
          <a:ea typeface="+mn-ea"/>
          <a:cs typeface="+mn-cs"/>
        </a:defRPr>
      </a:lvl3pPr>
      <a:lvl4pPr marL="1828754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3200" kern="1200">
          <a:solidFill>
            <a:srgbClr val="7C878E"/>
          </a:solidFill>
          <a:latin typeface="+mn-lt"/>
          <a:ea typeface="+mn-ea"/>
          <a:cs typeface="+mn-cs"/>
        </a:defRPr>
      </a:lvl4pPr>
      <a:lvl5pPr marL="2438339" indent="-609585" algn="l" defTabSz="609585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-"/>
        <a:defRPr sz="3200" kern="1200">
          <a:solidFill>
            <a:srgbClr val="7C878E"/>
          </a:solidFill>
          <a:latin typeface="+mn-lt"/>
          <a:ea typeface="+mn-ea"/>
          <a:cs typeface="+mn-cs"/>
        </a:defRPr>
      </a:lvl5pPr>
      <a:lvl6pPr marL="1950671" indent="0" algn="l" defTabSz="609585" rtl="0" eaLnBrk="1" latinLnBrk="0" hangingPunct="1">
        <a:lnSpc>
          <a:spcPct val="140000"/>
        </a:lnSpc>
        <a:spcBef>
          <a:spcPts val="32"/>
        </a:spcBef>
        <a:buFont typeface="Arial" panose="020B0604020202020204" pitchFamily="34" charset="0"/>
        <a:buNone/>
        <a:defRPr sz="3733" kern="1200">
          <a:solidFill>
            <a:srgbClr val="7C878E"/>
          </a:solidFill>
          <a:latin typeface="+mn-lt"/>
          <a:ea typeface="+mn-ea"/>
          <a:cs typeface="+mn-cs"/>
        </a:defRPr>
      </a:lvl6pPr>
      <a:lvl7pPr marL="2316422" indent="0" algn="l" defTabSz="609585" rtl="0" eaLnBrk="1" latinLnBrk="0" hangingPunct="1">
        <a:lnSpc>
          <a:spcPct val="140000"/>
        </a:lnSpc>
        <a:spcBef>
          <a:spcPts val="32"/>
        </a:spcBef>
        <a:buFont typeface="Arial"/>
        <a:buNone/>
        <a:defRPr sz="3733" kern="1200" baseline="0">
          <a:solidFill>
            <a:srgbClr val="7C878E"/>
          </a:solidFill>
          <a:latin typeface="+mn-lt"/>
          <a:ea typeface="+mn-ea"/>
          <a:cs typeface="+mn-cs"/>
        </a:defRPr>
      </a:lvl7pPr>
      <a:lvl8pPr marL="2682173" indent="0" algn="l" defTabSz="609585" rtl="0" eaLnBrk="1" latinLnBrk="0" hangingPunct="1">
        <a:lnSpc>
          <a:spcPct val="140000"/>
        </a:lnSpc>
        <a:spcBef>
          <a:spcPts val="32"/>
        </a:spcBef>
        <a:buFont typeface="Arial"/>
        <a:buNone/>
        <a:defRPr sz="3733" kern="1200" baseline="0">
          <a:solidFill>
            <a:srgbClr val="7C878E"/>
          </a:solidFill>
          <a:latin typeface="+mn-lt"/>
          <a:ea typeface="+mn-ea"/>
          <a:cs typeface="+mn-cs"/>
        </a:defRPr>
      </a:lvl8pPr>
      <a:lvl9pPr marL="3047924" indent="0" algn="l" defTabSz="609585" rtl="0" eaLnBrk="1" latinLnBrk="0" hangingPunct="1">
        <a:lnSpc>
          <a:spcPct val="140000"/>
        </a:lnSpc>
        <a:spcBef>
          <a:spcPts val="32"/>
        </a:spcBef>
        <a:buFont typeface="Arial" panose="020B0604020202020204" pitchFamily="34" charset="0"/>
        <a:buNone/>
        <a:defRPr lang="en-US" sz="3733" kern="1200" baseline="0" dirty="0" smtClean="0">
          <a:solidFill>
            <a:srgbClr val="7C878E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83E0F57-89E1-4CD1-941E-530065FCE5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83E0F57-89E1-4CD1-941E-530065FCE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36E90A-9756-4DAA-A5C0-5BBB46DDE1B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211667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B49B9A8-7362-4FFB-9503-B3F42D92B70A}"/>
              </a:ext>
            </a:extLst>
          </p:cNvPr>
          <p:cNvSpPr txBox="1">
            <a:spLocks/>
          </p:cNvSpPr>
          <p:nvPr/>
        </p:nvSpPr>
        <p:spPr>
          <a:xfrm>
            <a:off x="1349404" y="5587457"/>
            <a:ext cx="4465469" cy="628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4267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1pPr>
            <a:lvl2pPr marL="609585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4267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2pPr>
            <a:lvl3pPr marL="1219170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Courier New" panose="02070309020205020404" pitchFamily="49" charset="0"/>
              <a:buChar char="o"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3pPr>
            <a:lvl4pPr marL="1828754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4pPr>
            <a:lvl5pPr marL="2438339" indent="-609585" algn="l" defTabSz="609585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-"/>
              <a:defRPr sz="3200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5pPr>
            <a:lvl6pPr marL="1950671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sz="3733" kern="120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6pPr>
            <a:lvl7pPr marL="2316422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7pPr>
            <a:lvl8pPr marL="2682173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/>
              <a:buNone/>
              <a:defRPr sz="3733" kern="1200" baseline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8pPr>
            <a:lvl9pPr marL="3047924" indent="0" algn="l" defTabSz="609585" rtl="0" eaLnBrk="1" latinLnBrk="0" hangingPunct="1">
              <a:lnSpc>
                <a:spcPct val="140000"/>
              </a:lnSpc>
              <a:spcBef>
                <a:spcPts val="32"/>
              </a:spcBef>
              <a:buFont typeface="Arial" panose="020B0604020202020204" pitchFamily="34" charset="0"/>
              <a:buNone/>
              <a:defRPr lang="en-US" sz="3733" kern="1200" baseline="0" dirty="0" smtClean="0">
                <a:solidFill>
                  <a:srgbClr val="7C878E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60958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PCS - Adhithiya Charli</a:t>
            </a:r>
          </a:p>
          <a:p>
            <a:pPr marL="0" marR="0" lvl="0" indent="0" algn="just" defTabSz="609585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Times New Roman" pitchFamily="18" charset="0"/>
              </a:rPr>
              <a:t>Computational Biology -  Zhen Gao and Dann Huh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C6CDA-96EF-4992-9AF2-6F15731BF403}"/>
              </a:ext>
            </a:extLst>
          </p:cNvPr>
          <p:cNvSpPr txBox="1"/>
          <p:nvPr/>
        </p:nvSpPr>
        <p:spPr>
          <a:xfrm>
            <a:off x="835205" y="3136612"/>
            <a:ext cx="10521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Off-Target Assessment (Risdiplam and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Branaplam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–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Selection using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Rasl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7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-Seq Results</a:t>
            </a:r>
          </a:p>
        </p:txBody>
      </p:sp>
    </p:spTree>
    <p:extLst>
      <p:ext uri="{BB962C8B-B14F-4D97-AF65-F5344CB8AC3E}">
        <p14:creationId xmlns:p14="http://schemas.microsoft.com/office/powerpoint/2010/main" val="242309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3" y="0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On-Targets and Off-Targets sequences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65CDE8-B723-3491-E29C-567DAC657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27061"/>
              </p:ext>
            </p:extLst>
          </p:nvPr>
        </p:nvGraphicFramePr>
        <p:xfrm>
          <a:off x="360426" y="2137206"/>
          <a:ext cx="5652185" cy="2634740"/>
        </p:xfrm>
        <a:graphic>
          <a:graphicData uri="http://schemas.openxmlformats.org/drawingml/2006/table">
            <a:tbl>
              <a:tblPr/>
              <a:tblGrid>
                <a:gridCol w="2163978">
                  <a:extLst>
                    <a:ext uri="{9D8B030D-6E8A-4147-A177-3AD203B41FA5}">
                      <a16:colId xmlns:a16="http://schemas.microsoft.com/office/drawing/2014/main" val="2344135560"/>
                    </a:ext>
                  </a:extLst>
                </a:gridCol>
                <a:gridCol w="3488207">
                  <a:extLst>
                    <a:ext uri="{9D8B030D-6E8A-4147-A177-3AD203B41FA5}">
                      <a16:colId xmlns:a16="http://schemas.microsoft.com/office/drawing/2014/main" val="3183120372"/>
                    </a:ext>
                  </a:extLst>
                </a:gridCol>
              </a:tblGrid>
              <a:tr h="25071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8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Doner Splice Site Consensus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38948"/>
                  </a:ext>
                </a:extLst>
              </a:tr>
              <a:tr h="250716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AG|GURAGU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386942"/>
                  </a:ext>
                </a:extLst>
              </a:tr>
              <a:tr h="2533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Names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Risdiplam Consensus Binding sequence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91469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SMN2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00158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APLP2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69583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FOXM1-inside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696984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FOXM1-border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CA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902633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SLC25A17-inside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GA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|GTAAG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752401"/>
                  </a:ext>
                </a:extLst>
              </a:tr>
              <a:tr h="31246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SLC25A17-border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AG|GT</a:t>
                      </a:r>
                      <a:r>
                        <a:rPr lang="en-US" sz="160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C0C0"/>
                          </a:highlight>
                        </a:rPr>
                        <a:t>TAAA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0C0C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039242"/>
                  </a:ext>
                </a:extLst>
              </a:tr>
            </a:tbl>
          </a:graphicData>
        </a:graphic>
      </p:graphicFrame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CA43935-0D5A-508D-4BDC-D4DFC51074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765" y="1738622"/>
            <a:ext cx="6209786" cy="3558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6A76D2-4BC5-DD86-3C37-C64C4DE05F62}"/>
              </a:ext>
            </a:extLst>
          </p:cNvPr>
          <p:cNvSpPr txBox="1"/>
          <p:nvPr/>
        </p:nvSpPr>
        <p:spPr>
          <a:xfrm>
            <a:off x="611404" y="5816450"/>
            <a:ext cx="4457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(ref: </a:t>
            </a:r>
            <a:r>
              <a:rPr lang="en-US" sz="1200" dirty="0" err="1"/>
              <a:t>Ratni</a:t>
            </a:r>
            <a:r>
              <a:rPr lang="en-US" sz="1200" dirty="0"/>
              <a:t> Roche review, Progress Medicinal Chem V58, 2019)</a:t>
            </a:r>
          </a:p>
        </p:txBody>
      </p:sp>
    </p:spTree>
    <p:extLst>
      <p:ext uri="{BB962C8B-B14F-4D97-AF65-F5344CB8AC3E}">
        <p14:creationId xmlns:p14="http://schemas.microsoft.com/office/powerpoint/2010/main" val="57296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4" y="1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ctr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Example Sashimi-plots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AC36F-2A6A-5214-CDCC-D2E67D59F94C}"/>
              </a:ext>
            </a:extLst>
          </p:cNvPr>
          <p:cNvSpPr txBox="1"/>
          <p:nvPr/>
        </p:nvSpPr>
        <p:spPr>
          <a:xfrm>
            <a:off x="2391103" y="24115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573B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5DCE5-CA5D-C510-7C5F-275373B45AC5}"/>
              </a:ext>
            </a:extLst>
          </p:cNvPr>
          <p:cNvSpPr txBox="1"/>
          <p:nvPr/>
        </p:nvSpPr>
        <p:spPr>
          <a:xfrm>
            <a:off x="920272" y="5920108"/>
            <a:ext cx="10964092" cy="56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00B050"/>
                </a:solidFill>
              </a:rPr>
              <a:t>Green </a:t>
            </a:r>
            <a:r>
              <a:rPr lang="en-US" sz="1100" dirty="0">
                <a:solidFill>
                  <a:srgbClr val="000000"/>
                </a:solidFill>
              </a:rPr>
              <a:t>– No safety issues based currently available info and data from studies and clinical trials. </a:t>
            </a:r>
          </a:p>
          <a:p>
            <a:pPr>
              <a:lnSpc>
                <a:spcPct val="150000"/>
              </a:lnSpc>
            </a:pPr>
            <a:r>
              <a:rPr lang="en-US" sz="1100" b="1" dirty="0">
                <a:solidFill>
                  <a:srgbClr val="FFFF00"/>
                </a:solidFill>
              </a:rPr>
              <a:t>Yellow </a:t>
            </a:r>
            <a:r>
              <a:rPr lang="en-US" sz="1100" dirty="0">
                <a:solidFill>
                  <a:srgbClr val="000000"/>
                </a:solidFill>
              </a:rPr>
              <a:t>– Unknown or unclear safety issues (hard to predict with current info in hand) ; modest genetic evidence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0A5F14A-BE3F-E10F-0DC7-C67ABB2D1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61" y="1782266"/>
            <a:ext cx="3230562" cy="2875188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38511762-AD41-76B1-C362-61A6AD9659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23" y="1782266"/>
            <a:ext cx="3051607" cy="2926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BCFD14-9C64-05C5-A261-995FF6D739B3}"/>
              </a:ext>
            </a:extLst>
          </p:cNvPr>
          <p:cNvSpPr txBox="1"/>
          <p:nvPr/>
        </p:nvSpPr>
        <p:spPr>
          <a:xfrm>
            <a:off x="1498750" y="1255271"/>
            <a:ext cx="94128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SREK1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52D6C-A789-03DD-5A75-B02569B62245}"/>
              </a:ext>
            </a:extLst>
          </p:cNvPr>
          <p:cNvSpPr txBox="1"/>
          <p:nvPr/>
        </p:nvSpPr>
        <p:spPr>
          <a:xfrm>
            <a:off x="5497117" y="1255271"/>
            <a:ext cx="106952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UBAP2L</a:t>
            </a:r>
          </a:p>
        </p:txBody>
      </p:sp>
      <p:pic>
        <p:nvPicPr>
          <p:cNvPr id="17" name="Picture 16" descr="Chart, diagram&#10;&#10;Description automatically generated">
            <a:extLst>
              <a:ext uri="{FF2B5EF4-FFF2-40B4-BE49-F238E27FC236}">
                <a16:creationId xmlns:a16="http://schemas.microsoft.com/office/drawing/2014/main" id="{7E9BDDEF-D876-B084-7617-351CC86A9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51" y="1782266"/>
            <a:ext cx="3686768" cy="29899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8FE0129-5DB0-CBA4-C307-324D3B8EF5EC}"/>
              </a:ext>
            </a:extLst>
          </p:cNvPr>
          <p:cNvSpPr txBox="1"/>
          <p:nvPr/>
        </p:nvSpPr>
        <p:spPr>
          <a:xfrm>
            <a:off x="9623726" y="1255271"/>
            <a:ext cx="92845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DDX42</a:t>
            </a:r>
          </a:p>
        </p:txBody>
      </p:sp>
    </p:spTree>
    <p:extLst>
      <p:ext uri="{BB962C8B-B14F-4D97-AF65-F5344CB8AC3E}">
        <p14:creationId xmlns:p14="http://schemas.microsoft.com/office/powerpoint/2010/main" val="18437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71843833-56D3-4FC1-AEEA-4056C71CF1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29" imgH="627" progId="TCLayout.ActiveDocument.1">
                  <p:embed/>
                </p:oleObj>
              </mc:Choice>
              <mc:Fallback>
                <p:oleObj name="think-cell Slide" r:id="rId4" imgW="629" imgH="627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71843833-56D3-4FC1-AEEA-4056C71CF1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itle 1"/>
          <p:cNvSpPr txBox="1">
            <a:spLocks/>
          </p:cNvSpPr>
          <p:nvPr/>
        </p:nvSpPr>
        <p:spPr>
          <a:xfrm>
            <a:off x="4234" y="1"/>
            <a:ext cx="12187767" cy="783884"/>
          </a:xfrm>
          <a:prstGeom prst="rect">
            <a:avLst/>
          </a:prstGeom>
          <a:solidFill>
            <a:srgbClr val="013952">
              <a:alpha val="75000"/>
            </a:srgbClr>
          </a:solidFill>
        </p:spPr>
        <p:txBody>
          <a:bodyPr lIns="48768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2388" marR="0" lvl="0" indent="0" algn="l" defTabSz="60955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Arial Narrow" panose="020B0606020202030204" pitchFamily="34" charset="0"/>
              </a:rPr>
              <a:t>Genes with largest |</a:t>
            </a:r>
            <a:r>
              <a:rPr lang="en-US" dirty="0" err="1">
                <a:solidFill>
                  <a:srgbClr val="FFFFFF"/>
                </a:solidFill>
                <a:latin typeface="Arial Narrow" panose="020B0606020202030204" pitchFamily="34" charset="0"/>
              </a:rPr>
              <a:t>dPSI</a:t>
            </a:r>
            <a:r>
              <a:rPr lang="en-US" dirty="0">
                <a:solidFill>
                  <a:srgbClr val="FFFFFF"/>
                </a:solidFill>
                <a:latin typeface="Arial Narrow" panose="020B0606020202030204" pitchFamily="34" charset="0"/>
              </a:rPr>
              <a:t>|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6020202030204" pitchFamily="34" charset="0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AC36F-2A6A-5214-CDCC-D2E67D59F94C}"/>
              </a:ext>
            </a:extLst>
          </p:cNvPr>
          <p:cNvSpPr txBox="1"/>
          <p:nvPr/>
        </p:nvSpPr>
        <p:spPr>
          <a:xfrm>
            <a:off x="2391103" y="241159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573B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F45A82-97A7-527E-957D-B5F6A69A7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01080"/>
              </p:ext>
            </p:extLst>
          </p:nvPr>
        </p:nvGraphicFramePr>
        <p:xfrm>
          <a:off x="2986680" y="671844"/>
          <a:ext cx="4333931" cy="6125236"/>
        </p:xfrm>
        <a:graphic>
          <a:graphicData uri="http://schemas.openxmlformats.org/drawingml/2006/table">
            <a:tbl>
              <a:tblPr/>
              <a:tblGrid>
                <a:gridCol w="866786">
                  <a:extLst>
                    <a:ext uri="{9D8B030D-6E8A-4147-A177-3AD203B41FA5}">
                      <a16:colId xmlns:a16="http://schemas.microsoft.com/office/drawing/2014/main" val="1384743530"/>
                    </a:ext>
                  </a:extLst>
                </a:gridCol>
                <a:gridCol w="866786">
                  <a:extLst>
                    <a:ext uri="{9D8B030D-6E8A-4147-A177-3AD203B41FA5}">
                      <a16:colId xmlns:a16="http://schemas.microsoft.com/office/drawing/2014/main" val="328025054"/>
                    </a:ext>
                  </a:extLst>
                </a:gridCol>
                <a:gridCol w="851216">
                  <a:extLst>
                    <a:ext uri="{9D8B030D-6E8A-4147-A177-3AD203B41FA5}">
                      <a16:colId xmlns:a16="http://schemas.microsoft.com/office/drawing/2014/main" val="2665520719"/>
                    </a:ext>
                  </a:extLst>
                </a:gridCol>
                <a:gridCol w="882357">
                  <a:extLst>
                    <a:ext uri="{9D8B030D-6E8A-4147-A177-3AD203B41FA5}">
                      <a16:colId xmlns:a16="http://schemas.microsoft.com/office/drawing/2014/main" val="1919858734"/>
                    </a:ext>
                  </a:extLst>
                </a:gridCol>
                <a:gridCol w="866786">
                  <a:extLst>
                    <a:ext uri="{9D8B030D-6E8A-4147-A177-3AD203B41FA5}">
                      <a16:colId xmlns:a16="http://schemas.microsoft.com/office/drawing/2014/main" val="3327143976"/>
                    </a:ext>
                  </a:extLst>
                </a:gridCol>
              </a:tblGrid>
              <a:tr h="1232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Row.names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66" marR="2666" marT="2666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dPSI_RG7916_10x</a:t>
                      </a:r>
                    </a:p>
                  </a:txBody>
                  <a:tcPr marL="2666" marR="2666" marT="2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dPSI_RG7916_03x</a:t>
                      </a:r>
                    </a:p>
                  </a:txBody>
                  <a:tcPr marL="2666" marR="2666" marT="2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dPSI_LMI070_10x</a:t>
                      </a:r>
                    </a:p>
                  </a:txBody>
                  <a:tcPr marL="2666" marR="2666" marT="26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dPSI_LMI070_03x</a:t>
                      </a:r>
                    </a:p>
                  </a:txBody>
                  <a:tcPr marL="2666" marR="2666" marT="2666" marB="0" anchor="b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69600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PDXDC2P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0.973107072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0.826747387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0.97245737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0.972808118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784212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RP11-419C5.1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0.973147084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0.823670887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0.972441415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0.972765321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736897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POMT2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0.460619955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143601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STRN3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196735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LARP7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73656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MFN2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354339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UBAP2L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0.786145234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0.316381631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0.467136866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0.443633539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289061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RAPGEF1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950167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SMN2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94393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SNAP23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753098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ASCC3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0.695500402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0.182709524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0.479443487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0.165006258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418719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VPS29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69350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COPS7B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886842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TRIM65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363023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DDX42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0.612397195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0.188200088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0.784825057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0.827833031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169462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FOXM1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0.464455496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0.274398508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0.309370517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0.313948008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296351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RAP1A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085293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SENP6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06109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SPATA18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818147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CECR7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0.331307764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0.281873587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0.319379644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7097363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DENND5A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344362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APLP2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379757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C19orf24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0.308369038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0.26195883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0.234696657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91997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FAM162A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0.102311958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960320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VAV2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0.384897629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0.172990113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0.138263938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50938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SREK1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419530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FBN2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0.365461786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0.135659125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0.184294391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0.190675511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74948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UBE2V1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7035729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DGKA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603516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TNS3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0.353431964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0.116996996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0.228711976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862513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EVC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0.317318119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0.149942933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0.474409976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0.511829497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599049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PPHLN1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55497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GGCT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416509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EXTL2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0.24133903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0.194194488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225136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ADAMTS14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748450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GAPVD1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0.278827932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0.147568693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0.183296818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0.165774983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822606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FAM174A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0.245889595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0.176829311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0.206754536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0.166728819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64776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FBXO31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0.184129934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0.23493396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0.20333213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0.325846065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25047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TARBP1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0.197694987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0.129149385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381786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NGF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0.173924978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0.215680513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0.148841958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0.149614623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532610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C11orf73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634219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APIP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0.187727078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0.178975927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0.146039588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0.169213776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195717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PAPD4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0.239905666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0.103521781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0.30803524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0.408188937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726223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PAN2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426820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MYPN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5050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ZNF326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46976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GRAMD3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0.115793891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0.146976474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0.13908277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166196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WIZ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794612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FAHD2A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567191"/>
                  </a:ext>
                </a:extLst>
              </a:tr>
              <a:tr h="120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FAM198B</a:t>
                      </a:r>
                    </a:p>
                  </a:txBody>
                  <a:tcPr marL="2666" marR="2666" marT="2666" marB="0" anchor="ctr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0.118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0.164979151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0.523680074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0.50929153</a:t>
                      </a:r>
                    </a:p>
                  </a:txBody>
                  <a:tcPr marL="2666" marR="2666" marT="2666" marB="0" anchor="ctr">
                    <a:lnL>
                      <a:noFill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413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702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B1TT3XQYmAUsvmbDn0_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B1TT3XQYmAUsvmbDn0_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Yoo3JWFNOgPMWDCrswd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Biogen Design 3 WIDE">
  <a:themeElements>
    <a:clrScheme name="Biogen Theme">
      <a:dk1>
        <a:srgbClr val="2573BA"/>
      </a:dk1>
      <a:lt1>
        <a:srgbClr val="FFFFFF"/>
      </a:lt1>
      <a:dk2>
        <a:srgbClr val="005B7F"/>
      </a:dk2>
      <a:lt2>
        <a:srgbClr val="7C878E"/>
      </a:lt2>
      <a:accent1>
        <a:srgbClr val="7CC3E2"/>
      </a:accent1>
      <a:accent2>
        <a:srgbClr val="5CA136"/>
      </a:accent2>
      <a:accent3>
        <a:srgbClr val="2573BA"/>
      </a:accent3>
      <a:accent4>
        <a:srgbClr val="99CA3C"/>
      </a:accent4>
      <a:accent5>
        <a:srgbClr val="C7DD72"/>
      </a:accent5>
      <a:accent6>
        <a:srgbClr val="DDE5AE"/>
      </a:accent6>
      <a:hlink>
        <a:srgbClr val="1E5DAC"/>
      </a:hlink>
      <a:folHlink>
        <a:srgbClr val="466E8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Biogen Design 3 WIDE">
  <a:themeElements>
    <a:clrScheme name="Biogen Theme">
      <a:dk1>
        <a:srgbClr val="2573BA"/>
      </a:dk1>
      <a:lt1>
        <a:srgbClr val="FFFFFF"/>
      </a:lt1>
      <a:dk2>
        <a:srgbClr val="005B7F"/>
      </a:dk2>
      <a:lt2>
        <a:srgbClr val="7C878E"/>
      </a:lt2>
      <a:accent1>
        <a:srgbClr val="7CC3E2"/>
      </a:accent1>
      <a:accent2>
        <a:srgbClr val="5CA136"/>
      </a:accent2>
      <a:accent3>
        <a:srgbClr val="2573BA"/>
      </a:accent3>
      <a:accent4>
        <a:srgbClr val="99CA3C"/>
      </a:accent4>
      <a:accent5>
        <a:srgbClr val="C7DD72"/>
      </a:accent5>
      <a:accent6>
        <a:srgbClr val="DDE5AE"/>
      </a:accent6>
      <a:hlink>
        <a:srgbClr val="1E5DAC"/>
      </a:hlink>
      <a:folHlink>
        <a:srgbClr val="466E8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396</Words>
  <Application>Microsoft Macintosh PowerPoint</Application>
  <PresentationFormat>Widescreen</PresentationFormat>
  <Paragraphs>287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Narrow</vt:lpstr>
      <vt:lpstr>Calibri</vt:lpstr>
      <vt:lpstr>Courier New</vt:lpstr>
      <vt:lpstr>Wingdings</vt:lpstr>
      <vt:lpstr>4_Biogen Design 3 WIDE</vt:lpstr>
      <vt:lpstr>5_Biogen Design 3 WIDE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Adhithiya Manohar Charle</dc:creator>
  <cp:lastModifiedBy>Zhen Gao</cp:lastModifiedBy>
  <cp:revision>5</cp:revision>
  <dcterms:created xsi:type="dcterms:W3CDTF">2022-09-27T16:08:54Z</dcterms:created>
  <dcterms:modified xsi:type="dcterms:W3CDTF">2022-09-28T13:50:58Z</dcterms:modified>
</cp:coreProperties>
</file>