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5" r:id="rId3"/>
    <p:sldId id="268" r:id="rId4"/>
    <p:sldId id="256" r:id="rId5"/>
    <p:sldId id="266" r:id="rId6"/>
    <p:sldId id="259" r:id="rId7"/>
    <p:sldId id="257" r:id="rId8"/>
    <p:sldId id="260" r:id="rId9"/>
    <p:sldId id="261" r:id="rId10"/>
    <p:sldId id="263" r:id="rId11"/>
    <p:sldId id="262" r:id="rId12"/>
    <p:sldId id="264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D332E1-648D-4E85-8C67-38B7C618BDF3}" v="43" dt="2023-05-08T14:08:46.7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28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06F22-674D-08F8-F270-C52D412C0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2517F-7422-E814-2324-79AA321CB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52E9B-BBBE-CAF8-7D67-D16301F81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C2DA-610F-4D32-B494-6EAFA7CFA318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A2F08-70A6-1B4F-979C-B378C44F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4242F-BA7D-3E7F-E595-33C575881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5DB2-18AE-4781-BBEA-899FE9658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13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80CC8-A41B-7CE4-8EAC-965B8CDA6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F81291-A205-52C5-89C1-A537863EB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5821D-1A3B-D7DE-607B-33969D0D8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C2DA-610F-4D32-B494-6EAFA7CFA318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116F3-4612-C1AC-118B-B34B6D45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38328-63DB-32F4-877A-806A50D96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5DB2-18AE-4781-BBEA-899FE9658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02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D33AC2-1AE0-6E99-EFCE-490B88CEB0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EFB8C8-4D39-41A3-1DCF-2CF31B05D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B8448-9940-C518-C1A8-CBCE4DB3A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C2DA-610F-4D32-B494-6EAFA7CFA318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DFD34-ED2C-0F32-9553-039674E5E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727F1-1CF6-D312-7D16-58F248CCE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5DB2-18AE-4781-BBEA-899FE9658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70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EB787-6DE8-CD03-C065-72D7C779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020F2-EEF7-0CDA-6A08-A7885754E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763CA-A36D-4C49-6534-4E1B68E9C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C2DA-610F-4D32-B494-6EAFA7CFA318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36D66-9B71-AF9D-5B65-D0A10F2BA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EA6AB-97FE-02EA-5C87-3B429E4B9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5DB2-18AE-4781-BBEA-899FE9658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6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009A-EBA3-3491-A468-C4E819266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61B3D-777A-3F72-C658-7A85973BA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620CF-52DC-3F6B-2AD8-86DC04BE2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C2DA-610F-4D32-B494-6EAFA7CFA318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F819A-BA71-18CA-166D-44F8C99FB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20128-FE2A-F9F9-7687-E15C9751D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5DB2-18AE-4781-BBEA-899FE9658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32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E142F-D485-38B7-5958-FA2D80E2F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3DD84-A30A-0E2B-27D3-DD96B0C126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9481B-9381-5AD2-5AE5-CDE13F70A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2087C-B2BF-593C-4A65-630A99C50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C2DA-610F-4D32-B494-6EAFA7CFA318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E2C1B-71A5-BDC4-51DB-E0053F84A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BD731-AD15-EC58-30BF-AC1D90B9B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5DB2-18AE-4781-BBEA-899FE9658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8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1A6C-B589-3FC5-8281-CF21F278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AC41B-0762-1EC9-59D3-1F76D21AD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A8523-23CC-0982-02F0-4FD3086A7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B3D4D-B63F-63D8-53AE-6F08F694F7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4B694D-F623-0063-C08E-4DF5A56B75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A03DAC-459B-16CB-C3B0-97682F69B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C2DA-610F-4D32-B494-6EAFA7CFA318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80D9AE-6BD6-A156-2631-6B32E173D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BC6189-36A0-3576-C76C-CBF4C5A82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5DB2-18AE-4781-BBEA-899FE9658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20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A6D4A-2CA1-12F3-F187-A127CFCA5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FE1663-C1C4-FF8E-BC80-4E1513B38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C2DA-610F-4D32-B494-6EAFA7CFA318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A73D30-CE64-D248-C921-5C6534DA6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D87861-7B80-2724-9267-B6525C2EC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5DB2-18AE-4781-BBEA-899FE9658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27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46AC74-C028-14DB-4DAB-3949B219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C2DA-610F-4D32-B494-6EAFA7CFA318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36ABF-654B-9294-9DCB-FDF391F10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4ECF9-10EF-0E0D-0493-BC5F928D9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5DB2-18AE-4781-BBEA-899FE9658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9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E81BF-38B5-FE68-394E-ED8525C74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97667-AACC-2DD3-4281-176C6E261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921FE7-54DE-FFEB-479E-8FF4383E2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F1946-9A03-096D-50EA-99EE68695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C2DA-610F-4D32-B494-6EAFA7CFA318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40FF6-CEA6-A433-CDD6-D362B6213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0077C-A481-0880-329B-7A45BE9B1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5DB2-18AE-4781-BBEA-899FE9658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0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30B57-12A6-0EEF-DFA7-40C41CA20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50479B-A24E-95AD-8B89-248321BB4B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A3E53-3FD1-5D51-D660-60A32200E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20E89-5E9E-BC17-4253-B763E256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C2DA-610F-4D32-B494-6EAFA7CFA318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562AF-9737-B58B-5D87-AA29CA091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8DED7-1A90-9736-90B5-1F995293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5DB2-18AE-4781-BBEA-899FE9658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56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61F0E8-E3D0-3CF6-D2A8-5172280BD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D5179-D7EE-487E-C50F-20DC102B3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51ED1-1828-2B24-7E60-16DECC2824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AC2DA-610F-4D32-B494-6EAFA7CFA318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860D1-32BB-FD0E-7E72-0D00570A0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00DE6-C4BA-93F0-0976-9ECE4A95B8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05DB2-18AE-4781-BBEA-899FE9658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5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18A901-0072-B33A-7897-C127D1B9CB05}"/>
              </a:ext>
            </a:extLst>
          </p:cNvPr>
          <p:cNvSpPr txBox="1"/>
          <p:nvPr/>
        </p:nvSpPr>
        <p:spPr>
          <a:xfrm>
            <a:off x="758757" y="544749"/>
            <a:ext cx="4821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bar graphs comparing the 3 batches of RNA-seq</a:t>
            </a:r>
          </a:p>
          <a:p>
            <a:r>
              <a:rPr lang="en-US" dirty="0"/>
              <a:t>Number of DSGs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9BF8BC-4BB5-B349-062A-404B0DDABB53}"/>
              </a:ext>
            </a:extLst>
          </p:cNvPr>
          <p:cNvSpPr txBox="1"/>
          <p:nvPr/>
        </p:nvSpPr>
        <p:spPr>
          <a:xfrm>
            <a:off x="9348281" y="447472"/>
            <a:ext cx="678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4B7961-1311-3B5E-68D5-6740339D9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66" y="1344705"/>
            <a:ext cx="5040132" cy="5055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D9DCC4-6041-F828-5764-3CAC0917F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540" y="1191080"/>
            <a:ext cx="5326595" cy="532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615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61B375-AE5A-E23E-D98A-B39080499B20}"/>
              </a:ext>
            </a:extLst>
          </p:cNvPr>
          <p:cNvSpPr txBox="1"/>
          <p:nvPr/>
        </p:nvSpPr>
        <p:spPr>
          <a:xfrm>
            <a:off x="547181" y="498823"/>
            <a:ext cx="6094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1) Ven diagrams of BIO-2184090, BIO-2195127 BIO-2186960 </a:t>
            </a:r>
            <a:r>
              <a:rPr lang="en-US" sz="1800" dirty="0" err="1">
                <a:effectLst/>
                <a:latin typeface="Wingdings" panose="05000000000000000000" pitchFamily="2" charset="2"/>
              </a:rPr>
              <a:t>à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what</a:t>
            </a:r>
            <a:r>
              <a:rPr lang="en-US" sz="1800" dirty="0">
                <a:effectLst/>
                <a:latin typeface="Calibri" panose="020F0502020204030204" pitchFamily="34" charset="0"/>
              </a:rPr>
              <a:t> is the percent overlap of off-targets?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7ECDFCD-8EFE-70DF-6B49-33BA933F8481}"/>
              </a:ext>
            </a:extLst>
          </p:cNvPr>
          <p:cNvSpPr/>
          <p:nvPr/>
        </p:nvSpPr>
        <p:spPr>
          <a:xfrm>
            <a:off x="2842099" y="2657804"/>
            <a:ext cx="2237361" cy="1707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D6D85CC-9350-F171-6A94-5581BF1B6069}"/>
              </a:ext>
            </a:extLst>
          </p:cNvPr>
          <p:cNvSpPr/>
          <p:nvPr/>
        </p:nvSpPr>
        <p:spPr>
          <a:xfrm>
            <a:off x="2119009" y="3539246"/>
            <a:ext cx="2237361" cy="17072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CA3D602-17D4-8FFB-C8D6-86D6E37D1AD7}"/>
              </a:ext>
            </a:extLst>
          </p:cNvPr>
          <p:cNvSpPr/>
          <p:nvPr/>
        </p:nvSpPr>
        <p:spPr>
          <a:xfrm>
            <a:off x="3858639" y="3429000"/>
            <a:ext cx="2237361" cy="170720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0F415-1009-BA0D-1D07-28581305E405}"/>
              </a:ext>
            </a:extLst>
          </p:cNvPr>
          <p:cNvSpPr txBox="1"/>
          <p:nvPr/>
        </p:nvSpPr>
        <p:spPr>
          <a:xfrm>
            <a:off x="2842099" y="2188723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BIO-2184090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6B6EEE-224F-1780-D3DB-F774B48EB9B1}"/>
              </a:ext>
            </a:extLst>
          </p:cNvPr>
          <p:cNvSpPr txBox="1"/>
          <p:nvPr/>
        </p:nvSpPr>
        <p:spPr>
          <a:xfrm>
            <a:off x="1399440" y="5304311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</a:rPr>
              <a:t>, BIO-2195127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52B2A2-AE12-5961-5AFA-C76307334DBA}"/>
              </a:ext>
            </a:extLst>
          </p:cNvPr>
          <p:cNvSpPr txBox="1"/>
          <p:nvPr/>
        </p:nvSpPr>
        <p:spPr>
          <a:xfrm>
            <a:off x="1712068" y="1643974"/>
            <a:ext cx="420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Comparison of off-targets by </a:t>
            </a:r>
            <a:r>
              <a:rPr lang="en-US" dirty="0" err="1"/>
              <a:t>venn</a:t>
            </a:r>
            <a:r>
              <a:rPr lang="en-US" dirty="0"/>
              <a:t>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B15476-205A-B6FA-1E83-6965601C2C16}"/>
              </a:ext>
            </a:extLst>
          </p:cNvPr>
          <p:cNvSpPr txBox="1"/>
          <p:nvPr/>
        </p:nvSpPr>
        <p:spPr>
          <a:xfrm>
            <a:off x="4977319" y="5304311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</a:rPr>
              <a:t>BIO-2186960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516B0E-F237-3044-A056-02277D38F9C6}"/>
              </a:ext>
            </a:extLst>
          </p:cNvPr>
          <p:cNvSpPr txBox="1"/>
          <p:nvPr/>
        </p:nvSpPr>
        <p:spPr>
          <a:xfrm>
            <a:off x="3134484" y="6227641"/>
            <a:ext cx="2961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Batch2 </a:t>
            </a:r>
            <a:r>
              <a:rPr lang="en-US" dirty="0" err="1"/>
              <a:t>RNAseq</a:t>
            </a:r>
            <a:r>
              <a:rPr lang="en-US" dirty="0"/>
              <a:t> – iPSC, NGN2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FFC38F-FF0B-C1CE-22C9-1FF616D12EA9}"/>
              </a:ext>
            </a:extLst>
          </p:cNvPr>
          <p:cNvSpPr txBox="1"/>
          <p:nvPr/>
        </p:nvSpPr>
        <p:spPr>
          <a:xfrm>
            <a:off x="5024773" y="4250761"/>
            <a:ext cx="777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  <a:p>
            <a:r>
              <a:rPr lang="en-US" dirty="0"/>
              <a:t>(14 %)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6FDFEA-FDD6-E9E7-E26A-FE9CB8837A35}"/>
              </a:ext>
            </a:extLst>
          </p:cNvPr>
          <p:cNvSpPr txBox="1"/>
          <p:nvPr/>
        </p:nvSpPr>
        <p:spPr>
          <a:xfrm>
            <a:off x="3575133" y="2741731"/>
            <a:ext cx="777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  <a:p>
            <a:r>
              <a:rPr lang="en-US" dirty="0"/>
              <a:t>(11 %)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07B276-42ED-F010-3C73-F7A77FC755FE}"/>
              </a:ext>
            </a:extLst>
          </p:cNvPr>
          <p:cNvSpPr txBox="1"/>
          <p:nvPr/>
        </p:nvSpPr>
        <p:spPr>
          <a:xfrm>
            <a:off x="2618361" y="4361672"/>
            <a:ext cx="777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  <a:p>
            <a:r>
              <a:rPr lang="en-US" dirty="0"/>
              <a:t>(21 %)</a:t>
            </a:r>
          </a:p>
        </p:txBody>
      </p:sp>
    </p:spTree>
    <p:extLst>
      <p:ext uri="{BB962C8B-B14F-4D97-AF65-F5344CB8AC3E}">
        <p14:creationId xmlns:p14="http://schemas.microsoft.com/office/powerpoint/2010/main" val="1846506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698621-8091-DF15-CAC5-647BD9AC7D52}"/>
              </a:ext>
            </a:extLst>
          </p:cNvPr>
          <p:cNvSpPr txBox="1"/>
          <p:nvPr/>
        </p:nvSpPr>
        <p:spPr>
          <a:xfrm>
            <a:off x="1160023" y="788339"/>
            <a:ext cx="60943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2) Compound 6152 was run in all 3 batches, create list of off-targets for iPSC for each run. How much overlap between runs?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0EEB3DD-AFE0-649A-CD04-4749E76871D7}"/>
              </a:ext>
            </a:extLst>
          </p:cNvPr>
          <p:cNvSpPr/>
          <p:nvPr/>
        </p:nvSpPr>
        <p:spPr>
          <a:xfrm>
            <a:off x="2842099" y="2657804"/>
            <a:ext cx="2237361" cy="1707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1FC029A-9B8E-8400-B22B-84AB44521256}"/>
              </a:ext>
            </a:extLst>
          </p:cNvPr>
          <p:cNvSpPr/>
          <p:nvPr/>
        </p:nvSpPr>
        <p:spPr>
          <a:xfrm>
            <a:off x="2119009" y="3539246"/>
            <a:ext cx="2237361" cy="17072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98B6832-A4F9-D29F-EFDF-8A1902E77802}"/>
              </a:ext>
            </a:extLst>
          </p:cNvPr>
          <p:cNvSpPr/>
          <p:nvPr/>
        </p:nvSpPr>
        <p:spPr>
          <a:xfrm>
            <a:off x="3858639" y="3429000"/>
            <a:ext cx="2237361" cy="170720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519A69-7767-D38C-2E9E-C7B34956DCC9}"/>
              </a:ext>
            </a:extLst>
          </p:cNvPr>
          <p:cNvSpPr txBox="1"/>
          <p:nvPr/>
        </p:nvSpPr>
        <p:spPr>
          <a:xfrm>
            <a:off x="2842099" y="2188723"/>
            <a:ext cx="88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Batch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BB16CC-A6CA-636B-A57B-BDB38690840B}"/>
              </a:ext>
            </a:extLst>
          </p:cNvPr>
          <p:cNvSpPr txBox="1"/>
          <p:nvPr/>
        </p:nvSpPr>
        <p:spPr>
          <a:xfrm>
            <a:off x="1399440" y="5304311"/>
            <a:ext cx="88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</a:rPr>
              <a:t>Batch 2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A42F63-09BD-162A-8F7C-6161070A7FA8}"/>
              </a:ext>
            </a:extLst>
          </p:cNvPr>
          <p:cNvSpPr txBox="1"/>
          <p:nvPr/>
        </p:nvSpPr>
        <p:spPr>
          <a:xfrm>
            <a:off x="4977319" y="5304311"/>
            <a:ext cx="88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</a:rPr>
              <a:t>Batch 3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365100-5157-5402-6BF5-0BF88B1E7905}"/>
              </a:ext>
            </a:extLst>
          </p:cNvPr>
          <p:cNvSpPr txBox="1"/>
          <p:nvPr/>
        </p:nvSpPr>
        <p:spPr>
          <a:xfrm>
            <a:off x="3157514" y="6227641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iPSC and NGN2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DD7BA6-7A94-C39A-92C6-E26A40DE3C9F}"/>
              </a:ext>
            </a:extLst>
          </p:cNvPr>
          <p:cNvSpPr txBox="1"/>
          <p:nvPr/>
        </p:nvSpPr>
        <p:spPr>
          <a:xfrm>
            <a:off x="4134255" y="1974715"/>
            <a:ext cx="168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6152 off-targets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853556-BB6B-B4C6-3A2F-9CE81449094E}"/>
              </a:ext>
            </a:extLst>
          </p:cNvPr>
          <p:cNvCxnSpPr/>
          <p:nvPr/>
        </p:nvCxnSpPr>
        <p:spPr>
          <a:xfrm>
            <a:off x="7733489" y="2558055"/>
            <a:ext cx="0" cy="2403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3CF8B4F-A5DA-4D2A-2E84-7CC3DA0B4765}"/>
              </a:ext>
            </a:extLst>
          </p:cNvPr>
          <p:cNvCxnSpPr/>
          <p:nvPr/>
        </p:nvCxnSpPr>
        <p:spPr>
          <a:xfrm>
            <a:off x="7733489" y="5136204"/>
            <a:ext cx="35214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8CAB3E7-37AC-DD14-7A72-CB2CB97565CA}"/>
              </a:ext>
            </a:extLst>
          </p:cNvPr>
          <p:cNvSpPr/>
          <p:nvPr/>
        </p:nvSpPr>
        <p:spPr>
          <a:xfrm>
            <a:off x="7957226" y="3132306"/>
            <a:ext cx="223736" cy="1011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3B3FD4-6C1A-6E21-5CEC-E524D0CE3410}"/>
              </a:ext>
            </a:extLst>
          </p:cNvPr>
          <p:cNvSpPr/>
          <p:nvPr/>
        </p:nvSpPr>
        <p:spPr>
          <a:xfrm>
            <a:off x="8254048" y="3225291"/>
            <a:ext cx="223736" cy="10116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8F1026-42DC-FA25-420A-1E6F87B4E609}"/>
              </a:ext>
            </a:extLst>
          </p:cNvPr>
          <p:cNvSpPr/>
          <p:nvPr/>
        </p:nvSpPr>
        <p:spPr>
          <a:xfrm>
            <a:off x="8570581" y="3210878"/>
            <a:ext cx="223736" cy="1011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8E0997-40F0-D3AA-2FB5-1DC19B9517DC}"/>
              </a:ext>
            </a:extLst>
          </p:cNvPr>
          <p:cNvSpPr txBox="1"/>
          <p:nvPr/>
        </p:nvSpPr>
        <p:spPr>
          <a:xfrm>
            <a:off x="7733489" y="5119645"/>
            <a:ext cx="948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DSGs found in all 3 batches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6D8E85-5AF6-5F69-4DC7-ECA5A726A60F}"/>
              </a:ext>
            </a:extLst>
          </p:cNvPr>
          <p:cNvSpPr txBox="1"/>
          <p:nvPr/>
        </p:nvSpPr>
        <p:spPr>
          <a:xfrm>
            <a:off x="9124031" y="5264416"/>
            <a:ext cx="948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DSGs found in 1,2 batch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79AF81-449E-0A21-E1E6-D84037C2B4B5}"/>
              </a:ext>
            </a:extLst>
          </p:cNvPr>
          <p:cNvSpPr txBox="1"/>
          <p:nvPr/>
        </p:nvSpPr>
        <p:spPr>
          <a:xfrm>
            <a:off x="7081736" y="3716716"/>
            <a:ext cx="985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 </a:t>
            </a:r>
            <a:r>
              <a:rPr lang="en-US" dirty="0" err="1"/>
              <a:t>dPSI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F59156-A446-A179-D781-E19DED77FBF5}"/>
              </a:ext>
            </a:extLst>
          </p:cNvPr>
          <p:cNvSpPr/>
          <p:nvPr/>
        </p:nvSpPr>
        <p:spPr>
          <a:xfrm>
            <a:off x="9040880" y="3478229"/>
            <a:ext cx="223736" cy="1011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4BF5E6-23AE-3F82-E389-505E3B9CFDB6}"/>
              </a:ext>
            </a:extLst>
          </p:cNvPr>
          <p:cNvSpPr/>
          <p:nvPr/>
        </p:nvSpPr>
        <p:spPr>
          <a:xfrm>
            <a:off x="9337702" y="3571214"/>
            <a:ext cx="223736" cy="10116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96F0EE6-C260-EB18-C279-1E0841FF6572}"/>
              </a:ext>
            </a:extLst>
          </p:cNvPr>
          <p:cNvSpPr/>
          <p:nvPr/>
        </p:nvSpPr>
        <p:spPr>
          <a:xfrm>
            <a:off x="9673306" y="4086048"/>
            <a:ext cx="223736" cy="1011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BC401B-4D77-4D2A-DE15-766CE3FA8DDB}"/>
              </a:ext>
            </a:extLst>
          </p:cNvPr>
          <p:cNvSpPr txBox="1"/>
          <p:nvPr/>
        </p:nvSpPr>
        <p:spPr>
          <a:xfrm>
            <a:off x="10082295" y="5204189"/>
            <a:ext cx="948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DSGs found in 1,3 batch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07F1E60-72B0-9368-BDCA-53058C5F9FD4}"/>
              </a:ext>
            </a:extLst>
          </p:cNvPr>
          <p:cNvSpPr/>
          <p:nvPr/>
        </p:nvSpPr>
        <p:spPr>
          <a:xfrm>
            <a:off x="10042790" y="3399657"/>
            <a:ext cx="223736" cy="1011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BA82F3-056A-C903-2A9B-1F565A42FF0B}"/>
              </a:ext>
            </a:extLst>
          </p:cNvPr>
          <p:cNvSpPr/>
          <p:nvPr/>
        </p:nvSpPr>
        <p:spPr>
          <a:xfrm>
            <a:off x="10349467" y="4056543"/>
            <a:ext cx="223736" cy="10116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D94A64-CC1C-A76E-D93D-4A01BC654C29}"/>
              </a:ext>
            </a:extLst>
          </p:cNvPr>
          <p:cNvSpPr/>
          <p:nvPr/>
        </p:nvSpPr>
        <p:spPr>
          <a:xfrm>
            <a:off x="10656145" y="3478229"/>
            <a:ext cx="223736" cy="1011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D93F6C2-46DB-B77B-077B-3D90086D5747}"/>
              </a:ext>
            </a:extLst>
          </p:cNvPr>
          <p:cNvSpPr/>
          <p:nvPr/>
        </p:nvSpPr>
        <p:spPr>
          <a:xfrm>
            <a:off x="7957226" y="496111"/>
            <a:ext cx="3414408" cy="14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heatmap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D21AD46-83B1-6F48-6EC4-F83273EE6E4D}"/>
              </a:ext>
            </a:extLst>
          </p:cNvPr>
          <p:cNvSpPr txBox="1"/>
          <p:nvPr/>
        </p:nvSpPr>
        <p:spPr>
          <a:xfrm>
            <a:off x="7422342" y="574042"/>
            <a:ext cx="64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5FA873D-3A03-CE46-C62D-FE3C870AFAC7}"/>
              </a:ext>
            </a:extLst>
          </p:cNvPr>
          <p:cNvSpPr txBox="1"/>
          <p:nvPr/>
        </p:nvSpPr>
        <p:spPr>
          <a:xfrm>
            <a:off x="7513712" y="960805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………….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E5B5D58-5000-6041-3F4D-EC560B7FDBBF}"/>
              </a:ext>
            </a:extLst>
          </p:cNvPr>
          <p:cNvSpPr txBox="1"/>
          <p:nvPr/>
        </p:nvSpPr>
        <p:spPr>
          <a:xfrm>
            <a:off x="8390348" y="126779"/>
            <a:ext cx="2342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Batch 1,        2 ,            3</a:t>
            </a:r>
          </a:p>
        </p:txBody>
      </p:sp>
    </p:spTree>
    <p:extLst>
      <p:ext uri="{BB962C8B-B14F-4D97-AF65-F5344CB8AC3E}">
        <p14:creationId xmlns:p14="http://schemas.microsoft.com/office/powerpoint/2010/main" val="2889770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D3FE39-7E86-EEEA-BCED-997B16E811A0}"/>
              </a:ext>
            </a:extLst>
          </p:cNvPr>
          <p:cNvSpPr txBox="1"/>
          <p:nvPr/>
        </p:nvSpPr>
        <p:spPr>
          <a:xfrm>
            <a:off x="1474839" y="1356852"/>
            <a:ext cx="42819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of DEGs</a:t>
            </a:r>
          </a:p>
          <a:p>
            <a:endParaRPr lang="en-US" dirty="0"/>
          </a:p>
          <a:p>
            <a:r>
              <a:rPr lang="en-US" dirty="0"/>
              <a:t>Comparison of small molecules and cell line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E35172-95C5-5990-B8A4-55D6A00E5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700" y="1008232"/>
            <a:ext cx="3849890" cy="36518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6B15F3-9943-089B-7A81-ECC042104660}"/>
              </a:ext>
            </a:extLst>
          </p:cNvPr>
          <p:cNvSpPr txBox="1"/>
          <p:nvPr/>
        </p:nvSpPr>
        <p:spPr>
          <a:xfrm>
            <a:off x="7236542" y="5181600"/>
            <a:ext cx="1774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DEG plot like this</a:t>
            </a:r>
          </a:p>
        </p:txBody>
      </p:sp>
    </p:spTree>
    <p:extLst>
      <p:ext uri="{BB962C8B-B14F-4D97-AF65-F5344CB8AC3E}">
        <p14:creationId xmlns:p14="http://schemas.microsoft.com/office/powerpoint/2010/main" val="688320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AF828E-0275-9599-9BD1-AABBE84732DC}"/>
              </a:ext>
            </a:extLst>
          </p:cNvPr>
          <p:cNvSpPr txBox="1"/>
          <p:nvPr/>
        </p:nvSpPr>
        <p:spPr>
          <a:xfrm>
            <a:off x="662940" y="685800"/>
            <a:ext cx="1055673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</a:t>
            </a:r>
            <a:r>
              <a:rPr lang="en-US" baseline="30000" dirty="0"/>
              <a:t>st</a:t>
            </a:r>
            <a:endParaRPr lang="en-US" dirty="0"/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Is there a value of matching the replicates used for RNA-seq between the DSG and DEG analysis?</a:t>
            </a:r>
          </a:p>
          <a:p>
            <a:pPr marL="800100" lvl="1" indent="-342900">
              <a:buAutoNum type="arabicPeriod"/>
            </a:pPr>
            <a:r>
              <a:rPr lang="en-US" dirty="0"/>
              <a:t>Maybe all 4 replicates will give us more statistical power to discover DEGs more sensitively</a:t>
            </a:r>
          </a:p>
          <a:p>
            <a:pPr marL="800100" lvl="1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Joon can continue the exploratory DEG work – but eventually we would like to know -----</a:t>
            </a:r>
          </a:p>
          <a:p>
            <a:pPr marL="800100" lvl="1" indent="-342900">
              <a:buAutoNum type="arabicPeriod"/>
            </a:pPr>
            <a:r>
              <a:rPr lang="en-US" dirty="0"/>
              <a:t>How many DEGs have a splicing change – especially with the NGA 5’splise site containing poison exons</a:t>
            </a:r>
          </a:p>
          <a:p>
            <a:pPr marL="800100" lvl="1" indent="-342900">
              <a:buAutoNum type="arabicPeriod"/>
            </a:pPr>
            <a:r>
              <a:rPr lang="en-US" dirty="0"/>
              <a:t>How much overlap of DEGs between different small molecules? – Heatmap </a:t>
            </a:r>
          </a:p>
          <a:p>
            <a:pPr marL="800100" lvl="1" indent="-342900">
              <a:buAutoNum type="arabicPeriod"/>
            </a:pPr>
            <a:endParaRPr lang="en-US" dirty="0"/>
          </a:p>
          <a:p>
            <a:pPr marL="800100" lvl="1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High priority is to finish the PTC518 table – providing the FC and P value information (Zhen)</a:t>
            </a:r>
          </a:p>
        </p:txBody>
      </p:sp>
    </p:spTree>
    <p:extLst>
      <p:ext uri="{BB962C8B-B14F-4D97-AF65-F5344CB8AC3E}">
        <p14:creationId xmlns:p14="http://schemas.microsoft.com/office/powerpoint/2010/main" val="3325273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FBBB86-4459-617A-22EB-CB675681D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982" y="831779"/>
            <a:ext cx="4844979" cy="48589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F570E5-D053-6DDC-8F81-36A6A31BB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612" y="878384"/>
            <a:ext cx="4765691" cy="4765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CCBC24-E4A7-8086-82C5-6E34ABEE8098}"/>
              </a:ext>
            </a:extLst>
          </p:cNvPr>
          <p:cNvSpPr txBox="1"/>
          <p:nvPr/>
        </p:nvSpPr>
        <p:spPr>
          <a:xfrm>
            <a:off x="4342944" y="6026221"/>
            <a:ext cx="468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Zhen – Magnus is expecting a DEG table like this</a:t>
            </a:r>
          </a:p>
        </p:txBody>
      </p:sp>
    </p:spTree>
    <p:extLst>
      <p:ext uri="{BB962C8B-B14F-4D97-AF65-F5344CB8AC3E}">
        <p14:creationId xmlns:p14="http://schemas.microsoft.com/office/powerpoint/2010/main" val="2270139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D32CB4-7E90-19F1-6B61-B5FCA17F02B5}"/>
              </a:ext>
            </a:extLst>
          </p:cNvPr>
          <p:cNvSpPr txBox="1"/>
          <p:nvPr/>
        </p:nvSpPr>
        <p:spPr>
          <a:xfrm>
            <a:off x="1203767" y="949124"/>
            <a:ext cx="18003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pAdj</a:t>
            </a:r>
            <a:r>
              <a:rPr lang="en-US" dirty="0"/>
              <a:t> value &lt; 0.05</a:t>
            </a:r>
          </a:p>
          <a:p>
            <a:r>
              <a:rPr lang="en-US" dirty="0"/>
              <a:t>Abs(FC)&gt; 0.5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233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63CA7B-5081-6FAF-648A-B1723B276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282" y="1637795"/>
            <a:ext cx="3856835" cy="43715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72EC3B-35B9-2FDE-DFA3-C8ED806440AA}"/>
              </a:ext>
            </a:extLst>
          </p:cNvPr>
          <p:cNvSpPr txBox="1"/>
          <p:nvPr/>
        </p:nvSpPr>
        <p:spPr>
          <a:xfrm>
            <a:off x="5540760" y="1094601"/>
            <a:ext cx="15272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dPSI</a:t>
            </a:r>
            <a:r>
              <a:rPr lang="en-US" dirty="0"/>
              <a:t> values to show the </a:t>
            </a:r>
            <a:r>
              <a:rPr lang="en-US" dirty="0" err="1"/>
              <a:t>dPSI</a:t>
            </a:r>
            <a:r>
              <a:rPr lang="en-US" dirty="0"/>
              <a:t> was just below the threshold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8FC8D8-5D96-C97F-2141-4A6D36C6FD2F}"/>
              </a:ext>
            </a:extLst>
          </p:cNvPr>
          <p:cNvSpPr txBox="1"/>
          <p:nvPr/>
        </p:nvSpPr>
        <p:spPr>
          <a:xfrm>
            <a:off x="8083797" y="1176130"/>
            <a:ext cx="16928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DEG analysis</a:t>
            </a:r>
          </a:p>
          <a:p>
            <a:r>
              <a:rPr lang="en-US" dirty="0"/>
              <a:t>Log Fold change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039752-91D1-5C56-9749-A833A8FF4C36}"/>
              </a:ext>
            </a:extLst>
          </p:cNvPr>
          <p:cNvSpPr txBox="1"/>
          <p:nvPr/>
        </p:nvSpPr>
        <p:spPr>
          <a:xfrm>
            <a:off x="358638" y="161365"/>
            <a:ext cx="85715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Aim : Check on-target splicing to address the concern that HTT was not detected as a DSG</a:t>
            </a:r>
          </a:p>
          <a:p>
            <a:r>
              <a:rPr lang="en-US" dirty="0"/>
              <a:t>HTT splicing in three cell lines with 3x IC50 concentration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969AD1-D826-F575-CF1F-385AAE0D862E}"/>
              </a:ext>
            </a:extLst>
          </p:cNvPr>
          <p:cNvSpPr txBox="1"/>
          <p:nvPr/>
        </p:nvSpPr>
        <p:spPr>
          <a:xfrm>
            <a:off x="8229600" y="6254886"/>
            <a:ext cx="3741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10x IC 50 data as well in the next slide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3173E3-DDC8-2344-057D-29494B4ED402}"/>
              </a:ext>
            </a:extLst>
          </p:cNvPr>
          <p:cNvSpPr txBox="1"/>
          <p:nvPr/>
        </p:nvSpPr>
        <p:spPr>
          <a:xfrm>
            <a:off x="7714369" y="2099460"/>
            <a:ext cx="4124528" cy="31393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Zhen will run DEG analysis with the matched replicates used for DSG analysis.</a:t>
            </a:r>
          </a:p>
          <a:p>
            <a:endParaRPr lang="en-US" dirty="0"/>
          </a:p>
          <a:p>
            <a:r>
              <a:rPr lang="en-US" dirty="0"/>
              <a:t>Update the table – PTC518 off target (high priority)</a:t>
            </a:r>
          </a:p>
          <a:p>
            <a:endParaRPr lang="en-US" dirty="0"/>
          </a:p>
          <a:p>
            <a:r>
              <a:rPr lang="en-US" dirty="0"/>
              <a:t>DEG analysis – similar to slide 1 and 2. (lower priority)</a:t>
            </a:r>
          </a:p>
          <a:p>
            <a:endParaRPr lang="en-US" dirty="0"/>
          </a:p>
          <a:p>
            <a:r>
              <a:rPr lang="en-US" dirty="0"/>
              <a:t>Just for batch3 – how much overlap of DEGs between the 6 compounds?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5F5095-565A-0DB8-9E8C-3BE53DD16FC6}"/>
              </a:ext>
            </a:extLst>
          </p:cNvPr>
          <p:cNvSpPr txBox="1"/>
          <p:nvPr/>
        </p:nvSpPr>
        <p:spPr>
          <a:xfrm>
            <a:off x="7714369" y="5681870"/>
            <a:ext cx="4124528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Zhen to run PTC </a:t>
            </a:r>
            <a:r>
              <a:rPr lang="en-US" dirty="0" err="1"/>
              <a:t>RNAseq</a:t>
            </a:r>
            <a:r>
              <a:rPr lang="en-US" dirty="0"/>
              <a:t> for DSG analysis (low priority)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2D277D-D962-AC91-7B52-9EDBA619F9B3}"/>
              </a:ext>
            </a:extLst>
          </p:cNvPr>
          <p:cNvSpPr txBox="1"/>
          <p:nvPr/>
        </p:nvSpPr>
        <p:spPr>
          <a:xfrm>
            <a:off x="4613787" y="3299788"/>
            <a:ext cx="3147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molecules of canonical HTT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5026CA-45AF-BFBC-BD18-365E840BF2FD}"/>
              </a:ext>
            </a:extLst>
          </p:cNvPr>
          <p:cNvCxnSpPr/>
          <p:nvPr/>
        </p:nvCxnSpPr>
        <p:spPr>
          <a:xfrm>
            <a:off x="5980176" y="3823576"/>
            <a:ext cx="0" cy="303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45731BB-F54B-AE7A-5853-C153E3770F5A}"/>
              </a:ext>
            </a:extLst>
          </p:cNvPr>
          <p:cNvSpPr txBox="1"/>
          <p:nvPr/>
        </p:nvSpPr>
        <p:spPr>
          <a:xfrm>
            <a:off x="4661117" y="4163870"/>
            <a:ext cx="3278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 molecules of canonical HTT</a:t>
            </a:r>
          </a:p>
          <a:p>
            <a:r>
              <a:rPr lang="en-US" dirty="0"/>
              <a:t>10 molecules of poison exon HTT</a:t>
            </a:r>
          </a:p>
        </p:txBody>
      </p:sp>
    </p:spTree>
    <p:extLst>
      <p:ext uri="{BB962C8B-B14F-4D97-AF65-F5344CB8AC3E}">
        <p14:creationId xmlns:p14="http://schemas.microsoft.com/office/powerpoint/2010/main" val="2556637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CD96B0-64C9-7657-0A4B-05A96BFE050D}"/>
              </a:ext>
            </a:extLst>
          </p:cNvPr>
          <p:cNvSpPr txBox="1"/>
          <p:nvPr/>
        </p:nvSpPr>
        <p:spPr>
          <a:xfrm>
            <a:off x="749030" y="1429966"/>
            <a:ext cx="825803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 for PTC518 approach is </a:t>
            </a:r>
          </a:p>
          <a:p>
            <a:endParaRPr lang="en-US" dirty="0"/>
          </a:p>
          <a:p>
            <a:r>
              <a:rPr lang="en-US" dirty="0"/>
              <a:t>Working criterion to define high value off targets which need to be researched by PCS.</a:t>
            </a:r>
          </a:p>
          <a:p>
            <a:r>
              <a:rPr lang="en-US" dirty="0"/>
              <a:t>High value means – big change in splicing or expression</a:t>
            </a:r>
          </a:p>
          <a:p>
            <a:endParaRPr lang="en-US" dirty="0"/>
          </a:p>
          <a:p>
            <a:r>
              <a:rPr lang="en-US" dirty="0"/>
              <a:t>DSG / DEG</a:t>
            </a:r>
          </a:p>
          <a:p>
            <a:endParaRPr lang="en-US" dirty="0"/>
          </a:p>
          <a:p>
            <a:r>
              <a:rPr lang="en-US" dirty="0"/>
              <a:t>DSG for splice changes which does not involve mRNA level change</a:t>
            </a:r>
          </a:p>
          <a:p>
            <a:r>
              <a:rPr lang="en-US" dirty="0"/>
              <a:t>DEG for splice changes with poison exon inclusion and NMD (RNA level reduction)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079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77A1A6-EBE7-C8A7-DDA3-A8D39DC475CA}"/>
              </a:ext>
            </a:extLst>
          </p:cNvPr>
          <p:cNvSpPr txBox="1"/>
          <p:nvPr/>
        </p:nvSpPr>
        <p:spPr>
          <a:xfrm>
            <a:off x="1519946" y="1268264"/>
            <a:ext cx="609437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Discuss the following: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1) Ven diagrams of BIO-2184090, BIO-2195127 BIO-2186960 </a:t>
            </a:r>
            <a:r>
              <a:rPr lang="en-US" sz="1800" dirty="0" err="1">
                <a:effectLst/>
                <a:latin typeface="Wingdings" panose="05000000000000000000" pitchFamily="2" charset="2"/>
              </a:rPr>
              <a:t>à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what</a:t>
            </a:r>
            <a:r>
              <a:rPr lang="en-US" sz="1800" dirty="0">
                <a:effectLst/>
                <a:latin typeface="Calibri" panose="020F0502020204030204" pitchFamily="34" charset="0"/>
              </a:rPr>
              <a:t> is the percent overlap of off-targets?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2) Compound 6152 was run in all 3 batches, create list of off-targets for iPSC for each run. How much overlap between runs?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3) Why is HTT not picked up as a target?</a:t>
            </a:r>
          </a:p>
        </p:txBody>
      </p:sp>
    </p:spTree>
    <p:extLst>
      <p:ext uri="{BB962C8B-B14F-4D97-AF65-F5344CB8AC3E}">
        <p14:creationId xmlns:p14="http://schemas.microsoft.com/office/powerpoint/2010/main" val="3599188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B58042-1509-AB2E-9010-24B2FB133178}"/>
              </a:ext>
            </a:extLst>
          </p:cNvPr>
          <p:cNvSpPr txBox="1"/>
          <p:nvPr/>
        </p:nvSpPr>
        <p:spPr>
          <a:xfrm>
            <a:off x="856034" y="1021404"/>
            <a:ext cx="64395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ARL15 gene has two splicing events</a:t>
            </a:r>
          </a:p>
          <a:p>
            <a:pPr marL="285750" indent="-285750">
              <a:buFontTx/>
              <a:buChar char="-"/>
            </a:pPr>
            <a:r>
              <a:rPr lang="en-US" dirty="0"/>
              <a:t>May need to demonstrate the splicing complexity</a:t>
            </a:r>
          </a:p>
          <a:p>
            <a:pPr marL="285750" indent="-285750">
              <a:buFontTx/>
              <a:buChar char="-"/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exon in the 5’ end shows the splicing change in all three cells</a:t>
            </a:r>
          </a:p>
          <a:p>
            <a:pPr marL="285750" indent="-285750">
              <a:buFontTx/>
              <a:buChar char="-"/>
            </a:pP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cryptic exon may appear only in 1-2 cell lines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BA0D10-3334-4256-5830-2AC1BAB8034F}"/>
              </a:ext>
            </a:extLst>
          </p:cNvPr>
          <p:cNvSpPr txBox="1"/>
          <p:nvPr/>
        </p:nvSpPr>
        <p:spPr>
          <a:xfrm>
            <a:off x="856034" y="515566"/>
            <a:ext cx="5215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screenshot – ARL15 has two opposite directions</a:t>
            </a:r>
          </a:p>
        </p:txBody>
      </p:sp>
    </p:spTree>
    <p:extLst>
      <p:ext uri="{BB962C8B-B14F-4D97-AF65-F5344CB8AC3E}">
        <p14:creationId xmlns:p14="http://schemas.microsoft.com/office/powerpoint/2010/main" val="4068976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6A0047-E7A0-3F90-AAFE-7EC701777485}"/>
              </a:ext>
            </a:extLst>
          </p:cNvPr>
          <p:cNvSpPr txBox="1"/>
          <p:nvPr/>
        </p:nvSpPr>
        <p:spPr>
          <a:xfrm>
            <a:off x="651753" y="894945"/>
            <a:ext cx="4817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Sashimi – good and bad examples – backup slides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BF0867-5257-BF44-A09D-53DEE37D01FF}"/>
              </a:ext>
            </a:extLst>
          </p:cNvPr>
          <p:cNvSpPr txBox="1"/>
          <p:nvPr/>
        </p:nvSpPr>
        <p:spPr>
          <a:xfrm>
            <a:off x="651753" y="6138153"/>
            <a:ext cx="6877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to deep dive with the top 20 DSGs (for Colin’s safety assessment)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169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61B375-AE5A-E23E-D98A-B39080499B20}"/>
              </a:ext>
            </a:extLst>
          </p:cNvPr>
          <p:cNvSpPr txBox="1"/>
          <p:nvPr/>
        </p:nvSpPr>
        <p:spPr>
          <a:xfrm>
            <a:off x="547181" y="498823"/>
            <a:ext cx="6094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1) Ven diagrams of BIO-2184090, BIO-2195127 BIO-2186960 </a:t>
            </a:r>
            <a:r>
              <a:rPr lang="en-US" sz="1800" dirty="0" err="1">
                <a:effectLst/>
                <a:latin typeface="Wingdings" panose="05000000000000000000" pitchFamily="2" charset="2"/>
              </a:rPr>
              <a:t>à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what</a:t>
            </a:r>
            <a:r>
              <a:rPr lang="en-US" sz="1800" dirty="0">
                <a:effectLst/>
                <a:latin typeface="Calibri" panose="020F0502020204030204" pitchFamily="34" charset="0"/>
              </a:rPr>
              <a:t> is the percent overlap of off-targets?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7ECDFCD-8EFE-70DF-6B49-33BA933F8481}"/>
              </a:ext>
            </a:extLst>
          </p:cNvPr>
          <p:cNvSpPr/>
          <p:nvPr/>
        </p:nvSpPr>
        <p:spPr>
          <a:xfrm>
            <a:off x="2842099" y="2657804"/>
            <a:ext cx="2237361" cy="1707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D6D85CC-9350-F171-6A94-5581BF1B6069}"/>
              </a:ext>
            </a:extLst>
          </p:cNvPr>
          <p:cNvSpPr/>
          <p:nvPr/>
        </p:nvSpPr>
        <p:spPr>
          <a:xfrm>
            <a:off x="2119009" y="3539246"/>
            <a:ext cx="2237361" cy="17072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CA3D602-17D4-8FFB-C8D6-86D6E37D1AD7}"/>
              </a:ext>
            </a:extLst>
          </p:cNvPr>
          <p:cNvSpPr/>
          <p:nvPr/>
        </p:nvSpPr>
        <p:spPr>
          <a:xfrm>
            <a:off x="3858639" y="3429000"/>
            <a:ext cx="2237361" cy="170720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0F415-1009-BA0D-1D07-28581305E405}"/>
              </a:ext>
            </a:extLst>
          </p:cNvPr>
          <p:cNvSpPr txBox="1"/>
          <p:nvPr/>
        </p:nvSpPr>
        <p:spPr>
          <a:xfrm>
            <a:off x="2842099" y="2188723"/>
            <a:ext cx="2336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Benchmark 1 – PTC518</a:t>
            </a:r>
          </a:p>
          <a:p>
            <a:r>
              <a:rPr lang="en-US" dirty="0"/>
              <a:t>7289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6B6EEE-224F-1780-D3DB-F774B48EB9B1}"/>
              </a:ext>
            </a:extLst>
          </p:cNvPr>
          <p:cNvSpPr txBox="1"/>
          <p:nvPr/>
        </p:nvSpPr>
        <p:spPr>
          <a:xfrm>
            <a:off x="1399440" y="5304311"/>
            <a:ext cx="2650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Benchmark 2 – </a:t>
            </a:r>
            <a:r>
              <a:rPr lang="en-US" dirty="0" err="1"/>
              <a:t>Branaplam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52B2A2-AE12-5961-5AFA-C76307334DBA}"/>
              </a:ext>
            </a:extLst>
          </p:cNvPr>
          <p:cNvSpPr txBox="1"/>
          <p:nvPr/>
        </p:nvSpPr>
        <p:spPr>
          <a:xfrm>
            <a:off x="1712068" y="1643974"/>
            <a:ext cx="420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Comparison of off-targets by </a:t>
            </a:r>
            <a:r>
              <a:rPr lang="en-US" dirty="0" err="1"/>
              <a:t>venn</a:t>
            </a:r>
            <a:r>
              <a:rPr lang="en-US" dirty="0"/>
              <a:t>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B15476-205A-B6FA-1E83-6965601C2C16}"/>
              </a:ext>
            </a:extLst>
          </p:cNvPr>
          <p:cNvSpPr txBox="1"/>
          <p:nvPr/>
        </p:nvSpPr>
        <p:spPr>
          <a:xfrm>
            <a:off x="4977319" y="5488977"/>
            <a:ext cx="2071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Internal compounds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E8FEEA-3EDD-4F3A-2413-64657FC6F3B2}"/>
              </a:ext>
            </a:extLst>
          </p:cNvPr>
          <p:cNvSpPr txBox="1"/>
          <p:nvPr/>
        </p:nvSpPr>
        <p:spPr>
          <a:xfrm>
            <a:off x="4934447" y="5887916"/>
            <a:ext cx="2638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the compounds tested </a:t>
            </a:r>
          </a:p>
          <a:p>
            <a:r>
              <a:rPr lang="en-US" dirty="0"/>
              <a:t>In 3 cell lines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37AB57-6AB1-6427-7B48-91DBDF39712A}"/>
              </a:ext>
            </a:extLst>
          </p:cNvPr>
          <p:cNvSpPr txBox="1"/>
          <p:nvPr/>
        </p:nvSpPr>
        <p:spPr>
          <a:xfrm>
            <a:off x="7048592" y="2657804"/>
            <a:ext cx="833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upsetR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DD3750-5C40-91D9-D952-2A939F059368}"/>
              </a:ext>
            </a:extLst>
          </p:cNvPr>
          <p:cNvCxnSpPr/>
          <p:nvPr/>
        </p:nvCxnSpPr>
        <p:spPr>
          <a:xfrm flipV="1">
            <a:off x="4241260" y="3539246"/>
            <a:ext cx="3332179" cy="351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58FCC89-0ED4-7F20-DE97-1236D3F18DA9}"/>
              </a:ext>
            </a:extLst>
          </p:cNvPr>
          <p:cNvSpPr txBox="1"/>
          <p:nvPr/>
        </p:nvSpPr>
        <p:spPr>
          <a:xfrm>
            <a:off x="7881705" y="3539246"/>
            <a:ext cx="26230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Overlap- how many genes</a:t>
            </a:r>
          </a:p>
          <a:p>
            <a:endParaRPr lang="en-US" dirty="0"/>
          </a:p>
          <a:p>
            <a:r>
              <a:rPr lang="en-US" dirty="0"/>
              <a:t>List of DSGs per each SM 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A26567-E6B4-7532-9E29-7B12ACF745F2}"/>
              </a:ext>
            </a:extLst>
          </p:cNvPr>
          <p:cNvSpPr txBox="1"/>
          <p:nvPr/>
        </p:nvSpPr>
        <p:spPr>
          <a:xfrm>
            <a:off x="7465148" y="471926"/>
            <a:ext cx="4124528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Zhen is going to provide list of the DSG binary table for </a:t>
            </a:r>
            <a:r>
              <a:rPr lang="en-US" dirty="0" err="1"/>
              <a:t>RNAseq</a:t>
            </a:r>
            <a:r>
              <a:rPr lang="en-US" dirty="0"/>
              <a:t> batch 3.</a:t>
            </a:r>
          </a:p>
        </p:txBody>
      </p:sp>
    </p:spTree>
    <p:extLst>
      <p:ext uri="{BB962C8B-B14F-4D97-AF65-F5344CB8AC3E}">
        <p14:creationId xmlns:p14="http://schemas.microsoft.com/office/powerpoint/2010/main" val="1477762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14277</TotalTime>
  <Words>652</Words>
  <Application>Microsoft Office PowerPoint</Application>
  <PresentationFormat>Widescreen</PresentationFormat>
  <Paragraphs>101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Biogen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Joon Lee</dc:creator>
  <cp:lastModifiedBy>Joon Lee</cp:lastModifiedBy>
  <cp:revision>2</cp:revision>
  <dcterms:created xsi:type="dcterms:W3CDTF">2023-04-24T14:22:28Z</dcterms:created>
  <dcterms:modified xsi:type="dcterms:W3CDTF">2023-05-10T15:44:21Z</dcterms:modified>
</cp:coreProperties>
</file>