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319" r:id="rId3"/>
    <p:sldId id="276" r:id="rId4"/>
    <p:sldId id="330" r:id="rId5"/>
    <p:sldId id="307" r:id="rId6"/>
    <p:sldId id="326" r:id="rId7"/>
    <p:sldId id="322" r:id="rId8"/>
    <p:sldId id="300" r:id="rId9"/>
    <p:sldId id="291" r:id="rId10"/>
    <p:sldId id="304" r:id="rId11"/>
    <p:sldId id="324" r:id="rId12"/>
    <p:sldId id="325" r:id="rId13"/>
    <p:sldId id="327" r:id="rId14"/>
    <p:sldId id="302" r:id="rId15"/>
  </p:sldIdLst>
  <p:sldSz cx="6858000" cy="9144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86" d="100"/>
          <a:sy n="86" d="100"/>
        </p:scale>
        <p:origin x="29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F421-40F4-B21E-9C72-07504130F722}"/>
              </a:ext>
            </a:extLst>
          </p:cNvPr>
          <p:cNvSpPr>
            <a:spLocks noGrp="1"/>
          </p:cNvSpPr>
          <p:nvPr>
            <p:ph type="ctrTitle"/>
          </p:nvPr>
        </p:nvSpPr>
        <p:spPr>
          <a:xfrm>
            <a:off x="857250" y="1496484"/>
            <a:ext cx="5143500" cy="3183467"/>
          </a:xfr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2B6469AD-9500-5131-02E0-24F5C7801A04}"/>
              </a:ext>
            </a:extLst>
          </p:cNvPr>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a:extLst>
              <a:ext uri="{FF2B5EF4-FFF2-40B4-BE49-F238E27FC236}">
                <a16:creationId xmlns:a16="http://schemas.microsoft.com/office/drawing/2014/main" id="{630760AA-4BAE-3691-84DE-9675280F9C0C}"/>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5" name="Footer Placeholder 4">
            <a:extLst>
              <a:ext uri="{FF2B5EF4-FFF2-40B4-BE49-F238E27FC236}">
                <a16:creationId xmlns:a16="http://schemas.microsoft.com/office/drawing/2014/main" id="{558E0A09-93C4-60F9-040F-D15EBE2AC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0AC54-A20A-0393-1C6B-86451E2FF317}"/>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113387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DA59-AD0A-A320-BCBE-CED2AA1FC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C67EFA-DAEF-21F9-305E-983899EB0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6019B-2759-F998-5386-8782C0D9A03F}"/>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5" name="Footer Placeholder 4">
            <a:extLst>
              <a:ext uri="{FF2B5EF4-FFF2-40B4-BE49-F238E27FC236}">
                <a16:creationId xmlns:a16="http://schemas.microsoft.com/office/drawing/2014/main" id="{E9DA40B4-2D21-6DD0-4D5D-1BFE99882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B684B-AE62-4187-A8F9-AD8FAC344FC3}"/>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141769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7D944-FAC5-47A0-DF18-B32ABA1963DB}"/>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0CF7DC-E58E-7F84-E018-249AACED01D6}"/>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98C3E-A27B-BF55-0425-41A2ED151CAD}"/>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5" name="Footer Placeholder 4">
            <a:extLst>
              <a:ext uri="{FF2B5EF4-FFF2-40B4-BE49-F238E27FC236}">
                <a16:creationId xmlns:a16="http://schemas.microsoft.com/office/drawing/2014/main" id="{2EBBAB3E-8BCB-7C76-5C6F-B71DAA761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7B572-E77C-48E7-DB4D-312D2EDED36E}"/>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291997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4A8B-3023-1150-1830-4E1152AB86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E38AE-EE0D-1C60-8CAB-3D562C155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2A654-52E0-91D9-F96C-731FCEB4E952}"/>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5" name="Footer Placeholder 4">
            <a:extLst>
              <a:ext uri="{FF2B5EF4-FFF2-40B4-BE49-F238E27FC236}">
                <a16:creationId xmlns:a16="http://schemas.microsoft.com/office/drawing/2014/main" id="{0597CD71-E820-F43E-D924-E674E7D13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8C51E-0CA3-344E-A80B-AD675EF4D2FD}"/>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287183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E2A6-41F2-25E6-93FA-780F47C52B3E}"/>
              </a:ext>
            </a:extLst>
          </p:cNvPr>
          <p:cNvSpPr>
            <a:spLocks noGrp="1"/>
          </p:cNvSpPr>
          <p:nvPr>
            <p:ph type="title"/>
          </p:nvPr>
        </p:nvSpPr>
        <p:spPr>
          <a:xfrm>
            <a:off x="467916" y="2279652"/>
            <a:ext cx="5915025" cy="3803649"/>
          </a:xfrm>
        </p:spPr>
        <p:txBody>
          <a:bodyPr anchor="b"/>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5C057AF5-AE99-0764-E445-C9FD1960C5F1}"/>
              </a:ext>
            </a:extLst>
          </p:cNvPr>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023BF-4FC4-9A88-3E63-91BE61964810}"/>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5" name="Footer Placeholder 4">
            <a:extLst>
              <a:ext uri="{FF2B5EF4-FFF2-40B4-BE49-F238E27FC236}">
                <a16:creationId xmlns:a16="http://schemas.microsoft.com/office/drawing/2014/main" id="{5CC655F0-3B6A-D829-9BD4-7545BDB46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19E66-53E6-BB22-F343-49D84B77864E}"/>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417245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DDBA-731A-1CB2-F673-29FC17B637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F21B0-5240-FEDE-9A96-8EC95DA1A553}"/>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65D6EB-9A36-FB2B-1836-4639FFC50674}"/>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D31851-7957-726A-AF76-6B8AF45C569F}"/>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6" name="Footer Placeholder 5">
            <a:extLst>
              <a:ext uri="{FF2B5EF4-FFF2-40B4-BE49-F238E27FC236}">
                <a16:creationId xmlns:a16="http://schemas.microsoft.com/office/drawing/2014/main" id="{2A440C67-82AD-602F-B391-765B4956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86FEE-1E21-A452-CC4A-ECA0EAD67A05}"/>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187801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C539-1F31-1C63-DE56-13EC6E1E6123}"/>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177F3D-CF7A-0885-7826-DF109C8F4D63}"/>
              </a:ext>
            </a:extLst>
          </p:cNvPr>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691D2ACF-F919-1D97-757E-20EE335F1E60}"/>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63BD74-F6BC-15C2-7BD6-1BEE461E150E}"/>
              </a:ext>
            </a:extLst>
          </p:cNvPr>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503D910A-EBA1-CC55-4694-6C323475CC38}"/>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BB23E-0363-0A0D-B6F3-5A94B3C34699}"/>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8" name="Footer Placeholder 7">
            <a:extLst>
              <a:ext uri="{FF2B5EF4-FFF2-40B4-BE49-F238E27FC236}">
                <a16:creationId xmlns:a16="http://schemas.microsoft.com/office/drawing/2014/main" id="{B911BD4D-2892-1A97-9F6F-8CAF9113E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BBE00-6938-AB8F-F262-0EF6134C60BA}"/>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253258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564-54EA-03A9-8E8C-E204AA9F2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8DE2E-7D6F-E951-0A9D-D021EC450EB8}"/>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4" name="Footer Placeholder 3">
            <a:extLst>
              <a:ext uri="{FF2B5EF4-FFF2-40B4-BE49-F238E27FC236}">
                <a16:creationId xmlns:a16="http://schemas.microsoft.com/office/drawing/2014/main" id="{7995C1FD-0311-36CE-708A-9BE92E6F3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D142AE-306F-927F-BE36-60F573B2CC5A}"/>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202125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42F90-B9C5-8D09-AF0C-CE977818F128}"/>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3" name="Footer Placeholder 2">
            <a:extLst>
              <a:ext uri="{FF2B5EF4-FFF2-40B4-BE49-F238E27FC236}">
                <a16:creationId xmlns:a16="http://schemas.microsoft.com/office/drawing/2014/main" id="{7AD611CE-1A59-E3DF-8570-505842B160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BC4462-7DDB-BEC0-3D45-0581BCFEB29B}"/>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126308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2C21-27CC-FB8D-17A8-0D2A67A30A7A}"/>
              </a:ext>
            </a:extLst>
          </p:cNvPr>
          <p:cNvSpPr>
            <a:spLocks noGrp="1"/>
          </p:cNvSpPr>
          <p:nvPr>
            <p:ph type="title"/>
          </p:nvPr>
        </p:nvSpPr>
        <p:spPr>
          <a:xfrm>
            <a:off x="472381" y="609600"/>
            <a:ext cx="2211883" cy="2133600"/>
          </a:xfrm>
        </p:spPr>
        <p:txBody>
          <a:bodyPr anchor="b"/>
          <a:lstStyle>
            <a:lvl1pPr>
              <a:defRPr sz="4267"/>
            </a:lvl1pPr>
          </a:lstStyle>
          <a:p>
            <a:r>
              <a:rPr lang="en-US"/>
              <a:t>Click to edit Master title style</a:t>
            </a:r>
          </a:p>
        </p:txBody>
      </p:sp>
      <p:sp>
        <p:nvSpPr>
          <p:cNvPr id="3" name="Content Placeholder 2">
            <a:extLst>
              <a:ext uri="{FF2B5EF4-FFF2-40B4-BE49-F238E27FC236}">
                <a16:creationId xmlns:a16="http://schemas.microsoft.com/office/drawing/2014/main" id="{1F1CF6D7-568E-47D9-12A6-C5F48FDE4391}"/>
              </a:ext>
            </a:extLst>
          </p:cNvPr>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5C6716-A672-4E26-174C-D0ED08A5A5D8}"/>
              </a:ext>
            </a:extLst>
          </p:cNvPr>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E19AFF81-D0EC-CCC9-4E31-4EABA99DA811}"/>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6" name="Footer Placeholder 5">
            <a:extLst>
              <a:ext uri="{FF2B5EF4-FFF2-40B4-BE49-F238E27FC236}">
                <a16:creationId xmlns:a16="http://schemas.microsoft.com/office/drawing/2014/main" id="{80081CE5-E9E1-CA2C-00DE-E2DFC0652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AF4C2-9627-EDCE-D204-CD25BAB69EBA}"/>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383432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6DA1-1BE4-4DF8-A5F6-E89532E0BC15}"/>
              </a:ext>
            </a:extLst>
          </p:cNvPr>
          <p:cNvSpPr>
            <a:spLocks noGrp="1"/>
          </p:cNvSpPr>
          <p:nvPr>
            <p:ph type="title"/>
          </p:nvPr>
        </p:nvSpPr>
        <p:spPr>
          <a:xfrm>
            <a:off x="472381" y="609600"/>
            <a:ext cx="2211883" cy="2133600"/>
          </a:xfrm>
        </p:spPr>
        <p:txBody>
          <a:bodyPr anchor="b"/>
          <a:lstStyle>
            <a:lvl1pPr>
              <a:defRPr sz="4267"/>
            </a:lvl1pPr>
          </a:lstStyle>
          <a:p>
            <a:r>
              <a:rPr lang="en-US"/>
              <a:t>Click to edit Master title style</a:t>
            </a:r>
          </a:p>
        </p:txBody>
      </p:sp>
      <p:sp>
        <p:nvSpPr>
          <p:cNvPr id="3" name="Picture Placeholder 2">
            <a:extLst>
              <a:ext uri="{FF2B5EF4-FFF2-40B4-BE49-F238E27FC236}">
                <a16:creationId xmlns:a16="http://schemas.microsoft.com/office/drawing/2014/main" id="{AFF30281-5CFF-C8B2-6B8D-FA9D20FBAD8B}"/>
              </a:ext>
            </a:extLst>
          </p:cNvPr>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a:extLst>
              <a:ext uri="{FF2B5EF4-FFF2-40B4-BE49-F238E27FC236}">
                <a16:creationId xmlns:a16="http://schemas.microsoft.com/office/drawing/2014/main" id="{8EA6C373-5255-3D1A-B3E4-93486615FFBC}"/>
              </a:ext>
            </a:extLst>
          </p:cNvPr>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B6186143-DD2E-779F-D1D9-13DBBF8EE4E1}"/>
              </a:ext>
            </a:extLst>
          </p:cNvPr>
          <p:cNvSpPr>
            <a:spLocks noGrp="1"/>
          </p:cNvSpPr>
          <p:nvPr>
            <p:ph type="dt" sz="half" idx="10"/>
          </p:nvPr>
        </p:nvSpPr>
        <p:spPr/>
        <p:txBody>
          <a:bodyPr/>
          <a:lstStyle/>
          <a:p>
            <a:fld id="{06E2CCF8-717F-4413-A9BE-3894483E9071}" type="datetimeFigureOut">
              <a:rPr lang="en-US" smtClean="0"/>
              <a:t>8/15/2022</a:t>
            </a:fld>
            <a:endParaRPr lang="en-US"/>
          </a:p>
        </p:txBody>
      </p:sp>
      <p:sp>
        <p:nvSpPr>
          <p:cNvPr id="6" name="Footer Placeholder 5">
            <a:extLst>
              <a:ext uri="{FF2B5EF4-FFF2-40B4-BE49-F238E27FC236}">
                <a16:creationId xmlns:a16="http://schemas.microsoft.com/office/drawing/2014/main" id="{2B960BD9-05AF-5FAD-93D8-1583B19DD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4E955-E920-00D6-D939-6A5A2F02FBB9}"/>
              </a:ext>
            </a:extLst>
          </p:cNvPr>
          <p:cNvSpPr>
            <a:spLocks noGrp="1"/>
          </p:cNvSpPr>
          <p:nvPr>
            <p:ph type="sldNum" sz="quarter" idx="12"/>
          </p:nvPr>
        </p:nvSpPr>
        <p:spPr/>
        <p:txBody>
          <a:bodyPr/>
          <a:lstStyle/>
          <a:p>
            <a:fld id="{D1B6C166-F62B-448F-A9E3-BE1BBEEB03DD}" type="slidenum">
              <a:rPr lang="en-US" smtClean="0"/>
              <a:t>‹#›</a:t>
            </a:fld>
            <a:endParaRPr lang="en-US"/>
          </a:p>
        </p:txBody>
      </p:sp>
    </p:spTree>
    <p:extLst>
      <p:ext uri="{BB962C8B-B14F-4D97-AF65-F5344CB8AC3E}">
        <p14:creationId xmlns:p14="http://schemas.microsoft.com/office/powerpoint/2010/main" val="173271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7135A-5C56-8DC2-3ED2-3475CF426EB5}"/>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FB55AE-DD65-ADD0-A221-533F4082E278}"/>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ADAF1-DD4C-22CE-21D4-FD0D672028F2}"/>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06E2CCF8-717F-4413-A9BE-3894483E9071}" type="datetimeFigureOut">
              <a:rPr lang="en-US" smtClean="0"/>
              <a:t>8/15/2022</a:t>
            </a:fld>
            <a:endParaRPr lang="en-US"/>
          </a:p>
        </p:txBody>
      </p:sp>
      <p:sp>
        <p:nvSpPr>
          <p:cNvPr id="5" name="Footer Placeholder 4">
            <a:extLst>
              <a:ext uri="{FF2B5EF4-FFF2-40B4-BE49-F238E27FC236}">
                <a16:creationId xmlns:a16="http://schemas.microsoft.com/office/drawing/2014/main" id="{0416F95E-DD89-4FB1-7442-CD32D207050D}"/>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7581A2-0BEA-11C7-0C0B-9D01FAB48D94}"/>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1B6C166-F62B-448F-A9E3-BE1BBEEB03DD}" type="slidenum">
              <a:rPr lang="en-US" smtClean="0"/>
              <a:t>‹#›</a:t>
            </a:fld>
            <a:endParaRPr lang="en-US"/>
          </a:p>
        </p:txBody>
      </p:sp>
    </p:spTree>
    <p:extLst>
      <p:ext uri="{BB962C8B-B14F-4D97-AF65-F5344CB8AC3E}">
        <p14:creationId xmlns:p14="http://schemas.microsoft.com/office/powerpoint/2010/main" val="226029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jpeg"/><Relationship Id="rId1" Type="http://schemas.openxmlformats.org/officeDocument/2006/relationships/slideLayout" Target="../slideLayouts/slideLayout7.xml"/><Relationship Id="rId6" Type="http://schemas.openxmlformats.org/officeDocument/2006/relationships/image" Target="../media/image53.emf"/><Relationship Id="rId5" Type="http://schemas.openxmlformats.org/officeDocument/2006/relationships/image" Target="../media/image52.emf"/><Relationship Id="rId10" Type="http://schemas.openxmlformats.org/officeDocument/2006/relationships/image" Target="../media/image56.png"/><Relationship Id="rId4" Type="http://schemas.openxmlformats.org/officeDocument/2006/relationships/image" Target="../media/image51.png"/><Relationship Id="rId9"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wmf"/><Relationship Id="rId7"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png"/><Relationship Id="rId2" Type="http://schemas.openxmlformats.org/officeDocument/2006/relationships/image" Target="../media/image22.wmf"/><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emf"/><Relationship Id="rId2" Type="http://schemas.openxmlformats.org/officeDocument/2006/relationships/image" Target="../media/image28.wmf"/><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6.emf"/><Relationship Id="rId7" Type="http://schemas.openxmlformats.org/officeDocument/2006/relationships/image" Target="../media/image39.png"/><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oleObject" Target="../embeddings/oleObject2.bin"/><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5A6EC0-E55F-6351-EBA1-91637319A1ED}"/>
              </a:ext>
            </a:extLst>
          </p:cNvPr>
          <p:cNvGrpSpPr/>
          <p:nvPr/>
        </p:nvGrpSpPr>
        <p:grpSpPr>
          <a:xfrm>
            <a:off x="0" y="624370"/>
            <a:ext cx="6857999" cy="7639465"/>
            <a:chOff x="0" y="177800"/>
            <a:chExt cx="6857999" cy="7639465"/>
          </a:xfrm>
        </p:grpSpPr>
        <p:pic>
          <p:nvPicPr>
            <p:cNvPr id="26" name="Picture 25">
              <a:extLst>
                <a:ext uri="{FF2B5EF4-FFF2-40B4-BE49-F238E27FC236}">
                  <a16:creationId xmlns:a16="http://schemas.microsoft.com/office/drawing/2014/main" id="{056616B2-A5AE-464B-8F4F-AD28FB886C9E}"/>
                </a:ext>
              </a:extLst>
            </p:cNvPr>
            <p:cNvPicPr>
              <a:picLocks noChangeAspect="1"/>
            </p:cNvPicPr>
            <p:nvPr/>
          </p:nvPicPr>
          <p:blipFill rotWithShape="1">
            <a:blip r:embed="rId2"/>
            <a:srcRect t="10892"/>
            <a:stretch/>
          </p:blipFill>
          <p:spPr>
            <a:xfrm>
              <a:off x="3818890" y="420372"/>
              <a:ext cx="2651760" cy="2291970"/>
            </a:xfrm>
            <a:prstGeom prst="rect">
              <a:avLst/>
            </a:prstGeom>
          </p:spPr>
        </p:pic>
        <p:pic>
          <p:nvPicPr>
            <p:cNvPr id="56" name="Picture 55">
              <a:extLst>
                <a:ext uri="{FF2B5EF4-FFF2-40B4-BE49-F238E27FC236}">
                  <a16:creationId xmlns:a16="http://schemas.microsoft.com/office/drawing/2014/main" id="{F30E19DC-6C3D-4DD5-8CE9-5E332AFB0F7A}"/>
                </a:ext>
              </a:extLst>
            </p:cNvPr>
            <p:cNvPicPr>
              <a:picLocks noChangeAspect="1"/>
            </p:cNvPicPr>
            <p:nvPr/>
          </p:nvPicPr>
          <p:blipFill rotWithShape="1">
            <a:blip r:embed="rId3"/>
            <a:srcRect t="13590"/>
            <a:stretch/>
          </p:blipFill>
          <p:spPr>
            <a:xfrm>
              <a:off x="3429000" y="3149244"/>
              <a:ext cx="3323844" cy="2682494"/>
            </a:xfrm>
            <a:prstGeom prst="rect">
              <a:avLst/>
            </a:prstGeom>
          </p:spPr>
        </p:pic>
        <p:sp>
          <p:nvSpPr>
            <p:cNvPr id="57" name="TextBox 56">
              <a:extLst>
                <a:ext uri="{FF2B5EF4-FFF2-40B4-BE49-F238E27FC236}">
                  <a16:creationId xmlns:a16="http://schemas.microsoft.com/office/drawing/2014/main" id="{281F17E3-05D1-4F2F-8C9E-ECFEC5E8DB09}"/>
                </a:ext>
              </a:extLst>
            </p:cNvPr>
            <p:cNvSpPr txBox="1"/>
            <p:nvPr/>
          </p:nvSpPr>
          <p:spPr>
            <a:xfrm>
              <a:off x="4851400" y="191773"/>
              <a:ext cx="383438" cy="230832"/>
            </a:xfrm>
            <a:prstGeom prst="rect">
              <a:avLst/>
            </a:prstGeom>
            <a:noFill/>
          </p:spPr>
          <p:txBody>
            <a:bodyPr wrap="none" rtlCol="0">
              <a:spAutoFit/>
            </a:bodyPr>
            <a:lstStyle/>
            <a:p>
              <a:r>
                <a:rPr lang="en-US" sz="900" dirty="0">
                  <a:latin typeface="Arial" panose="020B0604020202020204" pitchFamily="34" charset="0"/>
                  <a:cs typeface="Arial" panose="020B0604020202020204" pitchFamily="34" charset="0"/>
                </a:rPr>
                <a:t>IL-2</a:t>
              </a:r>
            </a:p>
          </p:txBody>
        </p:sp>
        <p:sp>
          <p:nvSpPr>
            <p:cNvPr id="58" name="TextBox 57">
              <a:extLst>
                <a:ext uri="{FF2B5EF4-FFF2-40B4-BE49-F238E27FC236}">
                  <a16:creationId xmlns:a16="http://schemas.microsoft.com/office/drawing/2014/main" id="{B5C04E10-83B2-4578-A017-F1D2205B24D7}"/>
                </a:ext>
              </a:extLst>
            </p:cNvPr>
            <p:cNvSpPr txBox="1"/>
            <p:nvPr/>
          </p:nvSpPr>
          <p:spPr>
            <a:xfrm>
              <a:off x="4558294" y="2869844"/>
              <a:ext cx="979755" cy="230832"/>
            </a:xfrm>
            <a:prstGeom prst="rect">
              <a:avLst/>
            </a:prstGeom>
            <a:noFill/>
          </p:spPr>
          <p:txBody>
            <a:bodyPr wrap="none" rtlCol="0">
              <a:spAutoFit/>
            </a:bodyPr>
            <a:lstStyle/>
            <a:p>
              <a:r>
                <a:rPr lang="en-US" sz="900" dirty="0">
                  <a:latin typeface="Arial" panose="020B0604020202020204" pitchFamily="34" charset="0"/>
                  <a:cs typeface="Arial" panose="020B0604020202020204" pitchFamily="34" charset="0"/>
                </a:rPr>
                <a:t>IL-2/TCR/CD28</a:t>
              </a:r>
            </a:p>
          </p:txBody>
        </p:sp>
        <p:sp>
          <p:nvSpPr>
            <p:cNvPr id="59" name="TextBox 58">
              <a:extLst>
                <a:ext uri="{FF2B5EF4-FFF2-40B4-BE49-F238E27FC236}">
                  <a16:creationId xmlns:a16="http://schemas.microsoft.com/office/drawing/2014/main" id="{8FE4464B-DEC6-4533-9487-3B2F044F9EC2}"/>
                </a:ext>
              </a:extLst>
            </p:cNvPr>
            <p:cNvSpPr txBox="1"/>
            <p:nvPr/>
          </p:nvSpPr>
          <p:spPr>
            <a:xfrm>
              <a:off x="726440" y="3036570"/>
              <a:ext cx="510076"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4 </a:t>
              </a:r>
              <a:r>
                <a:rPr lang="en-US" sz="1000" dirty="0" err="1">
                  <a:latin typeface="Arial" panose="020B0604020202020204" pitchFamily="34" charset="0"/>
                  <a:cs typeface="Arial" panose="020B0604020202020204" pitchFamily="34" charset="0"/>
                </a:rPr>
                <a:t>hr</a:t>
              </a:r>
              <a:r>
                <a:rPr lang="en-US" sz="1000" dirty="0">
                  <a:latin typeface="Arial" panose="020B0604020202020204" pitchFamily="34" charset="0"/>
                  <a:cs typeface="Arial" panose="020B0604020202020204" pitchFamily="34" charset="0"/>
                </a:rPr>
                <a:t>   </a:t>
              </a:r>
            </a:p>
          </p:txBody>
        </p:sp>
        <p:sp>
          <p:nvSpPr>
            <p:cNvPr id="60" name="TextBox 59">
              <a:extLst>
                <a:ext uri="{FF2B5EF4-FFF2-40B4-BE49-F238E27FC236}">
                  <a16:creationId xmlns:a16="http://schemas.microsoft.com/office/drawing/2014/main" id="{7436967D-279E-4023-BFF0-E07F1F4999E7}"/>
                </a:ext>
              </a:extLst>
            </p:cNvPr>
            <p:cNvSpPr txBox="1"/>
            <p:nvPr/>
          </p:nvSpPr>
          <p:spPr>
            <a:xfrm>
              <a:off x="831850" y="177800"/>
              <a:ext cx="1960793" cy="230832"/>
            </a:xfrm>
            <a:prstGeom prst="rect">
              <a:avLst/>
            </a:prstGeom>
            <a:noFill/>
          </p:spPr>
          <p:txBody>
            <a:bodyPr wrap="none" rtlCol="0">
              <a:spAutoFit/>
            </a:bodyPr>
            <a:lstStyle/>
            <a:p>
              <a:r>
                <a:rPr lang="en-US" sz="900" dirty="0">
                  <a:latin typeface="Arial" panose="020B0604020202020204" pitchFamily="34" charset="0"/>
                  <a:cs typeface="Arial" panose="020B0604020202020204" pitchFamily="34" charset="0"/>
                </a:rPr>
                <a:t>4 </a:t>
              </a:r>
              <a:r>
                <a:rPr lang="en-US" sz="900" dirty="0" err="1">
                  <a:latin typeface="Arial" panose="020B0604020202020204" pitchFamily="34" charset="0"/>
                  <a:cs typeface="Arial" panose="020B0604020202020204" pitchFamily="34" charset="0"/>
                </a:rPr>
                <a:t>hr</a:t>
              </a:r>
              <a:r>
                <a:rPr lang="en-US" sz="900" dirty="0">
                  <a:latin typeface="Arial" panose="020B0604020202020204" pitchFamily="34" charset="0"/>
                  <a:cs typeface="Arial" panose="020B0604020202020204" pitchFamily="34" charset="0"/>
                </a:rPr>
                <a:t>                                   16 </a:t>
              </a:r>
              <a:r>
                <a:rPr lang="en-US" sz="900" dirty="0" err="1">
                  <a:latin typeface="Arial" panose="020B0604020202020204" pitchFamily="34" charset="0"/>
                  <a:cs typeface="Arial" panose="020B0604020202020204" pitchFamily="34" charset="0"/>
                </a:rPr>
                <a:t>hr</a:t>
              </a:r>
              <a:r>
                <a:rPr lang="en-US" sz="900" dirty="0">
                  <a:latin typeface="Arial" panose="020B0604020202020204" pitchFamily="34" charset="0"/>
                  <a:cs typeface="Arial" panose="020B0604020202020204" pitchFamily="34" charset="0"/>
                </a:rPr>
                <a:t>      </a:t>
              </a:r>
            </a:p>
          </p:txBody>
        </p:sp>
        <p:sp>
          <p:nvSpPr>
            <p:cNvPr id="39" name="TextBox 38">
              <a:extLst>
                <a:ext uri="{FF2B5EF4-FFF2-40B4-BE49-F238E27FC236}">
                  <a16:creationId xmlns:a16="http://schemas.microsoft.com/office/drawing/2014/main" id="{32E35274-D6B9-4FD3-85FA-92CDC75F5082}"/>
                </a:ext>
              </a:extLst>
            </p:cNvPr>
            <p:cNvSpPr txBox="1"/>
            <p:nvPr/>
          </p:nvSpPr>
          <p:spPr>
            <a:xfrm>
              <a:off x="2273300" y="2526030"/>
              <a:ext cx="543739" cy="230832"/>
            </a:xfrm>
            <a:prstGeom prst="rect">
              <a:avLst/>
            </a:prstGeom>
            <a:noFill/>
          </p:spPr>
          <p:txBody>
            <a:bodyPr wrap="none" rtlCol="0">
              <a:spAutoFit/>
            </a:bodyPr>
            <a:lstStyle/>
            <a:p>
              <a:r>
                <a:rPr lang="en-US" sz="900" dirty="0">
                  <a:latin typeface="Arial" panose="020B0604020202020204" pitchFamily="34" charset="0"/>
                  <a:cs typeface="Arial" panose="020B0604020202020204" pitchFamily="34" charset="0"/>
                </a:rPr>
                <a:t>16 </a:t>
              </a:r>
              <a:r>
                <a:rPr lang="en-US" sz="900" dirty="0" err="1">
                  <a:latin typeface="Arial" panose="020B0604020202020204" pitchFamily="34" charset="0"/>
                  <a:cs typeface="Arial" panose="020B0604020202020204" pitchFamily="34" charset="0"/>
                </a:rPr>
                <a:t>hr</a:t>
              </a:r>
              <a:r>
                <a:rPr lang="en-US" sz="900"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96F01B53-0B1D-4E93-BDFC-70CF3CD0463F}"/>
                </a:ext>
              </a:extLst>
            </p:cNvPr>
            <p:cNvPicPr>
              <a:picLocks noChangeAspect="1"/>
            </p:cNvPicPr>
            <p:nvPr/>
          </p:nvPicPr>
          <p:blipFill rotWithShape="1">
            <a:blip r:embed="rId4"/>
            <a:srcRect t="10567" b="-1"/>
            <a:stretch/>
          </p:blipFill>
          <p:spPr>
            <a:xfrm>
              <a:off x="323933" y="397035"/>
              <a:ext cx="2926080" cy="1622981"/>
            </a:xfrm>
            <a:prstGeom prst="rect">
              <a:avLst/>
            </a:prstGeom>
          </p:spPr>
        </p:pic>
        <p:pic>
          <p:nvPicPr>
            <p:cNvPr id="5" name="Picture 4">
              <a:extLst>
                <a:ext uri="{FF2B5EF4-FFF2-40B4-BE49-F238E27FC236}">
                  <a16:creationId xmlns:a16="http://schemas.microsoft.com/office/drawing/2014/main" id="{88A5426F-C147-43B7-B597-395ADD34568D}"/>
                </a:ext>
              </a:extLst>
            </p:cNvPr>
            <p:cNvPicPr>
              <a:picLocks noChangeAspect="1"/>
            </p:cNvPicPr>
            <p:nvPr/>
          </p:nvPicPr>
          <p:blipFill>
            <a:blip r:embed="rId5"/>
            <a:stretch>
              <a:fillRect/>
            </a:stretch>
          </p:blipFill>
          <p:spPr>
            <a:xfrm>
              <a:off x="381945" y="2669040"/>
              <a:ext cx="3017520" cy="3053705"/>
            </a:xfrm>
            <a:prstGeom prst="rect">
              <a:avLst/>
            </a:prstGeom>
          </p:spPr>
        </p:pic>
        <p:sp>
          <p:nvSpPr>
            <p:cNvPr id="2" name="TextBox 1">
              <a:extLst>
                <a:ext uri="{FF2B5EF4-FFF2-40B4-BE49-F238E27FC236}">
                  <a16:creationId xmlns:a16="http://schemas.microsoft.com/office/drawing/2014/main" id="{91C252C8-F8C0-4143-B6AA-AF963A91E084}"/>
                </a:ext>
              </a:extLst>
            </p:cNvPr>
            <p:cNvSpPr txBox="1"/>
            <p:nvPr/>
          </p:nvSpPr>
          <p:spPr>
            <a:xfrm>
              <a:off x="0" y="6032161"/>
              <a:ext cx="6857999" cy="1785104"/>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 1. </a:t>
              </a:r>
              <a:r>
                <a:rPr lang="en-US" sz="1100" dirty="0">
                  <a:latin typeface="Arial" panose="020B0604020202020204" pitchFamily="34" charset="0"/>
                  <a:cs typeface="Arial" panose="020B0604020202020204" pitchFamily="34" charset="0"/>
                </a:rPr>
                <a:t>The IL-2 and TCR/CD28-dependent transcriptome of human Tregs.  FACS-sorted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CD25</a:t>
              </a:r>
              <a:r>
                <a:rPr lang="en-US" sz="1100" baseline="30000" dirty="0">
                  <a:latin typeface="Arial" panose="020B0604020202020204" pitchFamily="34" charset="0"/>
                  <a:cs typeface="Arial" panose="020B0604020202020204" pitchFamily="34" charset="0"/>
                </a:rPr>
                <a:t>hi</a:t>
              </a:r>
              <a:r>
                <a:rPr lang="en-US" sz="1100" dirty="0">
                  <a:latin typeface="Arial" panose="020B0604020202020204" pitchFamily="34" charset="0"/>
                  <a:cs typeface="Arial" panose="020B0604020202020204" pitchFamily="34" charset="0"/>
                </a:rPr>
                <a:t> CD127</a:t>
              </a:r>
              <a:r>
                <a:rPr lang="en-US" sz="1100" baseline="30000" dirty="0">
                  <a:latin typeface="Arial" panose="020B0604020202020204" pitchFamily="34" charset="0"/>
                  <a:cs typeface="Arial" panose="020B0604020202020204" pitchFamily="34" charset="0"/>
                </a:rPr>
                <a:t>lo</a:t>
              </a:r>
              <a:r>
                <a:rPr lang="en-US" sz="1100" dirty="0">
                  <a:latin typeface="Arial" panose="020B0604020202020204" pitchFamily="34" charset="0"/>
                  <a:cs typeface="Arial" panose="020B0604020202020204" pitchFamily="34" charset="0"/>
                </a:rPr>
                <a:t> Tregs were cultured in media alone, with human IL-2 (100 U), anti-CD3/anti-CD28 + anti-IL-2 (TCR/CD28), or IL-2 + anti/CD3 and anti-CD28 for 4 or 16 hr. RNA was isolated from these cells and their transcriptome was determined by RNA-seq. Differentially expressed genes (DEGs; ≥1.5 fold-change up- or down-regulated, FDR&lt;0.01) were derived from 4-6 independent samples from normal human subjects as depicted in Fig. S1 for all analyses. (A) Venn diagrams  of overlapping genes. (B) </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Hierarchical clustering (one minus the Pearson correlation) applying K-means partitioning tool where at least one group passed our threshold (</a:t>
              </a:r>
              <a:r>
                <a:rPr lang="en-US" sz="1100" kern="12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1.5-fold, FDR &lt; 0.01). (C) Pathway analysis of up-regulated DEGs at 16 </a:t>
              </a:r>
              <a:r>
                <a:rPr lang="en-US" sz="1100" kern="1200" dirty="0" err="1">
                  <a:effectLst/>
                  <a:latin typeface="Arial" panose="020B0604020202020204" pitchFamily="34" charset="0"/>
                  <a:ea typeface="Times New Roman" panose="02020603050405020304" pitchFamily="18" charset="0"/>
                  <a:cs typeface="Arial" panose="020B0604020202020204" pitchFamily="34" charset="0"/>
                </a:rPr>
                <a:t>hr</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identified by g:Profiler (Gene Ontology Biological Processes, </a:t>
              </a:r>
              <a:r>
                <a:rPr lang="en-US" sz="1100" kern="1200" dirty="0" err="1">
                  <a:effectLst/>
                  <a:latin typeface="Arial" panose="020B0604020202020204" pitchFamily="34" charset="0"/>
                  <a:ea typeface="Times New Roman" panose="02020603050405020304" pitchFamily="18" charset="0"/>
                  <a:cs typeface="Arial" panose="020B0604020202020204" pitchFamily="34" charset="0"/>
                </a:rPr>
                <a:t>Reactome</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and </a:t>
              </a:r>
              <a:r>
                <a:rPr lang="en-US" sz="1100" kern="1200" dirty="0" err="1">
                  <a:effectLst/>
                  <a:latin typeface="Arial" panose="020B0604020202020204" pitchFamily="34" charset="0"/>
                  <a:ea typeface="Times New Roman" panose="02020603050405020304" pitchFamily="18" charset="0"/>
                  <a:cs typeface="Arial" panose="020B0604020202020204" pitchFamily="34" charset="0"/>
                </a:rPr>
                <a:t>WikiPathways</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and consolidated using </a:t>
              </a:r>
              <a:r>
                <a:rPr lang="en-US" sz="1100" kern="1200" dirty="0" err="1">
                  <a:effectLst/>
                  <a:latin typeface="Arial" panose="020B0604020202020204" pitchFamily="34" charset="0"/>
                  <a:ea typeface="Times New Roman" panose="02020603050405020304" pitchFamily="18" charset="0"/>
                  <a:cs typeface="Arial" panose="020B0604020202020204" pitchFamily="34" charset="0"/>
                </a:rPr>
                <a:t>Cytoscape</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CD3932C-C0A4-1C77-A3FD-C6B94E4EB7FA}"/>
                </a:ext>
              </a:extLst>
            </p:cNvPr>
            <p:cNvSpPr txBox="1"/>
            <p:nvPr/>
          </p:nvSpPr>
          <p:spPr>
            <a:xfrm>
              <a:off x="323933" y="177800"/>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a:t>
              </a:r>
            </a:p>
          </p:txBody>
        </p:sp>
        <p:sp>
          <p:nvSpPr>
            <p:cNvPr id="14" name="TextBox 13">
              <a:extLst>
                <a:ext uri="{FF2B5EF4-FFF2-40B4-BE49-F238E27FC236}">
                  <a16:creationId xmlns:a16="http://schemas.microsoft.com/office/drawing/2014/main" id="{8618FBF1-3DCB-6FC1-A71D-9560DF1D002A}"/>
                </a:ext>
              </a:extLst>
            </p:cNvPr>
            <p:cNvSpPr txBox="1"/>
            <p:nvPr/>
          </p:nvSpPr>
          <p:spPr>
            <a:xfrm>
              <a:off x="424080" y="2559599"/>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B</a:t>
              </a:r>
            </a:p>
          </p:txBody>
        </p:sp>
        <p:sp>
          <p:nvSpPr>
            <p:cNvPr id="15" name="TextBox 14">
              <a:extLst>
                <a:ext uri="{FF2B5EF4-FFF2-40B4-BE49-F238E27FC236}">
                  <a16:creationId xmlns:a16="http://schemas.microsoft.com/office/drawing/2014/main" id="{0FD330D1-8C50-7CCE-FFEA-BDF130431C39}"/>
                </a:ext>
              </a:extLst>
            </p:cNvPr>
            <p:cNvSpPr txBox="1"/>
            <p:nvPr/>
          </p:nvSpPr>
          <p:spPr>
            <a:xfrm>
              <a:off x="3533048" y="182153"/>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a:t>
              </a:r>
            </a:p>
          </p:txBody>
        </p:sp>
      </p:grpSp>
    </p:spTree>
    <p:extLst>
      <p:ext uri="{BB962C8B-B14F-4D97-AF65-F5344CB8AC3E}">
        <p14:creationId xmlns:p14="http://schemas.microsoft.com/office/powerpoint/2010/main" val="398786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46B1BED-2B1B-F894-ACE0-3A56D0B458B8}"/>
              </a:ext>
            </a:extLst>
          </p:cNvPr>
          <p:cNvGrpSpPr/>
          <p:nvPr/>
        </p:nvGrpSpPr>
        <p:grpSpPr>
          <a:xfrm>
            <a:off x="-53163" y="2199716"/>
            <a:ext cx="6964326" cy="4744568"/>
            <a:chOff x="0" y="1274789"/>
            <a:chExt cx="6964326" cy="4744568"/>
          </a:xfrm>
        </p:grpSpPr>
        <p:sp>
          <p:nvSpPr>
            <p:cNvPr id="2" name="TextBox 1">
              <a:extLst>
                <a:ext uri="{FF2B5EF4-FFF2-40B4-BE49-F238E27FC236}">
                  <a16:creationId xmlns:a16="http://schemas.microsoft.com/office/drawing/2014/main" id="{5EC5E0A1-17DF-F75C-EE08-863A0CA3653F}"/>
                </a:ext>
              </a:extLst>
            </p:cNvPr>
            <p:cNvSpPr txBox="1"/>
            <p:nvPr/>
          </p:nvSpPr>
          <p:spPr>
            <a:xfrm>
              <a:off x="2384362" y="4598612"/>
              <a:ext cx="848309"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CEACAM1 PE</a:t>
              </a:r>
            </a:p>
          </p:txBody>
        </p:sp>
        <p:sp>
          <p:nvSpPr>
            <p:cNvPr id="3" name="TextBox 2">
              <a:extLst>
                <a:ext uri="{FF2B5EF4-FFF2-40B4-BE49-F238E27FC236}">
                  <a16:creationId xmlns:a16="http://schemas.microsoft.com/office/drawing/2014/main" id="{08D62E23-A9A6-BB3B-7613-2A7DB295B2F2}"/>
                </a:ext>
              </a:extLst>
            </p:cNvPr>
            <p:cNvSpPr txBox="1"/>
            <p:nvPr/>
          </p:nvSpPr>
          <p:spPr>
            <a:xfrm>
              <a:off x="2225802" y="1274789"/>
              <a:ext cx="447558"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Tregs</a:t>
              </a:r>
              <a:endParaRPr lang="en-US" sz="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E2BF03A-213E-B52B-EC67-2471352D2714}"/>
                </a:ext>
              </a:extLst>
            </p:cNvPr>
            <p:cNvSpPr txBox="1"/>
            <p:nvPr/>
          </p:nvSpPr>
          <p:spPr>
            <a:xfrm>
              <a:off x="2973894" y="1274789"/>
              <a:ext cx="34977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a:t>
              </a:r>
              <a:r>
                <a:rPr lang="en-US" sz="800" baseline="-25000" dirty="0">
                  <a:latin typeface="Arial" panose="020B0604020202020204" pitchFamily="34" charset="0"/>
                  <a:cs typeface="Arial" panose="020B0604020202020204" pitchFamily="34" charset="0"/>
                </a:rPr>
                <a:t>EM</a:t>
              </a:r>
            </a:p>
          </p:txBody>
        </p:sp>
        <p:sp>
          <p:nvSpPr>
            <p:cNvPr id="5" name="TextBox 4">
              <a:extLst>
                <a:ext uri="{FF2B5EF4-FFF2-40B4-BE49-F238E27FC236}">
                  <a16:creationId xmlns:a16="http://schemas.microsoft.com/office/drawing/2014/main" id="{0EF012CC-E585-77B1-801F-F20991E67796}"/>
                </a:ext>
              </a:extLst>
            </p:cNvPr>
            <p:cNvSpPr txBox="1"/>
            <p:nvPr/>
          </p:nvSpPr>
          <p:spPr>
            <a:xfrm>
              <a:off x="1679161" y="2495323"/>
              <a:ext cx="42511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Day3</a:t>
              </a:r>
            </a:p>
          </p:txBody>
        </p:sp>
        <p:sp>
          <p:nvSpPr>
            <p:cNvPr id="6" name="TextBox 5">
              <a:extLst>
                <a:ext uri="{FF2B5EF4-FFF2-40B4-BE49-F238E27FC236}">
                  <a16:creationId xmlns:a16="http://schemas.microsoft.com/office/drawing/2014/main" id="{3E55D45C-D1ED-8CB5-5C7F-49FDBD28786F}"/>
                </a:ext>
              </a:extLst>
            </p:cNvPr>
            <p:cNvSpPr txBox="1"/>
            <p:nvPr/>
          </p:nvSpPr>
          <p:spPr>
            <a:xfrm>
              <a:off x="1679161" y="3279678"/>
              <a:ext cx="42511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Day6</a:t>
              </a:r>
            </a:p>
          </p:txBody>
        </p:sp>
        <p:sp>
          <p:nvSpPr>
            <p:cNvPr id="7" name="TextBox 6">
              <a:extLst>
                <a:ext uri="{FF2B5EF4-FFF2-40B4-BE49-F238E27FC236}">
                  <a16:creationId xmlns:a16="http://schemas.microsoft.com/office/drawing/2014/main" id="{FDD87580-87F0-9652-C3EF-ACB0DE63293A}"/>
                </a:ext>
              </a:extLst>
            </p:cNvPr>
            <p:cNvSpPr txBox="1"/>
            <p:nvPr/>
          </p:nvSpPr>
          <p:spPr>
            <a:xfrm>
              <a:off x="1679161" y="3924252"/>
              <a:ext cx="42511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Day9</a:t>
              </a:r>
            </a:p>
          </p:txBody>
        </p:sp>
        <p:pic>
          <p:nvPicPr>
            <p:cNvPr id="9" name="Picture 8">
              <a:extLst>
                <a:ext uri="{FF2B5EF4-FFF2-40B4-BE49-F238E27FC236}">
                  <a16:creationId xmlns:a16="http://schemas.microsoft.com/office/drawing/2014/main" id="{496FFACC-7883-BDF7-649C-A96F714C6937}"/>
                </a:ext>
              </a:extLst>
            </p:cNvPr>
            <p:cNvPicPr>
              <a:picLocks noChangeAspect="1"/>
            </p:cNvPicPr>
            <p:nvPr/>
          </p:nvPicPr>
          <p:blipFill rotWithShape="1">
            <a:blip r:embed="rId2"/>
            <a:srcRect b="25753"/>
            <a:stretch/>
          </p:blipFill>
          <p:spPr>
            <a:xfrm>
              <a:off x="2037602" y="2211733"/>
              <a:ext cx="1484297" cy="2192324"/>
            </a:xfrm>
            <a:prstGeom prst="rect">
              <a:avLst/>
            </a:prstGeom>
          </p:spPr>
        </p:pic>
        <p:sp>
          <p:nvSpPr>
            <p:cNvPr id="10" name="TextBox 9">
              <a:extLst>
                <a:ext uri="{FF2B5EF4-FFF2-40B4-BE49-F238E27FC236}">
                  <a16:creationId xmlns:a16="http://schemas.microsoft.com/office/drawing/2014/main" id="{F84BD931-E6D1-913F-2295-663F9C5F0993}"/>
                </a:ext>
              </a:extLst>
            </p:cNvPr>
            <p:cNvSpPr txBox="1"/>
            <p:nvPr/>
          </p:nvSpPr>
          <p:spPr>
            <a:xfrm>
              <a:off x="2445091" y="3001548"/>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70</a:t>
              </a:r>
            </a:p>
          </p:txBody>
        </p:sp>
        <p:sp>
          <p:nvSpPr>
            <p:cNvPr id="11" name="TextBox 10">
              <a:extLst>
                <a:ext uri="{FF2B5EF4-FFF2-40B4-BE49-F238E27FC236}">
                  <a16:creationId xmlns:a16="http://schemas.microsoft.com/office/drawing/2014/main" id="{154FDF4D-58A5-C789-AC7E-8FE7EFBA655F}"/>
                </a:ext>
              </a:extLst>
            </p:cNvPr>
            <p:cNvSpPr txBox="1"/>
            <p:nvPr/>
          </p:nvSpPr>
          <p:spPr>
            <a:xfrm>
              <a:off x="3148782" y="3001548"/>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63</a:t>
              </a:r>
            </a:p>
          </p:txBody>
        </p:sp>
        <p:sp>
          <p:nvSpPr>
            <p:cNvPr id="12" name="TextBox 11">
              <a:extLst>
                <a:ext uri="{FF2B5EF4-FFF2-40B4-BE49-F238E27FC236}">
                  <a16:creationId xmlns:a16="http://schemas.microsoft.com/office/drawing/2014/main" id="{B6653E90-7D1E-2B5C-0C50-47D8B6BDEA3E}"/>
                </a:ext>
              </a:extLst>
            </p:cNvPr>
            <p:cNvSpPr txBox="1"/>
            <p:nvPr/>
          </p:nvSpPr>
          <p:spPr>
            <a:xfrm>
              <a:off x="2414393" y="2259461"/>
              <a:ext cx="32893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6.4</a:t>
              </a:r>
            </a:p>
          </p:txBody>
        </p:sp>
        <p:sp>
          <p:nvSpPr>
            <p:cNvPr id="13" name="TextBox 12">
              <a:extLst>
                <a:ext uri="{FF2B5EF4-FFF2-40B4-BE49-F238E27FC236}">
                  <a16:creationId xmlns:a16="http://schemas.microsoft.com/office/drawing/2014/main" id="{F80130D8-5D95-7346-D57E-1470DD130DF8}"/>
                </a:ext>
              </a:extLst>
            </p:cNvPr>
            <p:cNvSpPr txBox="1"/>
            <p:nvPr/>
          </p:nvSpPr>
          <p:spPr>
            <a:xfrm>
              <a:off x="3146659" y="2259461"/>
              <a:ext cx="32893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3.4</a:t>
              </a:r>
            </a:p>
          </p:txBody>
        </p:sp>
        <p:sp>
          <p:nvSpPr>
            <p:cNvPr id="14" name="TextBox 13">
              <a:extLst>
                <a:ext uri="{FF2B5EF4-FFF2-40B4-BE49-F238E27FC236}">
                  <a16:creationId xmlns:a16="http://schemas.microsoft.com/office/drawing/2014/main" id="{CF68B1E4-BCFC-F20D-5480-D6679E3974F3}"/>
                </a:ext>
              </a:extLst>
            </p:cNvPr>
            <p:cNvSpPr txBox="1"/>
            <p:nvPr/>
          </p:nvSpPr>
          <p:spPr>
            <a:xfrm>
              <a:off x="2427487" y="3723213"/>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79</a:t>
              </a:r>
            </a:p>
          </p:txBody>
        </p:sp>
        <p:sp>
          <p:nvSpPr>
            <p:cNvPr id="15" name="TextBox 14">
              <a:extLst>
                <a:ext uri="{FF2B5EF4-FFF2-40B4-BE49-F238E27FC236}">
                  <a16:creationId xmlns:a16="http://schemas.microsoft.com/office/drawing/2014/main" id="{FBEB5232-A739-2BC8-E483-D1DF566EE9FE}"/>
                </a:ext>
              </a:extLst>
            </p:cNvPr>
            <p:cNvSpPr txBox="1"/>
            <p:nvPr/>
          </p:nvSpPr>
          <p:spPr>
            <a:xfrm>
              <a:off x="3131178" y="3723213"/>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43</a:t>
              </a:r>
            </a:p>
          </p:txBody>
        </p:sp>
        <p:pic>
          <p:nvPicPr>
            <p:cNvPr id="18" name="Picture 17">
              <a:extLst>
                <a:ext uri="{FF2B5EF4-FFF2-40B4-BE49-F238E27FC236}">
                  <a16:creationId xmlns:a16="http://schemas.microsoft.com/office/drawing/2014/main" id="{9DA641E4-50F5-2C1B-7A23-3E4586888ED7}"/>
                </a:ext>
              </a:extLst>
            </p:cNvPr>
            <p:cNvPicPr>
              <a:picLocks noChangeAspect="1"/>
            </p:cNvPicPr>
            <p:nvPr/>
          </p:nvPicPr>
          <p:blipFill>
            <a:blip r:embed="rId3"/>
            <a:stretch>
              <a:fillRect/>
            </a:stretch>
          </p:blipFill>
          <p:spPr>
            <a:xfrm>
              <a:off x="2049715" y="1439014"/>
              <a:ext cx="1472184" cy="770065"/>
            </a:xfrm>
            <a:prstGeom prst="rect">
              <a:avLst/>
            </a:prstGeom>
          </p:spPr>
        </p:pic>
        <p:sp>
          <p:nvSpPr>
            <p:cNvPr id="19" name="TextBox 18">
              <a:extLst>
                <a:ext uri="{FF2B5EF4-FFF2-40B4-BE49-F238E27FC236}">
                  <a16:creationId xmlns:a16="http://schemas.microsoft.com/office/drawing/2014/main" id="{17661A33-4C99-A4F6-B913-BB6307B19301}"/>
                </a:ext>
              </a:extLst>
            </p:cNvPr>
            <p:cNvSpPr txBox="1"/>
            <p:nvPr/>
          </p:nvSpPr>
          <p:spPr>
            <a:xfrm>
              <a:off x="1679161" y="1723798"/>
              <a:ext cx="42511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Day0</a:t>
              </a:r>
            </a:p>
          </p:txBody>
        </p:sp>
        <p:sp>
          <p:nvSpPr>
            <p:cNvPr id="20" name="TextBox 19">
              <a:extLst>
                <a:ext uri="{FF2B5EF4-FFF2-40B4-BE49-F238E27FC236}">
                  <a16:creationId xmlns:a16="http://schemas.microsoft.com/office/drawing/2014/main" id="{4B51549C-1A4C-4C66-BBFE-80D2327E98C6}"/>
                </a:ext>
              </a:extLst>
            </p:cNvPr>
            <p:cNvSpPr txBox="1"/>
            <p:nvPr/>
          </p:nvSpPr>
          <p:spPr>
            <a:xfrm>
              <a:off x="2433443" y="1468886"/>
              <a:ext cx="32893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1.8</a:t>
              </a:r>
            </a:p>
          </p:txBody>
        </p:sp>
        <p:sp>
          <p:nvSpPr>
            <p:cNvPr id="21" name="TextBox 20">
              <a:extLst>
                <a:ext uri="{FF2B5EF4-FFF2-40B4-BE49-F238E27FC236}">
                  <a16:creationId xmlns:a16="http://schemas.microsoft.com/office/drawing/2014/main" id="{3F3D7CE4-9FF4-A756-07F2-0A5F82FB9360}"/>
                </a:ext>
              </a:extLst>
            </p:cNvPr>
            <p:cNvSpPr txBox="1"/>
            <p:nvPr/>
          </p:nvSpPr>
          <p:spPr>
            <a:xfrm>
              <a:off x="3165709" y="1468886"/>
              <a:ext cx="32893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0.3</a:t>
              </a:r>
            </a:p>
          </p:txBody>
        </p:sp>
        <p:pic>
          <p:nvPicPr>
            <p:cNvPr id="22" name="Picture 21">
              <a:extLst>
                <a:ext uri="{FF2B5EF4-FFF2-40B4-BE49-F238E27FC236}">
                  <a16:creationId xmlns:a16="http://schemas.microsoft.com/office/drawing/2014/main" id="{E3077CCA-7B10-8E0D-E2AE-E9C2985F2F13}"/>
                </a:ext>
              </a:extLst>
            </p:cNvPr>
            <p:cNvPicPr>
              <a:picLocks noChangeAspect="1"/>
            </p:cNvPicPr>
            <p:nvPr/>
          </p:nvPicPr>
          <p:blipFill rotWithShape="1">
            <a:blip r:embed="rId4"/>
            <a:srcRect b="20329"/>
            <a:stretch/>
          </p:blipFill>
          <p:spPr>
            <a:xfrm>
              <a:off x="3796215" y="1439014"/>
              <a:ext cx="1479446" cy="2965043"/>
            </a:xfrm>
            <a:prstGeom prst="rect">
              <a:avLst/>
            </a:prstGeom>
          </p:spPr>
        </p:pic>
        <p:sp>
          <p:nvSpPr>
            <p:cNvPr id="23" name="TextBox 22">
              <a:extLst>
                <a:ext uri="{FF2B5EF4-FFF2-40B4-BE49-F238E27FC236}">
                  <a16:creationId xmlns:a16="http://schemas.microsoft.com/office/drawing/2014/main" id="{9187D139-99DF-749D-531B-203C049DD5B0}"/>
                </a:ext>
              </a:extLst>
            </p:cNvPr>
            <p:cNvSpPr txBox="1"/>
            <p:nvPr/>
          </p:nvSpPr>
          <p:spPr>
            <a:xfrm>
              <a:off x="4017783" y="1274789"/>
              <a:ext cx="447558"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Tregs</a:t>
              </a:r>
              <a:endParaRPr lang="en-US" sz="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57FE8E8-A568-1C2A-63CA-A8A4EC0F6D85}"/>
                </a:ext>
              </a:extLst>
            </p:cNvPr>
            <p:cNvSpPr txBox="1"/>
            <p:nvPr/>
          </p:nvSpPr>
          <p:spPr>
            <a:xfrm>
              <a:off x="4765875" y="1274789"/>
              <a:ext cx="34977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a:t>
              </a:r>
              <a:r>
                <a:rPr lang="en-US" sz="800" baseline="-25000" dirty="0">
                  <a:latin typeface="Arial" panose="020B0604020202020204" pitchFamily="34" charset="0"/>
                  <a:cs typeface="Arial" panose="020B0604020202020204" pitchFamily="34" charset="0"/>
                </a:rPr>
                <a:t>EM</a:t>
              </a:r>
            </a:p>
          </p:txBody>
        </p:sp>
        <p:sp>
          <p:nvSpPr>
            <p:cNvPr id="25" name="TextBox 24">
              <a:extLst>
                <a:ext uri="{FF2B5EF4-FFF2-40B4-BE49-F238E27FC236}">
                  <a16:creationId xmlns:a16="http://schemas.microsoft.com/office/drawing/2014/main" id="{35E45A0E-DEF9-20C0-7103-D8FD44A7DB2A}"/>
                </a:ext>
              </a:extLst>
            </p:cNvPr>
            <p:cNvSpPr txBox="1"/>
            <p:nvPr/>
          </p:nvSpPr>
          <p:spPr>
            <a:xfrm>
              <a:off x="4359922" y="4598610"/>
              <a:ext cx="614271"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CD25 PE</a:t>
              </a:r>
            </a:p>
          </p:txBody>
        </p:sp>
        <p:sp>
          <p:nvSpPr>
            <p:cNvPr id="27" name="TextBox 26">
              <a:extLst>
                <a:ext uri="{FF2B5EF4-FFF2-40B4-BE49-F238E27FC236}">
                  <a16:creationId xmlns:a16="http://schemas.microsoft.com/office/drawing/2014/main" id="{67DC8204-F9CC-027A-B33B-E43BCC562641}"/>
                </a:ext>
              </a:extLst>
            </p:cNvPr>
            <p:cNvSpPr txBox="1"/>
            <p:nvPr/>
          </p:nvSpPr>
          <p:spPr>
            <a:xfrm>
              <a:off x="0" y="5080638"/>
              <a:ext cx="6964326" cy="938719"/>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 S3. </a:t>
              </a:r>
              <a:r>
                <a:rPr lang="en-US" sz="1100" dirty="0">
                  <a:latin typeface="Arial" panose="020B0604020202020204" pitchFamily="34" charset="0"/>
                  <a:cs typeface="Arial" panose="020B0604020202020204" pitchFamily="34" charset="0"/>
                </a:rPr>
                <a:t>Human CD4</a:t>
              </a:r>
              <a:r>
                <a:rPr lang="en-US" sz="1100" baseline="30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CD25</a:t>
              </a:r>
              <a:r>
                <a:rPr lang="en-US" sz="1100" baseline="30000" dirty="0">
                  <a:latin typeface="Arial" panose="020B0604020202020204" pitchFamily="34" charset="0"/>
                  <a:cs typeface="Arial" panose="020B0604020202020204" pitchFamily="34" charset="0"/>
                </a:rPr>
                <a:t>hi </a:t>
              </a:r>
              <a:r>
                <a:rPr lang="en-US" sz="1100" dirty="0">
                  <a:latin typeface="Arial" panose="020B0604020202020204" pitchFamily="34" charset="0"/>
                  <a:cs typeface="Arial" panose="020B0604020202020204" pitchFamily="34" charset="0"/>
                </a:rPr>
                <a:t>CD127</a:t>
              </a:r>
              <a:r>
                <a:rPr lang="en-US" sz="1100" baseline="30000" dirty="0">
                  <a:latin typeface="Arial" panose="020B0604020202020204" pitchFamily="34" charset="0"/>
                  <a:cs typeface="Arial" panose="020B0604020202020204" pitchFamily="34" charset="0"/>
                </a:rPr>
                <a:t>lo</a:t>
              </a:r>
              <a:r>
                <a:rPr lang="en-US" sz="1100" dirty="0">
                  <a:latin typeface="Arial" panose="020B0604020202020204" pitchFamily="34" charset="0"/>
                  <a:cs typeface="Arial" panose="020B0604020202020204" pitchFamily="34" charset="0"/>
                </a:rPr>
                <a:t> Tregs or CD4</a:t>
              </a:r>
              <a:r>
                <a:rPr lang="en-US" sz="1100" baseline="30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CD45RA</a:t>
              </a:r>
              <a:r>
                <a:rPr lang="en-US" sz="1100" baseline="30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CD25</a:t>
              </a:r>
              <a:r>
                <a:rPr lang="en-US" sz="1100" baseline="30000" dirty="0">
                  <a:latin typeface="Arial" panose="020B0604020202020204" pitchFamily="34" charset="0"/>
                  <a:cs typeface="Arial" panose="020B0604020202020204" pitchFamily="34" charset="0"/>
                </a:rPr>
                <a:t>med </a:t>
              </a:r>
              <a:r>
                <a:rPr lang="en-US" sz="1100" dirty="0">
                  <a:latin typeface="Arial" panose="020B0604020202020204" pitchFamily="34" charset="0"/>
                  <a:cs typeface="Arial" panose="020B0604020202020204" pitchFamily="34" charset="0"/>
                </a:rPr>
                <a:t>CD127</a:t>
              </a:r>
              <a:r>
                <a:rPr lang="en-US" sz="1100" baseline="30000" dirty="0">
                  <a:latin typeface="Arial" panose="020B0604020202020204" pitchFamily="34" charset="0"/>
                  <a:cs typeface="Arial" panose="020B0604020202020204" pitchFamily="34" charset="0"/>
                </a:rPr>
                <a:t>hi</a:t>
              </a:r>
              <a:r>
                <a:rPr lang="en-US" sz="1100" dirty="0">
                  <a:latin typeface="Arial" panose="020B0604020202020204" pitchFamily="34" charset="0"/>
                  <a:cs typeface="Arial" panose="020B0604020202020204" pitchFamily="34" charset="0"/>
                </a:rPr>
                <a:t> CD4 T</a:t>
              </a:r>
              <a:r>
                <a:rPr lang="en-US" sz="1100" baseline="-25000" dirty="0">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cells were sorted from purified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T cells from healthy donors. The purified cells were stimulated at culture initiation with anti-CD3, anti-CD28, and IL-2 and sub-cultured with IL-2 on days 3 and 6. Representative CEACAM1 (left) and CD25 (right) expression was determined by flow cytometry (n=2; mean ± SD). Note: CEACAM1 and CD25 were identified in separate tubes with a distinctive flow panel</a:t>
              </a:r>
            </a:p>
          </p:txBody>
        </p:sp>
      </p:grpSp>
    </p:spTree>
    <p:extLst>
      <p:ext uri="{BB962C8B-B14F-4D97-AF65-F5344CB8AC3E}">
        <p14:creationId xmlns:p14="http://schemas.microsoft.com/office/powerpoint/2010/main" val="391826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2EEA9F62-4BB6-374C-BFCD-7558C8116014}"/>
              </a:ext>
            </a:extLst>
          </p:cNvPr>
          <p:cNvGrpSpPr/>
          <p:nvPr/>
        </p:nvGrpSpPr>
        <p:grpSpPr>
          <a:xfrm>
            <a:off x="0" y="836196"/>
            <a:ext cx="7095020" cy="7109329"/>
            <a:chOff x="0" y="345688"/>
            <a:chExt cx="7095020" cy="7109329"/>
          </a:xfrm>
        </p:grpSpPr>
        <p:grpSp>
          <p:nvGrpSpPr>
            <p:cNvPr id="2" name="Group 1">
              <a:extLst>
                <a:ext uri="{FF2B5EF4-FFF2-40B4-BE49-F238E27FC236}">
                  <a16:creationId xmlns:a16="http://schemas.microsoft.com/office/drawing/2014/main" id="{2E3EB5FF-8855-2892-3F0E-A9A78F188AA7}"/>
                </a:ext>
              </a:extLst>
            </p:cNvPr>
            <p:cNvGrpSpPr/>
            <p:nvPr/>
          </p:nvGrpSpPr>
          <p:grpSpPr>
            <a:xfrm>
              <a:off x="503133" y="553615"/>
              <a:ext cx="6083539" cy="1625837"/>
              <a:chOff x="503133" y="562482"/>
              <a:chExt cx="6083539" cy="1625837"/>
            </a:xfrm>
          </p:grpSpPr>
          <p:grpSp>
            <p:nvGrpSpPr>
              <p:cNvPr id="3" name="Group 28">
                <a:extLst>
                  <a:ext uri="{FF2B5EF4-FFF2-40B4-BE49-F238E27FC236}">
                    <a16:creationId xmlns:a16="http://schemas.microsoft.com/office/drawing/2014/main" id="{A2236A8A-B2C0-AE86-1E16-05E819360A34}"/>
                  </a:ext>
                </a:extLst>
              </p:cNvPr>
              <p:cNvGrpSpPr>
                <a:grpSpLocks/>
              </p:cNvGrpSpPr>
              <p:nvPr/>
            </p:nvGrpSpPr>
            <p:grpSpPr bwMode="auto">
              <a:xfrm>
                <a:off x="503133" y="562482"/>
                <a:ext cx="6083539" cy="1625837"/>
                <a:chOff x="3084122" y="14989560"/>
                <a:chExt cx="14189458" cy="4823429"/>
              </a:xfrm>
            </p:grpSpPr>
            <p:pic>
              <p:nvPicPr>
                <p:cNvPr id="7" name="Picture 6" descr="Image result for CD4+ cells">
                  <a:extLst>
                    <a:ext uri="{FF2B5EF4-FFF2-40B4-BE49-F238E27FC236}">
                      <a16:creationId xmlns:a16="http://schemas.microsoft.com/office/drawing/2014/main" id="{19EB12F9-E8D3-5082-B96E-07C968FB07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7025" t="10912" r="47862" b="67384"/>
                <a:stretch>
                  <a:fillRect/>
                </a:stretch>
              </p:blipFill>
              <p:spPr bwMode="auto">
                <a:xfrm>
                  <a:off x="3518519" y="18391740"/>
                  <a:ext cx="1254247" cy="142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Image result for CD4+ cells">
                  <a:extLst>
                    <a:ext uri="{FF2B5EF4-FFF2-40B4-BE49-F238E27FC236}">
                      <a16:creationId xmlns:a16="http://schemas.microsoft.com/office/drawing/2014/main" id="{9ABB108C-B9EA-BE59-9537-1A8EF24A77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65569" t="10207" r="17500" b="70032"/>
                <a:stretch>
                  <a:fillRect/>
                </a:stretch>
              </p:blipFill>
              <p:spPr bwMode="auto">
                <a:xfrm>
                  <a:off x="6203298" y="18437451"/>
                  <a:ext cx="1249314" cy="137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8">
                  <a:extLst>
                    <a:ext uri="{FF2B5EF4-FFF2-40B4-BE49-F238E27FC236}">
                      <a16:creationId xmlns:a16="http://schemas.microsoft.com/office/drawing/2014/main" id="{9639C755-7A30-52E4-8BCD-B46D7B244704}"/>
                    </a:ext>
                  </a:extLst>
                </p:cNvPr>
                <p:cNvSpPr txBox="1">
                  <a:spLocks noChangeArrowheads="1"/>
                </p:cNvSpPr>
                <p:nvPr/>
              </p:nvSpPr>
              <p:spPr bwMode="auto">
                <a:xfrm>
                  <a:off x="3084122" y="17397075"/>
                  <a:ext cx="1905921" cy="100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800" dirty="0">
                      <a:latin typeface="Arial" panose="020B0604020202020204" pitchFamily="34" charset="0"/>
                      <a:ea typeface="宋体" panose="02010600030101010101" pitchFamily="2" charset="-122"/>
                      <a:cs typeface="Arial" panose="020B0604020202020204" pitchFamily="34" charset="0"/>
                    </a:rPr>
                    <a:t>Purified CD4</a:t>
                  </a:r>
                  <a:r>
                    <a:rPr lang="en-US" altLang="zh-CN" sz="800" baseline="30000" dirty="0">
                      <a:latin typeface="Arial" panose="020B0604020202020204" pitchFamily="34" charset="0"/>
                      <a:ea typeface="宋体" panose="02010600030101010101" pitchFamily="2" charset="-122"/>
                      <a:cs typeface="Arial" panose="020B0604020202020204" pitchFamily="34" charset="0"/>
                    </a:rPr>
                    <a:t>+</a:t>
                  </a:r>
                  <a:r>
                    <a:rPr lang="en-US" altLang="zh-CN" sz="800" dirty="0">
                      <a:latin typeface="Arial" panose="020B0604020202020204" pitchFamily="34" charset="0"/>
                      <a:ea typeface="宋体" panose="02010600030101010101" pitchFamily="2" charset="-122"/>
                      <a:cs typeface="Arial" panose="020B0604020202020204" pitchFamily="34" charset="0"/>
                    </a:rPr>
                    <a:t> T cells</a:t>
                  </a:r>
                </a:p>
              </p:txBody>
            </p:sp>
            <p:cxnSp>
              <p:nvCxnSpPr>
                <p:cNvPr id="10" name="Straight Arrow Connector 9">
                  <a:extLst>
                    <a:ext uri="{FF2B5EF4-FFF2-40B4-BE49-F238E27FC236}">
                      <a16:creationId xmlns:a16="http://schemas.microsoft.com/office/drawing/2014/main" id="{D084D050-2E16-3FC6-E21C-25DA6380DF80}"/>
                    </a:ext>
                  </a:extLst>
                </p:cNvPr>
                <p:cNvCxnSpPr/>
                <p:nvPr/>
              </p:nvCxnSpPr>
              <p:spPr>
                <a:xfrm>
                  <a:off x="4755453" y="19130261"/>
                  <a:ext cx="13434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80">
                  <a:extLst>
                    <a:ext uri="{FF2B5EF4-FFF2-40B4-BE49-F238E27FC236}">
                      <a16:creationId xmlns:a16="http://schemas.microsoft.com/office/drawing/2014/main" id="{2C872695-623B-3C3D-963C-8D5DAD22E02E}"/>
                    </a:ext>
                  </a:extLst>
                </p:cNvPr>
                <p:cNvSpPr txBox="1">
                  <a:spLocks noChangeArrowheads="1"/>
                </p:cNvSpPr>
                <p:nvPr/>
              </p:nvSpPr>
              <p:spPr bwMode="auto">
                <a:xfrm>
                  <a:off x="4795196" y="18437450"/>
                  <a:ext cx="1837731" cy="63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dirty="0">
                      <a:latin typeface="Arial" panose="020B0604020202020204" pitchFamily="34" charset="0"/>
                      <a:ea typeface="宋体" panose="02010600030101010101" pitchFamily="2" charset="-122"/>
                      <a:cs typeface="Arial" panose="020B0604020202020204" pitchFamily="34" charset="0"/>
                    </a:rPr>
                    <a:t>FACs</a:t>
                  </a:r>
                </a:p>
              </p:txBody>
            </p:sp>
            <p:sp>
              <p:nvSpPr>
                <p:cNvPr id="12" name="TextBox 81">
                  <a:extLst>
                    <a:ext uri="{FF2B5EF4-FFF2-40B4-BE49-F238E27FC236}">
                      <a16:creationId xmlns:a16="http://schemas.microsoft.com/office/drawing/2014/main" id="{DBB7786C-0EA2-A6B4-199C-FE42591BEAA2}"/>
                    </a:ext>
                  </a:extLst>
                </p:cNvPr>
                <p:cNvSpPr txBox="1">
                  <a:spLocks noChangeArrowheads="1"/>
                </p:cNvSpPr>
                <p:nvPr/>
              </p:nvSpPr>
              <p:spPr bwMode="auto">
                <a:xfrm>
                  <a:off x="5325140" y="17383610"/>
                  <a:ext cx="2922187" cy="29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800" dirty="0">
                      <a:latin typeface="Arial" panose="020B0604020202020204" pitchFamily="34" charset="0"/>
                      <a:ea typeface="宋体" panose="02010600030101010101" pitchFamily="2" charset="-122"/>
                      <a:cs typeface="Arial" panose="020B0604020202020204" pitchFamily="34" charset="0"/>
                    </a:rPr>
                    <a:t>CD4</a:t>
                  </a:r>
                  <a:r>
                    <a:rPr lang="en-US" altLang="zh-CN" sz="800" baseline="30000" dirty="0">
                      <a:latin typeface="Arial" panose="020B0604020202020204" pitchFamily="34" charset="0"/>
                      <a:ea typeface="宋体" panose="02010600030101010101" pitchFamily="2" charset="-122"/>
                      <a:cs typeface="Arial" panose="020B0604020202020204" pitchFamily="34" charset="0"/>
                    </a:rPr>
                    <a:t>+</a:t>
                  </a:r>
                  <a:r>
                    <a:rPr lang="en-US" altLang="zh-CN" sz="800" dirty="0">
                      <a:latin typeface="Arial" panose="020B0604020202020204" pitchFamily="34" charset="0"/>
                      <a:ea typeface="宋体" panose="02010600030101010101" pitchFamily="2" charset="-122"/>
                      <a:cs typeface="Arial" panose="020B0604020202020204" pitchFamily="34" charset="0"/>
                    </a:rPr>
                    <a:t>CD25</a:t>
                  </a:r>
                  <a:r>
                    <a:rPr lang="en-US" altLang="zh-CN" sz="800" baseline="30000" dirty="0">
                      <a:latin typeface="Arial" panose="020B0604020202020204" pitchFamily="34" charset="0"/>
                      <a:ea typeface="宋体" panose="02010600030101010101" pitchFamily="2" charset="-122"/>
                      <a:cs typeface="Arial" panose="020B0604020202020204" pitchFamily="34" charset="0"/>
                    </a:rPr>
                    <a:t>hi</a:t>
                  </a:r>
                  <a:r>
                    <a:rPr lang="en-US" altLang="zh-CN" sz="800" dirty="0">
                      <a:latin typeface="Arial" panose="020B0604020202020204" pitchFamily="34" charset="0"/>
                      <a:ea typeface="宋体" panose="02010600030101010101" pitchFamily="2" charset="-122"/>
                      <a:cs typeface="Arial" panose="020B0604020202020204" pitchFamily="34" charset="0"/>
                    </a:rPr>
                    <a:t>CD127</a:t>
                  </a:r>
                  <a:r>
                    <a:rPr lang="en-US" altLang="zh-CN" sz="800" baseline="30000" dirty="0">
                      <a:latin typeface="Arial" panose="020B0604020202020204" pitchFamily="34" charset="0"/>
                      <a:ea typeface="宋体" panose="02010600030101010101" pitchFamily="2" charset="-122"/>
                      <a:cs typeface="Arial" panose="020B0604020202020204" pitchFamily="34" charset="0"/>
                    </a:rPr>
                    <a:t>lo</a:t>
                  </a:r>
                  <a:r>
                    <a:rPr lang="en-US" altLang="zh-CN" sz="800" dirty="0">
                      <a:latin typeface="Arial" panose="020B0604020202020204" pitchFamily="34" charset="0"/>
                      <a:ea typeface="宋体" panose="02010600030101010101" pitchFamily="2" charset="-122"/>
                      <a:cs typeface="Arial" panose="020B0604020202020204" pitchFamily="34" charset="0"/>
                    </a:rPr>
                    <a:t> Tregs</a:t>
                  </a:r>
                </a:p>
              </p:txBody>
            </p:sp>
            <p:cxnSp>
              <p:nvCxnSpPr>
                <p:cNvPr id="13" name="Straight Arrow Connector 12">
                  <a:extLst>
                    <a:ext uri="{FF2B5EF4-FFF2-40B4-BE49-F238E27FC236}">
                      <a16:creationId xmlns:a16="http://schemas.microsoft.com/office/drawing/2014/main" id="{8BB60CEB-32BD-93E7-B46C-CBFA9B56BE86}"/>
                    </a:ext>
                  </a:extLst>
                </p:cNvPr>
                <p:cNvCxnSpPr>
                  <a:cxnSpLocks/>
                </p:cNvCxnSpPr>
                <p:nvPr/>
              </p:nvCxnSpPr>
              <p:spPr>
                <a:xfrm>
                  <a:off x="7538310" y="19125220"/>
                  <a:ext cx="1830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83">
                  <a:extLst>
                    <a:ext uri="{FF2B5EF4-FFF2-40B4-BE49-F238E27FC236}">
                      <a16:creationId xmlns:a16="http://schemas.microsoft.com/office/drawing/2014/main" id="{1E1812DF-CB4E-7466-3F98-04B9F5CF1812}"/>
                    </a:ext>
                  </a:extLst>
                </p:cNvPr>
                <p:cNvSpPr txBox="1">
                  <a:spLocks noChangeArrowheads="1"/>
                </p:cNvSpPr>
                <p:nvPr/>
              </p:nvSpPr>
              <p:spPr bwMode="auto">
                <a:xfrm>
                  <a:off x="7119474" y="18411975"/>
                  <a:ext cx="2573125" cy="63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800" dirty="0">
                      <a:latin typeface="Arial" panose="020B0604020202020204" pitchFamily="34" charset="0"/>
                      <a:ea typeface="宋体" panose="02010600030101010101" pitchFamily="2" charset="-122"/>
                      <a:cs typeface="Arial" panose="020B0604020202020204" pitchFamily="34" charset="0"/>
                    </a:rPr>
                    <a:t>αCD3CD28+IL2</a:t>
                  </a:r>
                </a:p>
              </p:txBody>
            </p:sp>
            <p:pic>
              <p:nvPicPr>
                <p:cNvPr id="15" name="Picture 4" descr="http://marsonlab.ucsf.edu/sites/marsonlab.ucsf.edu/files/wysiwyg/editing.png">
                  <a:extLst>
                    <a:ext uri="{FF2B5EF4-FFF2-40B4-BE49-F238E27FC236}">
                      <a16:creationId xmlns:a16="http://schemas.microsoft.com/office/drawing/2014/main" id="{93C56CE3-D23B-46FB-94DC-8EE2CCFDF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47" t="12991" r="80569" b="30904"/>
                <a:stretch>
                  <a:fillRect/>
                </a:stretch>
              </p:blipFill>
              <p:spPr bwMode="auto">
                <a:xfrm>
                  <a:off x="9368554" y="14989560"/>
                  <a:ext cx="2841044" cy="175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Image result for CD4+ cells">
                  <a:extLst>
                    <a:ext uri="{FF2B5EF4-FFF2-40B4-BE49-F238E27FC236}">
                      <a16:creationId xmlns:a16="http://schemas.microsoft.com/office/drawing/2014/main" id="{76E63818-9F79-15BF-AC15-262FE082D6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65569" t="10207" r="17500" b="70032"/>
                <a:stretch>
                  <a:fillRect/>
                </a:stretch>
              </p:blipFill>
              <p:spPr bwMode="auto">
                <a:xfrm>
                  <a:off x="9515314" y="18341414"/>
                  <a:ext cx="1354998" cy="143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a:extLst>
                    <a:ext uri="{FF2B5EF4-FFF2-40B4-BE49-F238E27FC236}">
                      <a16:creationId xmlns:a16="http://schemas.microsoft.com/office/drawing/2014/main" id="{3CB459D9-283E-9B89-9FD8-6716FB786235}"/>
                    </a:ext>
                  </a:extLst>
                </p:cNvPr>
                <p:cNvCxnSpPr/>
                <p:nvPr/>
              </p:nvCxnSpPr>
              <p:spPr>
                <a:xfrm>
                  <a:off x="10285755" y="17195693"/>
                  <a:ext cx="4513" cy="978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87">
                  <a:extLst>
                    <a:ext uri="{FF2B5EF4-FFF2-40B4-BE49-F238E27FC236}">
                      <a16:creationId xmlns:a16="http://schemas.microsoft.com/office/drawing/2014/main" id="{BC7C3C8F-B374-61F9-FB04-52150BB41667}"/>
                    </a:ext>
                  </a:extLst>
                </p:cNvPr>
                <p:cNvSpPr txBox="1">
                  <a:spLocks noChangeArrowheads="1"/>
                </p:cNvSpPr>
                <p:nvPr/>
              </p:nvSpPr>
              <p:spPr bwMode="auto">
                <a:xfrm>
                  <a:off x="10043445" y="17215543"/>
                  <a:ext cx="2617649" cy="291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00" dirty="0">
                      <a:latin typeface="Arial" panose="020B0604020202020204" pitchFamily="34" charset="0"/>
                      <a:ea typeface="宋体" panose="02010600030101010101" pitchFamily="2" charset="-122"/>
                      <a:cs typeface="Arial" panose="020B0604020202020204" pitchFamily="34" charset="0"/>
                    </a:rPr>
                    <a:t>Electroporation</a:t>
                  </a:r>
                </a:p>
              </p:txBody>
            </p:sp>
            <p:sp>
              <p:nvSpPr>
                <p:cNvPr id="19" name="TextBox 88">
                  <a:extLst>
                    <a:ext uri="{FF2B5EF4-FFF2-40B4-BE49-F238E27FC236}">
                      <a16:creationId xmlns:a16="http://schemas.microsoft.com/office/drawing/2014/main" id="{8261D973-CFE2-915C-C39F-2A36BF2AA047}"/>
                    </a:ext>
                  </a:extLst>
                </p:cNvPr>
                <p:cNvSpPr txBox="1">
                  <a:spLocks noChangeArrowheads="1"/>
                </p:cNvSpPr>
                <p:nvPr/>
              </p:nvSpPr>
              <p:spPr bwMode="auto">
                <a:xfrm rot="10800000">
                  <a:off x="8557743" y="15605425"/>
                  <a:ext cx="472948" cy="85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r>
                    <a:rPr lang="en-US" altLang="zh-CN" sz="800" dirty="0">
                      <a:latin typeface="Arial" panose="020B0604020202020204" pitchFamily="34" charset="0"/>
                      <a:ea typeface="宋体" panose="02010600030101010101" pitchFamily="2" charset="-122"/>
                      <a:cs typeface="Arial" panose="020B0604020202020204" pitchFamily="34" charset="0"/>
                    </a:rPr>
                    <a:t>3:1</a:t>
                  </a:r>
                </a:p>
              </p:txBody>
            </p:sp>
            <p:cxnSp>
              <p:nvCxnSpPr>
                <p:cNvPr id="20" name="Straight Arrow Connector 19">
                  <a:extLst>
                    <a:ext uri="{FF2B5EF4-FFF2-40B4-BE49-F238E27FC236}">
                      <a16:creationId xmlns:a16="http://schemas.microsoft.com/office/drawing/2014/main" id="{9B84DBB9-E909-6292-EAF8-C3E452C5E763}"/>
                    </a:ext>
                  </a:extLst>
                </p:cNvPr>
                <p:cNvCxnSpPr/>
                <p:nvPr/>
              </p:nvCxnSpPr>
              <p:spPr>
                <a:xfrm>
                  <a:off x="11034527" y="19114753"/>
                  <a:ext cx="208899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90">
                  <a:extLst>
                    <a:ext uri="{FF2B5EF4-FFF2-40B4-BE49-F238E27FC236}">
                      <a16:creationId xmlns:a16="http://schemas.microsoft.com/office/drawing/2014/main" id="{3340A7B9-51BA-EC07-01ED-684A0A8EE479}"/>
                    </a:ext>
                  </a:extLst>
                </p:cNvPr>
                <p:cNvSpPr txBox="1">
                  <a:spLocks noChangeArrowheads="1"/>
                </p:cNvSpPr>
                <p:nvPr/>
              </p:nvSpPr>
              <p:spPr bwMode="auto">
                <a:xfrm>
                  <a:off x="11127757" y="18437450"/>
                  <a:ext cx="1823620" cy="63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800" dirty="0">
                      <a:latin typeface="Arial" panose="020B0604020202020204" pitchFamily="34" charset="0"/>
                      <a:ea typeface="宋体" panose="02010600030101010101" pitchFamily="2" charset="-122"/>
                      <a:cs typeface="Arial" panose="020B0604020202020204" pitchFamily="34" charset="0"/>
                    </a:rPr>
                    <a:t>IL-2</a:t>
                  </a:r>
                </a:p>
              </p:txBody>
            </p:sp>
            <p:sp>
              <p:nvSpPr>
                <p:cNvPr id="22" name="TextBox 91">
                  <a:extLst>
                    <a:ext uri="{FF2B5EF4-FFF2-40B4-BE49-F238E27FC236}">
                      <a16:creationId xmlns:a16="http://schemas.microsoft.com/office/drawing/2014/main" id="{202FFDDF-4B25-986A-6EFF-116E83287BCA}"/>
                    </a:ext>
                  </a:extLst>
                </p:cNvPr>
                <p:cNvSpPr txBox="1">
                  <a:spLocks noChangeArrowheads="1"/>
                </p:cNvSpPr>
                <p:nvPr/>
              </p:nvSpPr>
              <p:spPr bwMode="auto">
                <a:xfrm>
                  <a:off x="15863383" y="18793506"/>
                  <a:ext cx="1410197" cy="291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800" dirty="0">
                      <a:latin typeface="Arial" panose="020B0604020202020204" pitchFamily="34" charset="0"/>
                      <a:ea typeface="宋体" panose="02010600030101010101" pitchFamily="2" charset="-122"/>
                      <a:cs typeface="Arial" panose="020B0604020202020204" pitchFamily="34" charset="0"/>
                    </a:rPr>
                    <a:t>Analysis</a:t>
                  </a:r>
                </a:p>
              </p:txBody>
            </p:sp>
            <p:sp>
              <p:nvSpPr>
                <p:cNvPr id="23" name="TextBox 113">
                  <a:extLst>
                    <a:ext uri="{FF2B5EF4-FFF2-40B4-BE49-F238E27FC236}">
                      <a16:creationId xmlns:a16="http://schemas.microsoft.com/office/drawing/2014/main" id="{78F73A44-67A1-2933-F2A5-EA6B6C713199}"/>
                    </a:ext>
                  </a:extLst>
                </p:cNvPr>
                <p:cNvSpPr txBox="1">
                  <a:spLocks noChangeArrowheads="1"/>
                </p:cNvSpPr>
                <p:nvPr/>
              </p:nvSpPr>
              <p:spPr bwMode="auto">
                <a:xfrm>
                  <a:off x="12914234" y="18574415"/>
                  <a:ext cx="2698627" cy="100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800" dirty="0">
                      <a:latin typeface="Arial" panose="020B0604020202020204" pitchFamily="34" charset="0"/>
                      <a:ea typeface="宋体" panose="02010600030101010101" pitchFamily="2" charset="-122"/>
                      <a:cs typeface="Arial" panose="020B0604020202020204" pitchFamily="34" charset="0"/>
                    </a:rPr>
                    <a:t>Control/CEACAM1</a:t>
                  </a:r>
                  <a:r>
                    <a:rPr lang="en-US" altLang="zh-CN" sz="800" baseline="30000" dirty="0">
                      <a:latin typeface="Arial" panose="020B0604020202020204" pitchFamily="34" charset="0"/>
                      <a:ea typeface="宋体" panose="02010600030101010101" pitchFamily="2" charset="-122"/>
                      <a:cs typeface="Arial" panose="020B0604020202020204" pitchFamily="34" charset="0"/>
                    </a:rPr>
                    <a:t>KO</a:t>
                  </a:r>
                  <a:r>
                    <a:rPr lang="en-US" altLang="zh-CN" sz="800" dirty="0">
                      <a:latin typeface="Arial" panose="020B0604020202020204" pitchFamily="34" charset="0"/>
                      <a:ea typeface="宋体" panose="02010600030101010101" pitchFamily="2" charset="-122"/>
                      <a:cs typeface="Arial" panose="020B0604020202020204" pitchFamily="34" charset="0"/>
                    </a:rPr>
                    <a:t>/BLIMP1</a:t>
                  </a:r>
                  <a:r>
                    <a:rPr lang="en-US" altLang="zh-CN" sz="800" baseline="30000" dirty="0">
                      <a:latin typeface="Arial" panose="020B0604020202020204" pitchFamily="34" charset="0"/>
                      <a:ea typeface="宋体" panose="02010600030101010101" pitchFamily="2" charset="-122"/>
                      <a:cs typeface="Arial" panose="020B0604020202020204" pitchFamily="34" charset="0"/>
                    </a:rPr>
                    <a:t>KO</a:t>
                  </a:r>
                  <a:r>
                    <a:rPr lang="en-US" altLang="zh-CN" sz="800" dirty="0">
                      <a:latin typeface="Arial" panose="020B0604020202020204" pitchFamily="34" charset="0"/>
                      <a:ea typeface="宋体" panose="02010600030101010101" pitchFamily="2" charset="-122"/>
                      <a:cs typeface="Arial" panose="020B0604020202020204" pitchFamily="34" charset="0"/>
                    </a:rPr>
                    <a:t> Tregs</a:t>
                  </a:r>
                </a:p>
              </p:txBody>
            </p:sp>
            <p:cxnSp>
              <p:nvCxnSpPr>
                <p:cNvPr id="24" name="Straight Arrow Connector 23">
                  <a:extLst>
                    <a:ext uri="{FF2B5EF4-FFF2-40B4-BE49-F238E27FC236}">
                      <a16:creationId xmlns:a16="http://schemas.microsoft.com/office/drawing/2014/main" id="{29E99370-0FC0-21EF-916F-0A8282B004DE}"/>
                    </a:ext>
                  </a:extLst>
                </p:cNvPr>
                <p:cNvCxnSpPr/>
                <p:nvPr/>
              </p:nvCxnSpPr>
              <p:spPr>
                <a:xfrm flipV="1">
                  <a:off x="15265230" y="19154827"/>
                  <a:ext cx="665673" cy="6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 name="TextBox 3">
                <a:extLst>
                  <a:ext uri="{FF2B5EF4-FFF2-40B4-BE49-F238E27FC236}">
                    <a16:creationId xmlns:a16="http://schemas.microsoft.com/office/drawing/2014/main" id="{571FD1C5-D034-B78D-C547-872EEFBD2CF6}"/>
                  </a:ext>
                </a:extLst>
              </p:cNvPr>
              <p:cNvSpPr txBox="1"/>
              <p:nvPr/>
            </p:nvSpPr>
            <p:spPr>
              <a:xfrm>
                <a:off x="2556757" y="1964494"/>
                <a:ext cx="514919" cy="215444"/>
              </a:xfrm>
              <a:prstGeom prst="rect">
                <a:avLst/>
              </a:prstGeom>
              <a:noFill/>
            </p:spPr>
            <p:txBody>
              <a:bodyPr wrap="square">
                <a:spAutoFit/>
              </a:bodyPr>
              <a:lstStyle/>
              <a:p>
                <a:r>
                  <a:rPr kumimoji="0" lang="en-US" altLang="zh-CN" sz="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 days </a:t>
                </a:r>
                <a:endParaRPr lang="en-US" dirty="0"/>
              </a:p>
            </p:txBody>
          </p:sp>
          <p:sp>
            <p:nvSpPr>
              <p:cNvPr id="5" name="TextBox 4">
                <a:extLst>
                  <a:ext uri="{FF2B5EF4-FFF2-40B4-BE49-F238E27FC236}">
                    <a16:creationId xmlns:a16="http://schemas.microsoft.com/office/drawing/2014/main" id="{A2151351-7CE4-62F9-A95F-4F43B1D21E79}"/>
                  </a:ext>
                </a:extLst>
              </p:cNvPr>
              <p:cNvSpPr txBox="1"/>
              <p:nvPr/>
            </p:nvSpPr>
            <p:spPr>
              <a:xfrm>
                <a:off x="4125032" y="1956492"/>
                <a:ext cx="600680" cy="215444"/>
              </a:xfrm>
              <a:prstGeom prst="rect">
                <a:avLst/>
              </a:prstGeom>
              <a:noFill/>
            </p:spPr>
            <p:txBody>
              <a:bodyPr wrap="square">
                <a:spAutoFit/>
              </a:bodyPr>
              <a:lstStyle/>
              <a:p>
                <a:r>
                  <a:rPr kumimoji="0" lang="en-US" altLang="zh-CN" sz="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7 days</a:t>
                </a:r>
                <a:endParaRPr lang="en-US" dirty="0"/>
              </a:p>
            </p:txBody>
          </p:sp>
          <p:sp>
            <p:nvSpPr>
              <p:cNvPr id="6" name="TextBox 5">
                <a:extLst>
                  <a:ext uri="{FF2B5EF4-FFF2-40B4-BE49-F238E27FC236}">
                    <a16:creationId xmlns:a16="http://schemas.microsoft.com/office/drawing/2014/main" id="{E4D9B368-BBFD-772F-D0DD-53CC79B923CF}"/>
                  </a:ext>
                </a:extLst>
              </p:cNvPr>
              <p:cNvSpPr txBox="1"/>
              <p:nvPr/>
            </p:nvSpPr>
            <p:spPr>
              <a:xfrm>
                <a:off x="2842259" y="1093216"/>
                <a:ext cx="1608133"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(Scramble/CEACAM1/BLIMP1)</a:t>
                </a:r>
              </a:p>
            </p:txBody>
          </p:sp>
        </p:grpSp>
        <p:grpSp>
          <p:nvGrpSpPr>
            <p:cNvPr id="25" name="Group 24">
              <a:extLst>
                <a:ext uri="{FF2B5EF4-FFF2-40B4-BE49-F238E27FC236}">
                  <a16:creationId xmlns:a16="http://schemas.microsoft.com/office/drawing/2014/main" id="{5DBB5EE2-5C0B-13F7-4F99-1E97B0F84BCA}"/>
                </a:ext>
              </a:extLst>
            </p:cNvPr>
            <p:cNvGrpSpPr/>
            <p:nvPr/>
          </p:nvGrpSpPr>
          <p:grpSpPr>
            <a:xfrm>
              <a:off x="549438" y="2533376"/>
              <a:ext cx="5583957" cy="857234"/>
              <a:chOff x="40021" y="2401799"/>
              <a:chExt cx="5258745" cy="857234"/>
            </a:xfrm>
          </p:grpSpPr>
          <p:grpSp>
            <p:nvGrpSpPr>
              <p:cNvPr id="26" name="Group 25">
                <a:extLst>
                  <a:ext uri="{FF2B5EF4-FFF2-40B4-BE49-F238E27FC236}">
                    <a16:creationId xmlns:a16="http://schemas.microsoft.com/office/drawing/2014/main" id="{3BC4605C-9AFE-F45C-6B06-5D6B26A1E0F6}"/>
                  </a:ext>
                </a:extLst>
              </p:cNvPr>
              <p:cNvGrpSpPr/>
              <p:nvPr/>
            </p:nvGrpSpPr>
            <p:grpSpPr>
              <a:xfrm rot="10800000">
                <a:off x="795622" y="2747672"/>
                <a:ext cx="4503144" cy="280397"/>
                <a:chOff x="795622" y="2747673"/>
                <a:chExt cx="5232166" cy="280397"/>
              </a:xfrm>
            </p:grpSpPr>
            <p:cxnSp>
              <p:nvCxnSpPr>
                <p:cNvPr id="42" name="Straight Connector 41">
                  <a:extLst>
                    <a:ext uri="{FF2B5EF4-FFF2-40B4-BE49-F238E27FC236}">
                      <a16:creationId xmlns:a16="http://schemas.microsoft.com/office/drawing/2014/main" id="{66772711-5AE0-9E29-B249-0FF143A27875}"/>
                    </a:ext>
                  </a:extLst>
                </p:cNvPr>
                <p:cNvCxnSpPr>
                  <a:cxnSpLocks/>
                </p:cNvCxnSpPr>
                <p:nvPr/>
              </p:nvCxnSpPr>
              <p:spPr>
                <a:xfrm>
                  <a:off x="1068779" y="2881024"/>
                  <a:ext cx="4920972"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85ED656-2C4A-D135-4070-D482470280E4}"/>
                    </a:ext>
                  </a:extLst>
                </p:cNvPr>
                <p:cNvSpPr/>
                <p:nvPr/>
              </p:nvSpPr>
              <p:spPr>
                <a:xfrm>
                  <a:off x="5982069" y="2821347"/>
                  <a:ext cx="45719" cy="11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488422A-19BF-A473-7947-1BD8EB3A6E44}"/>
                    </a:ext>
                  </a:extLst>
                </p:cNvPr>
                <p:cNvSpPr/>
                <p:nvPr/>
              </p:nvSpPr>
              <p:spPr>
                <a:xfrm>
                  <a:off x="5936350" y="2747673"/>
                  <a:ext cx="45719" cy="25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CE718A1-FDAD-E02F-3406-15CD8E7C0407}"/>
                    </a:ext>
                  </a:extLst>
                </p:cNvPr>
                <p:cNvSpPr/>
                <p:nvPr/>
              </p:nvSpPr>
              <p:spPr>
                <a:xfrm>
                  <a:off x="5608478" y="2747673"/>
                  <a:ext cx="180743" cy="280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EE1A799-C0F9-603D-4E78-F6757323927A}"/>
                    </a:ext>
                  </a:extLst>
                </p:cNvPr>
                <p:cNvSpPr/>
                <p:nvPr/>
              </p:nvSpPr>
              <p:spPr>
                <a:xfrm>
                  <a:off x="4447914" y="2781446"/>
                  <a:ext cx="97636" cy="23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3BF919B-ACCB-EFB2-62D4-962B392D8F5B}"/>
                    </a:ext>
                  </a:extLst>
                </p:cNvPr>
                <p:cNvSpPr/>
                <p:nvPr/>
              </p:nvSpPr>
              <p:spPr>
                <a:xfrm>
                  <a:off x="4248186" y="2781446"/>
                  <a:ext cx="97636" cy="23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8DC456-CAC3-F60D-CBF1-67D77FA4EB75}"/>
                    </a:ext>
                  </a:extLst>
                </p:cNvPr>
                <p:cNvSpPr/>
                <p:nvPr/>
              </p:nvSpPr>
              <p:spPr>
                <a:xfrm>
                  <a:off x="3743721" y="2781446"/>
                  <a:ext cx="97636" cy="23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AB0236B-4FB4-078A-4FF7-CCD349D850BA}"/>
                    </a:ext>
                  </a:extLst>
                </p:cNvPr>
                <p:cNvSpPr/>
                <p:nvPr/>
              </p:nvSpPr>
              <p:spPr>
                <a:xfrm>
                  <a:off x="2158866" y="2781447"/>
                  <a:ext cx="74370" cy="234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069DACA-63CA-CD84-E452-A900BCBB3606}"/>
                    </a:ext>
                  </a:extLst>
                </p:cNvPr>
                <p:cNvSpPr/>
                <p:nvPr/>
              </p:nvSpPr>
              <p:spPr>
                <a:xfrm>
                  <a:off x="1927996" y="2781446"/>
                  <a:ext cx="45719" cy="24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BFC248B-D2D1-8F08-90DA-EA6032D00319}"/>
                    </a:ext>
                  </a:extLst>
                </p:cNvPr>
                <p:cNvSpPr/>
                <p:nvPr/>
              </p:nvSpPr>
              <p:spPr>
                <a:xfrm>
                  <a:off x="1785853" y="2781446"/>
                  <a:ext cx="45719" cy="24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2273D17-6BF9-8FAE-080D-7387099B9EF5}"/>
                    </a:ext>
                  </a:extLst>
                </p:cNvPr>
                <p:cNvSpPr/>
                <p:nvPr/>
              </p:nvSpPr>
              <p:spPr>
                <a:xfrm>
                  <a:off x="1356164" y="2782168"/>
                  <a:ext cx="45719" cy="225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04763E2-73D9-F596-BF9F-2EA55E50935F}"/>
                    </a:ext>
                  </a:extLst>
                </p:cNvPr>
                <p:cNvSpPr/>
                <p:nvPr/>
              </p:nvSpPr>
              <p:spPr>
                <a:xfrm>
                  <a:off x="795622" y="2821347"/>
                  <a:ext cx="575720" cy="11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84596763-3E1A-22B0-527E-03898C28154D}"/>
                  </a:ext>
                </a:extLst>
              </p:cNvPr>
              <p:cNvSpPr txBox="1"/>
              <p:nvPr/>
            </p:nvSpPr>
            <p:spPr>
              <a:xfrm>
                <a:off x="235575" y="3043589"/>
                <a:ext cx="530319"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Exon</a:t>
                </a:r>
              </a:p>
            </p:txBody>
          </p:sp>
          <p:sp>
            <p:nvSpPr>
              <p:cNvPr id="28" name="TextBox 27">
                <a:extLst>
                  <a:ext uri="{FF2B5EF4-FFF2-40B4-BE49-F238E27FC236}">
                    <a16:creationId xmlns:a16="http://schemas.microsoft.com/office/drawing/2014/main" id="{BCFC2887-3445-6378-C2AC-F2B378F02B13}"/>
                  </a:ext>
                </a:extLst>
              </p:cNvPr>
              <p:cNvSpPr txBox="1"/>
              <p:nvPr/>
            </p:nvSpPr>
            <p:spPr>
              <a:xfrm>
                <a:off x="731904"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1</a:t>
                </a:r>
              </a:p>
            </p:txBody>
          </p:sp>
          <p:sp>
            <p:nvSpPr>
              <p:cNvPr id="29" name="TextBox 28">
                <a:extLst>
                  <a:ext uri="{FF2B5EF4-FFF2-40B4-BE49-F238E27FC236}">
                    <a16:creationId xmlns:a16="http://schemas.microsoft.com/office/drawing/2014/main" id="{07C4285C-7FB1-4F82-1D0A-F3DE48FB65A2}"/>
                  </a:ext>
                </a:extLst>
              </p:cNvPr>
              <p:cNvSpPr txBox="1"/>
              <p:nvPr/>
            </p:nvSpPr>
            <p:spPr>
              <a:xfrm>
                <a:off x="958246"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2</a:t>
                </a:r>
              </a:p>
            </p:txBody>
          </p:sp>
          <p:sp>
            <p:nvSpPr>
              <p:cNvPr id="30" name="TextBox 29">
                <a:extLst>
                  <a:ext uri="{FF2B5EF4-FFF2-40B4-BE49-F238E27FC236}">
                    <a16:creationId xmlns:a16="http://schemas.microsoft.com/office/drawing/2014/main" id="{D954B5FB-104F-4709-B86E-A380525B5F25}"/>
                  </a:ext>
                </a:extLst>
              </p:cNvPr>
              <p:cNvSpPr txBox="1"/>
              <p:nvPr/>
            </p:nvSpPr>
            <p:spPr>
              <a:xfrm>
                <a:off x="1973200"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3</a:t>
                </a:r>
              </a:p>
            </p:txBody>
          </p:sp>
          <p:sp>
            <p:nvSpPr>
              <p:cNvPr id="31" name="TextBox 30">
                <a:extLst>
                  <a:ext uri="{FF2B5EF4-FFF2-40B4-BE49-F238E27FC236}">
                    <a16:creationId xmlns:a16="http://schemas.microsoft.com/office/drawing/2014/main" id="{958404DC-1B0F-CCE6-FCDC-51BB5A838211}"/>
                  </a:ext>
                </a:extLst>
              </p:cNvPr>
              <p:cNvSpPr txBox="1"/>
              <p:nvPr/>
            </p:nvSpPr>
            <p:spPr>
              <a:xfrm>
                <a:off x="2192634"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4</a:t>
                </a:r>
              </a:p>
            </p:txBody>
          </p:sp>
          <p:sp>
            <p:nvSpPr>
              <p:cNvPr id="32" name="TextBox 31">
                <a:extLst>
                  <a:ext uri="{FF2B5EF4-FFF2-40B4-BE49-F238E27FC236}">
                    <a16:creationId xmlns:a16="http://schemas.microsoft.com/office/drawing/2014/main" id="{69E9F4BC-1255-0E02-872A-66710CB5F146}"/>
                  </a:ext>
                </a:extLst>
              </p:cNvPr>
              <p:cNvSpPr txBox="1"/>
              <p:nvPr/>
            </p:nvSpPr>
            <p:spPr>
              <a:xfrm>
                <a:off x="2594045"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5</a:t>
                </a:r>
              </a:p>
            </p:txBody>
          </p:sp>
          <p:sp>
            <p:nvSpPr>
              <p:cNvPr id="33" name="TextBox 32">
                <a:extLst>
                  <a:ext uri="{FF2B5EF4-FFF2-40B4-BE49-F238E27FC236}">
                    <a16:creationId xmlns:a16="http://schemas.microsoft.com/office/drawing/2014/main" id="{7ECFDAAC-BA58-381F-88C5-19D26AFBC426}"/>
                  </a:ext>
                </a:extLst>
              </p:cNvPr>
              <p:cNvSpPr txBox="1"/>
              <p:nvPr/>
            </p:nvSpPr>
            <p:spPr>
              <a:xfrm>
                <a:off x="3951733"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6</a:t>
                </a:r>
              </a:p>
            </p:txBody>
          </p:sp>
          <p:sp>
            <p:nvSpPr>
              <p:cNvPr id="34" name="TextBox 33">
                <a:extLst>
                  <a:ext uri="{FF2B5EF4-FFF2-40B4-BE49-F238E27FC236}">
                    <a16:creationId xmlns:a16="http://schemas.microsoft.com/office/drawing/2014/main" id="{EA164838-C974-CD95-50F9-8798F7F1A304}"/>
                  </a:ext>
                </a:extLst>
              </p:cNvPr>
              <p:cNvSpPr txBox="1"/>
              <p:nvPr/>
            </p:nvSpPr>
            <p:spPr>
              <a:xfrm>
                <a:off x="4171164"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7</a:t>
                </a:r>
              </a:p>
            </p:txBody>
          </p:sp>
          <p:sp>
            <p:nvSpPr>
              <p:cNvPr id="35" name="TextBox 34">
                <a:extLst>
                  <a:ext uri="{FF2B5EF4-FFF2-40B4-BE49-F238E27FC236}">
                    <a16:creationId xmlns:a16="http://schemas.microsoft.com/office/drawing/2014/main" id="{C228799C-9C24-D57F-B87E-86FA8A4E4795}"/>
                  </a:ext>
                </a:extLst>
              </p:cNvPr>
              <p:cNvSpPr txBox="1"/>
              <p:nvPr/>
            </p:nvSpPr>
            <p:spPr>
              <a:xfrm>
                <a:off x="4322807"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8</a:t>
                </a:r>
              </a:p>
            </p:txBody>
          </p:sp>
          <p:sp>
            <p:nvSpPr>
              <p:cNvPr id="36" name="TextBox 35">
                <a:extLst>
                  <a:ext uri="{FF2B5EF4-FFF2-40B4-BE49-F238E27FC236}">
                    <a16:creationId xmlns:a16="http://schemas.microsoft.com/office/drawing/2014/main" id="{16E20BD4-962F-07E8-FDD1-A2E991B9FFE6}"/>
                  </a:ext>
                </a:extLst>
              </p:cNvPr>
              <p:cNvSpPr txBox="1"/>
              <p:nvPr/>
            </p:nvSpPr>
            <p:spPr>
              <a:xfrm>
                <a:off x="4816327" y="3043589"/>
                <a:ext cx="245484"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9</a:t>
                </a:r>
              </a:p>
            </p:txBody>
          </p:sp>
          <p:sp>
            <p:nvSpPr>
              <p:cNvPr id="37" name="TextBox 36">
                <a:extLst>
                  <a:ext uri="{FF2B5EF4-FFF2-40B4-BE49-F238E27FC236}">
                    <a16:creationId xmlns:a16="http://schemas.microsoft.com/office/drawing/2014/main" id="{34574AAE-96AA-B33A-AB35-B44CFD6C33EB}"/>
                  </a:ext>
                </a:extLst>
              </p:cNvPr>
              <p:cNvSpPr txBox="1"/>
              <p:nvPr/>
            </p:nvSpPr>
            <p:spPr>
              <a:xfrm>
                <a:off x="40021" y="2725441"/>
                <a:ext cx="804879"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Human CEACAM1</a:t>
                </a:r>
              </a:p>
            </p:txBody>
          </p:sp>
          <p:sp>
            <p:nvSpPr>
              <p:cNvPr id="38" name="Lightning Bolt 37">
                <a:extLst>
                  <a:ext uri="{FF2B5EF4-FFF2-40B4-BE49-F238E27FC236}">
                    <a16:creationId xmlns:a16="http://schemas.microsoft.com/office/drawing/2014/main" id="{6FBF0B5E-1CBA-C8AB-B4D2-69854D9B9754}"/>
                  </a:ext>
                </a:extLst>
              </p:cNvPr>
              <p:cNvSpPr/>
              <p:nvPr/>
            </p:nvSpPr>
            <p:spPr>
              <a:xfrm>
                <a:off x="949812" y="2598802"/>
                <a:ext cx="118412" cy="8352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ightning Bolt 38">
                <a:extLst>
                  <a:ext uri="{FF2B5EF4-FFF2-40B4-BE49-F238E27FC236}">
                    <a16:creationId xmlns:a16="http://schemas.microsoft.com/office/drawing/2014/main" id="{D661A697-F683-9866-2B18-3A02F7FCC1CD}"/>
                  </a:ext>
                </a:extLst>
              </p:cNvPr>
              <p:cNvSpPr/>
              <p:nvPr/>
            </p:nvSpPr>
            <p:spPr>
              <a:xfrm>
                <a:off x="2142162" y="2586225"/>
                <a:ext cx="118412" cy="11359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9DEA71-85FB-512F-014A-F334AC6EFE25}"/>
                  </a:ext>
                </a:extLst>
              </p:cNvPr>
              <p:cNvSpPr txBox="1"/>
              <p:nvPr/>
            </p:nvSpPr>
            <p:spPr>
              <a:xfrm>
                <a:off x="765657" y="2401886"/>
                <a:ext cx="575999"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gRNA1</a:t>
                </a:r>
              </a:p>
            </p:txBody>
          </p:sp>
          <p:sp>
            <p:nvSpPr>
              <p:cNvPr id="41" name="TextBox 40">
                <a:extLst>
                  <a:ext uri="{FF2B5EF4-FFF2-40B4-BE49-F238E27FC236}">
                    <a16:creationId xmlns:a16="http://schemas.microsoft.com/office/drawing/2014/main" id="{88FD96D6-C86B-0957-8AFA-B62461FF667C}"/>
                  </a:ext>
                </a:extLst>
              </p:cNvPr>
              <p:cNvSpPr txBox="1"/>
              <p:nvPr/>
            </p:nvSpPr>
            <p:spPr>
              <a:xfrm>
                <a:off x="1913368" y="2401799"/>
                <a:ext cx="575999"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gRNA2</a:t>
                </a:r>
              </a:p>
            </p:txBody>
          </p:sp>
        </p:grpSp>
        <p:grpSp>
          <p:nvGrpSpPr>
            <p:cNvPr id="54" name="Group 53">
              <a:extLst>
                <a:ext uri="{FF2B5EF4-FFF2-40B4-BE49-F238E27FC236}">
                  <a16:creationId xmlns:a16="http://schemas.microsoft.com/office/drawing/2014/main" id="{3DC4E6B9-8484-CBAD-5663-06E8F6E47699}"/>
                </a:ext>
              </a:extLst>
            </p:cNvPr>
            <p:cNvGrpSpPr/>
            <p:nvPr/>
          </p:nvGrpSpPr>
          <p:grpSpPr>
            <a:xfrm>
              <a:off x="4555624" y="3866395"/>
              <a:ext cx="2539396" cy="2050526"/>
              <a:chOff x="4439285" y="3868060"/>
              <a:chExt cx="2539396" cy="2050526"/>
            </a:xfrm>
          </p:grpSpPr>
          <p:sp>
            <p:nvSpPr>
              <p:cNvPr id="55" name="TextBox 54">
                <a:extLst>
                  <a:ext uri="{FF2B5EF4-FFF2-40B4-BE49-F238E27FC236}">
                    <a16:creationId xmlns:a16="http://schemas.microsoft.com/office/drawing/2014/main" id="{B6C9D40A-D24C-3B86-FEB2-5EFDF07CA7D8}"/>
                  </a:ext>
                </a:extLst>
              </p:cNvPr>
              <p:cNvSpPr txBox="1"/>
              <p:nvPr/>
            </p:nvSpPr>
            <p:spPr>
              <a:xfrm>
                <a:off x="6051855" y="4609965"/>
                <a:ext cx="926826"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Non-specific </a:t>
                </a:r>
              </a:p>
            </p:txBody>
          </p:sp>
          <p:grpSp>
            <p:nvGrpSpPr>
              <p:cNvPr id="56" name="Group 55">
                <a:extLst>
                  <a:ext uri="{FF2B5EF4-FFF2-40B4-BE49-F238E27FC236}">
                    <a16:creationId xmlns:a16="http://schemas.microsoft.com/office/drawing/2014/main" id="{493D98FF-7D18-E789-5EE9-8A8569FFD062}"/>
                  </a:ext>
                </a:extLst>
              </p:cNvPr>
              <p:cNvGrpSpPr/>
              <p:nvPr/>
            </p:nvGrpSpPr>
            <p:grpSpPr>
              <a:xfrm>
                <a:off x="4439285" y="3868060"/>
                <a:ext cx="2300268" cy="2050526"/>
                <a:chOff x="4450392" y="3775146"/>
                <a:chExt cx="2300268" cy="1806959"/>
              </a:xfrm>
            </p:grpSpPr>
            <p:sp>
              <p:nvSpPr>
                <p:cNvPr id="57" name="TextBox 56">
                  <a:extLst>
                    <a:ext uri="{FF2B5EF4-FFF2-40B4-BE49-F238E27FC236}">
                      <a16:creationId xmlns:a16="http://schemas.microsoft.com/office/drawing/2014/main" id="{3D96E7A0-15FF-7476-052C-8CAD29E986AA}"/>
                    </a:ext>
                  </a:extLst>
                </p:cNvPr>
                <p:cNvSpPr txBox="1"/>
                <p:nvPr/>
              </p:nvSpPr>
              <p:spPr>
                <a:xfrm>
                  <a:off x="6052556" y="4064168"/>
                  <a:ext cx="698104"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CEACAM1</a:t>
                  </a:r>
                  <a:endParaRPr lang="zh-CN" altLang="en-US" sz="800" dirty="0">
                    <a:latin typeface="Arial" panose="020B0604020202020204" pitchFamily="34" charset="0"/>
                    <a:cs typeface="Arial" panose="020B0604020202020204" pitchFamily="34" charset="0"/>
                  </a:endParaRPr>
                </a:p>
              </p:txBody>
            </p:sp>
            <p:sp>
              <p:nvSpPr>
                <p:cNvPr id="58" name="Right Arrow 14">
                  <a:extLst>
                    <a:ext uri="{FF2B5EF4-FFF2-40B4-BE49-F238E27FC236}">
                      <a16:creationId xmlns:a16="http://schemas.microsoft.com/office/drawing/2014/main" id="{620AA8BE-B7E4-6AF9-B9BA-7BF253677A2F}"/>
                    </a:ext>
                  </a:extLst>
                </p:cNvPr>
                <p:cNvSpPr/>
                <p:nvPr/>
              </p:nvSpPr>
              <p:spPr>
                <a:xfrm>
                  <a:off x="4740787" y="4866814"/>
                  <a:ext cx="114091" cy="71032"/>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59" name="Right Arrow 15">
                  <a:extLst>
                    <a:ext uri="{FF2B5EF4-FFF2-40B4-BE49-F238E27FC236}">
                      <a16:creationId xmlns:a16="http://schemas.microsoft.com/office/drawing/2014/main" id="{608D07E3-B27A-BC06-4844-D071AFDD698F}"/>
                    </a:ext>
                  </a:extLst>
                </p:cNvPr>
                <p:cNvSpPr/>
                <p:nvPr/>
              </p:nvSpPr>
              <p:spPr>
                <a:xfrm>
                  <a:off x="4750714" y="4676347"/>
                  <a:ext cx="91129" cy="71032"/>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60" name="Right Arrow 16">
                  <a:extLst>
                    <a:ext uri="{FF2B5EF4-FFF2-40B4-BE49-F238E27FC236}">
                      <a16:creationId xmlns:a16="http://schemas.microsoft.com/office/drawing/2014/main" id="{0A7AF8F8-A900-0681-7763-E37487716EFB}"/>
                    </a:ext>
                  </a:extLst>
                </p:cNvPr>
                <p:cNvSpPr/>
                <p:nvPr/>
              </p:nvSpPr>
              <p:spPr>
                <a:xfrm>
                  <a:off x="4750715" y="4567230"/>
                  <a:ext cx="95616" cy="6577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61" name="Right Arrow 17">
                  <a:extLst>
                    <a:ext uri="{FF2B5EF4-FFF2-40B4-BE49-F238E27FC236}">
                      <a16:creationId xmlns:a16="http://schemas.microsoft.com/office/drawing/2014/main" id="{ED747FE8-14ED-43B3-76D1-9E44E003E8C0}"/>
                    </a:ext>
                  </a:extLst>
                </p:cNvPr>
                <p:cNvSpPr/>
                <p:nvPr/>
              </p:nvSpPr>
              <p:spPr>
                <a:xfrm>
                  <a:off x="4757881" y="4371317"/>
                  <a:ext cx="93390" cy="6766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AD101A58-5BFD-092A-BA25-6332365DF7F8}"/>
                    </a:ext>
                  </a:extLst>
                </p:cNvPr>
                <p:cNvSpPr txBox="1"/>
                <p:nvPr/>
              </p:nvSpPr>
              <p:spPr>
                <a:xfrm>
                  <a:off x="4488476" y="4780436"/>
                  <a:ext cx="327132"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25 </a:t>
                  </a:r>
                  <a:endParaRPr lang="zh-CN" altLang="en-US" sz="8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EFFE8BF2-19E6-1CBA-9C17-F6752E36ADE8}"/>
                    </a:ext>
                  </a:extLst>
                </p:cNvPr>
                <p:cNvSpPr txBox="1"/>
                <p:nvPr/>
              </p:nvSpPr>
              <p:spPr>
                <a:xfrm>
                  <a:off x="4497022" y="4610260"/>
                  <a:ext cx="318586"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37</a:t>
                  </a:r>
                  <a:endParaRPr lang="zh-CN" altLang="en-US" sz="8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6AEA1C74-0F5E-498F-BD84-91438EFF6FDB}"/>
                    </a:ext>
                  </a:extLst>
                </p:cNvPr>
                <p:cNvSpPr txBox="1"/>
                <p:nvPr/>
              </p:nvSpPr>
              <p:spPr>
                <a:xfrm>
                  <a:off x="4497022" y="4476918"/>
                  <a:ext cx="318586"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50</a:t>
                  </a:r>
                  <a:endParaRPr lang="zh-CN" altLang="en-US" sz="8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EFCF8D4E-546E-2CC6-3998-0E5145D6EB14}"/>
                    </a:ext>
                  </a:extLst>
                </p:cNvPr>
                <p:cNvSpPr txBox="1"/>
                <p:nvPr/>
              </p:nvSpPr>
              <p:spPr>
                <a:xfrm>
                  <a:off x="4497022" y="4301607"/>
                  <a:ext cx="318586"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75</a:t>
                  </a:r>
                  <a:endParaRPr lang="zh-CN" altLang="en-US" sz="800" dirty="0">
                    <a:latin typeface="Arial" panose="020B0604020202020204" pitchFamily="34" charset="0"/>
                    <a:cs typeface="Arial" panose="020B0604020202020204" pitchFamily="34" charset="0"/>
                  </a:endParaRPr>
                </a:p>
              </p:txBody>
            </p:sp>
            <p:sp>
              <p:nvSpPr>
                <p:cNvPr id="66" name="Right Arrow 22">
                  <a:extLst>
                    <a:ext uri="{FF2B5EF4-FFF2-40B4-BE49-F238E27FC236}">
                      <a16:creationId xmlns:a16="http://schemas.microsoft.com/office/drawing/2014/main" id="{EBC4C680-E6C3-5BE1-BB26-6253D0FAA23A}"/>
                    </a:ext>
                  </a:extLst>
                </p:cNvPr>
                <p:cNvSpPr/>
                <p:nvPr/>
              </p:nvSpPr>
              <p:spPr>
                <a:xfrm>
                  <a:off x="4757880" y="4260706"/>
                  <a:ext cx="93390" cy="61573"/>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AF2DBCF6-34B7-0462-0F8D-7A487E5841B6}"/>
                    </a:ext>
                  </a:extLst>
                </p:cNvPr>
                <p:cNvSpPr txBox="1"/>
                <p:nvPr/>
              </p:nvSpPr>
              <p:spPr>
                <a:xfrm>
                  <a:off x="4450964" y="4165229"/>
                  <a:ext cx="407972"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100</a:t>
                  </a:r>
                  <a:endParaRPr lang="zh-CN" altLang="en-US" sz="800" dirty="0">
                    <a:latin typeface="Arial" panose="020B0604020202020204" pitchFamily="34" charset="0"/>
                    <a:cs typeface="Arial" panose="020B0604020202020204" pitchFamily="34" charset="0"/>
                  </a:endParaRPr>
                </a:p>
              </p:txBody>
            </p:sp>
            <p:sp>
              <p:nvSpPr>
                <p:cNvPr id="68" name="Right Arrow 24">
                  <a:extLst>
                    <a:ext uri="{FF2B5EF4-FFF2-40B4-BE49-F238E27FC236}">
                      <a16:creationId xmlns:a16="http://schemas.microsoft.com/office/drawing/2014/main" id="{B5C7A86D-6AFB-F30D-26E0-16BF5210EF9C}"/>
                    </a:ext>
                  </a:extLst>
                </p:cNvPr>
                <p:cNvSpPr/>
                <p:nvPr/>
              </p:nvSpPr>
              <p:spPr>
                <a:xfrm>
                  <a:off x="4757880" y="4074506"/>
                  <a:ext cx="93390" cy="73706"/>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10D1F45E-A0ED-B5FF-86AA-9C2FCBC2CDDF}"/>
                    </a:ext>
                  </a:extLst>
                </p:cNvPr>
                <p:cNvSpPr txBox="1"/>
                <p:nvPr/>
              </p:nvSpPr>
              <p:spPr>
                <a:xfrm>
                  <a:off x="4450392" y="4007328"/>
                  <a:ext cx="381510"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150</a:t>
                  </a:r>
                  <a:endParaRPr lang="zh-CN" altLang="en-US" sz="800" dirty="0">
                    <a:latin typeface="Arial" panose="020B0604020202020204" pitchFamily="34" charset="0"/>
                    <a:cs typeface="Arial" panose="020B0604020202020204" pitchFamily="34" charset="0"/>
                  </a:endParaRPr>
                </a:p>
              </p:txBody>
            </p:sp>
            <p:sp>
              <p:nvSpPr>
                <p:cNvPr id="70" name="Right Arrow 26">
                  <a:extLst>
                    <a:ext uri="{FF2B5EF4-FFF2-40B4-BE49-F238E27FC236}">
                      <a16:creationId xmlns:a16="http://schemas.microsoft.com/office/drawing/2014/main" id="{80099D63-8C3E-60FD-85FE-FA61DC1C51CB}"/>
                    </a:ext>
                  </a:extLst>
                </p:cNvPr>
                <p:cNvSpPr/>
                <p:nvPr/>
              </p:nvSpPr>
              <p:spPr>
                <a:xfrm>
                  <a:off x="4740787" y="4992772"/>
                  <a:ext cx="114089" cy="64629"/>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2960D5DF-9700-2419-6C60-AD3D92DB4607}"/>
                    </a:ext>
                  </a:extLst>
                </p:cNvPr>
                <p:cNvSpPr txBox="1"/>
                <p:nvPr/>
              </p:nvSpPr>
              <p:spPr>
                <a:xfrm>
                  <a:off x="4497022" y="4949659"/>
                  <a:ext cx="318586"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20</a:t>
                  </a:r>
                  <a:endParaRPr lang="zh-CN" altLang="en-US" sz="800" dirty="0">
                    <a:latin typeface="Arial" panose="020B0604020202020204" pitchFamily="34" charset="0"/>
                    <a:cs typeface="Arial" panose="020B0604020202020204" pitchFamily="34" charset="0"/>
                  </a:endParaRPr>
                </a:p>
              </p:txBody>
            </p:sp>
            <p:sp>
              <p:nvSpPr>
                <p:cNvPr id="72" name="Left Arrow 30">
                  <a:extLst>
                    <a:ext uri="{FF2B5EF4-FFF2-40B4-BE49-F238E27FC236}">
                      <a16:creationId xmlns:a16="http://schemas.microsoft.com/office/drawing/2014/main" id="{A0CDCC47-2D0C-E8F3-4641-E1AEBB5EABB3}"/>
                    </a:ext>
                  </a:extLst>
                </p:cNvPr>
                <p:cNvSpPr/>
                <p:nvPr/>
              </p:nvSpPr>
              <p:spPr>
                <a:xfrm>
                  <a:off x="6052556" y="4133134"/>
                  <a:ext cx="56794" cy="8938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800" dirty="0">
                    <a:latin typeface="Arial" panose="020B0604020202020204" pitchFamily="34" charset="0"/>
                    <a:cs typeface="Arial" panose="020B0604020202020204" pitchFamily="34" charset="0"/>
                  </a:endParaRPr>
                </a:p>
              </p:txBody>
            </p:sp>
            <p:sp>
              <p:nvSpPr>
                <p:cNvPr id="73" name="Left Arrow 32">
                  <a:extLst>
                    <a:ext uri="{FF2B5EF4-FFF2-40B4-BE49-F238E27FC236}">
                      <a16:creationId xmlns:a16="http://schemas.microsoft.com/office/drawing/2014/main" id="{F22F60DD-D642-FC7D-5E71-7DE2EFD345E7}"/>
                    </a:ext>
                  </a:extLst>
                </p:cNvPr>
                <p:cNvSpPr/>
                <p:nvPr/>
              </p:nvSpPr>
              <p:spPr>
                <a:xfrm>
                  <a:off x="6052556" y="4475075"/>
                  <a:ext cx="56794" cy="10139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9022CDB9-3A3B-BE2D-2AB7-A06546C30E7B}"/>
                    </a:ext>
                  </a:extLst>
                </p:cNvPr>
                <p:cNvSpPr txBox="1"/>
                <p:nvPr/>
              </p:nvSpPr>
              <p:spPr>
                <a:xfrm>
                  <a:off x="5108578" y="3775146"/>
                  <a:ext cx="688988" cy="189853"/>
                </a:xfrm>
                <a:prstGeom prst="rect">
                  <a:avLst/>
                </a:prstGeom>
                <a:noFill/>
              </p:spPr>
              <p:txBody>
                <a:bodyPr wrap="square" rtlCol="0">
                  <a:spAutoFit/>
                </a:bodyPr>
                <a:lstStyle/>
                <a:p>
                  <a:pPr algn="ctr"/>
                  <a:r>
                    <a:rPr lang="en-US" altLang="zh-CN" sz="800" dirty="0">
                      <a:latin typeface="Arial" panose="020B0604020202020204" pitchFamily="34" charset="0"/>
                      <a:cs typeface="Arial" panose="020B0604020202020204" pitchFamily="34" charset="0"/>
                    </a:rPr>
                    <a:t>Control</a:t>
                  </a:r>
                  <a:endParaRPr lang="zh-CN" altLang="en-US" sz="800" dirty="0">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6ACE2AE1-A879-61B3-C175-0D109FBCACC9}"/>
                    </a:ext>
                  </a:extLst>
                </p:cNvPr>
                <p:cNvGrpSpPr/>
                <p:nvPr/>
              </p:nvGrpSpPr>
              <p:grpSpPr>
                <a:xfrm>
                  <a:off x="4854876" y="3946217"/>
                  <a:ext cx="1203599" cy="1155271"/>
                  <a:chOff x="2611186" y="1856097"/>
                  <a:chExt cx="2082111" cy="2386807"/>
                </a:xfrm>
              </p:grpSpPr>
              <p:pic>
                <p:nvPicPr>
                  <p:cNvPr id="88" name="Picture 87">
                    <a:extLst>
                      <a:ext uri="{FF2B5EF4-FFF2-40B4-BE49-F238E27FC236}">
                        <a16:creationId xmlns:a16="http://schemas.microsoft.com/office/drawing/2014/main" id="{85F5F385-C0C2-7706-58AA-A5726727B923}"/>
                      </a:ext>
                    </a:extLst>
                  </p:cNvPr>
                  <p:cNvPicPr>
                    <a:picLocks noChangeAspect="1"/>
                  </p:cNvPicPr>
                  <p:nvPr/>
                </p:nvPicPr>
                <p:blipFill rotWithShape="1">
                  <a:blip r:embed="rId4">
                    <a:extLst>
                      <a:ext uri="{28A0092B-C50C-407E-A947-70E740481C1C}">
                        <a14:useLocalDpi xmlns:a14="http://schemas.microsoft.com/office/drawing/2010/main" val="0"/>
                      </a:ext>
                    </a:extLst>
                  </a:blip>
                  <a:srcRect l="21610" t="31386" r="64885" b="39635"/>
                  <a:stretch/>
                </p:blipFill>
                <p:spPr>
                  <a:xfrm>
                    <a:off x="2611186" y="1856097"/>
                    <a:ext cx="1400977" cy="2386807"/>
                  </a:xfrm>
                  <a:prstGeom prst="rect">
                    <a:avLst/>
                  </a:prstGeom>
                </p:spPr>
              </p:pic>
              <p:pic>
                <p:nvPicPr>
                  <p:cNvPr id="89" name="Picture 88">
                    <a:extLst>
                      <a:ext uri="{FF2B5EF4-FFF2-40B4-BE49-F238E27FC236}">
                        <a16:creationId xmlns:a16="http://schemas.microsoft.com/office/drawing/2014/main" id="{44027E70-246F-D90E-F235-70A9332752AE}"/>
                      </a:ext>
                    </a:extLst>
                  </p:cNvPr>
                  <p:cNvPicPr>
                    <a:picLocks noChangeAspect="1"/>
                  </p:cNvPicPr>
                  <p:nvPr/>
                </p:nvPicPr>
                <p:blipFill rotWithShape="1">
                  <a:blip r:embed="rId4">
                    <a:extLst>
                      <a:ext uri="{28A0092B-C50C-407E-A947-70E740481C1C}">
                        <a14:useLocalDpi xmlns:a14="http://schemas.microsoft.com/office/drawing/2010/main" val="0"/>
                      </a:ext>
                    </a:extLst>
                  </a:blip>
                  <a:srcRect l="41337" t="31386" r="51917" b="39635"/>
                  <a:stretch/>
                </p:blipFill>
                <p:spPr>
                  <a:xfrm>
                    <a:off x="3993501" y="1856097"/>
                    <a:ext cx="699796" cy="2386807"/>
                  </a:xfrm>
                  <a:prstGeom prst="rect">
                    <a:avLst/>
                  </a:prstGeom>
                </p:spPr>
              </p:pic>
            </p:grpSp>
            <p:grpSp>
              <p:nvGrpSpPr>
                <p:cNvPr id="76" name="Group 75">
                  <a:extLst>
                    <a:ext uri="{FF2B5EF4-FFF2-40B4-BE49-F238E27FC236}">
                      <a16:creationId xmlns:a16="http://schemas.microsoft.com/office/drawing/2014/main" id="{49E14557-455B-EDB2-15BA-38DBCC650ED2}"/>
                    </a:ext>
                  </a:extLst>
                </p:cNvPr>
                <p:cNvGrpSpPr/>
                <p:nvPr/>
              </p:nvGrpSpPr>
              <p:grpSpPr>
                <a:xfrm>
                  <a:off x="4504079" y="5187865"/>
                  <a:ext cx="2157423" cy="394240"/>
                  <a:chOff x="4508629" y="5721202"/>
                  <a:chExt cx="2157423" cy="394240"/>
                </a:xfrm>
              </p:grpSpPr>
              <p:sp>
                <p:nvSpPr>
                  <p:cNvPr id="79" name="Right Arrow 4">
                    <a:extLst>
                      <a:ext uri="{FF2B5EF4-FFF2-40B4-BE49-F238E27FC236}">
                        <a16:creationId xmlns:a16="http://schemas.microsoft.com/office/drawing/2014/main" id="{07BB5B39-B9E4-9E97-A794-229AB3B5F175}"/>
                      </a:ext>
                    </a:extLst>
                  </p:cNvPr>
                  <p:cNvSpPr/>
                  <p:nvPr/>
                </p:nvSpPr>
                <p:spPr>
                  <a:xfrm>
                    <a:off x="4749334" y="5954822"/>
                    <a:ext cx="101056" cy="6006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Arial" panose="020B0604020202020204" pitchFamily="34" charset="0"/>
                      <a:cs typeface="Arial" panose="020B0604020202020204" pitchFamily="34" charset="0"/>
                    </a:endParaRPr>
                  </a:p>
                </p:txBody>
              </p:sp>
              <p:sp>
                <p:nvSpPr>
                  <p:cNvPr id="80" name="Right Arrow 5">
                    <a:extLst>
                      <a:ext uri="{FF2B5EF4-FFF2-40B4-BE49-F238E27FC236}">
                        <a16:creationId xmlns:a16="http://schemas.microsoft.com/office/drawing/2014/main" id="{A9906B8C-EE00-4B6F-1BAA-C5028B17C5AF}"/>
                      </a:ext>
                    </a:extLst>
                  </p:cNvPr>
                  <p:cNvSpPr/>
                  <p:nvPr/>
                </p:nvSpPr>
                <p:spPr>
                  <a:xfrm>
                    <a:off x="4757880" y="5792857"/>
                    <a:ext cx="96997" cy="6006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E9A4C2D7-0970-5532-0E78-03DD97BD6106}"/>
                      </a:ext>
                    </a:extLst>
                  </p:cNvPr>
                  <p:cNvSpPr txBox="1"/>
                  <p:nvPr/>
                </p:nvSpPr>
                <p:spPr>
                  <a:xfrm>
                    <a:off x="4516395" y="5899998"/>
                    <a:ext cx="335255"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37</a:t>
                    </a:r>
                    <a:endParaRPr lang="zh-CN" altLang="en-US" sz="800" dirty="0">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1FBAF08D-1BF6-97E2-C03C-87AAC991D104}"/>
                      </a:ext>
                    </a:extLst>
                  </p:cNvPr>
                  <p:cNvSpPr txBox="1"/>
                  <p:nvPr/>
                </p:nvSpPr>
                <p:spPr>
                  <a:xfrm>
                    <a:off x="4508629" y="5722585"/>
                    <a:ext cx="318586"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50</a:t>
                    </a:r>
                    <a:endParaRPr lang="zh-CN" altLang="en-US" sz="800" dirty="0">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41441B1C-17BE-3609-67EE-E71141970958}"/>
                      </a:ext>
                    </a:extLst>
                  </p:cNvPr>
                  <p:cNvSpPr txBox="1"/>
                  <p:nvPr/>
                </p:nvSpPr>
                <p:spPr>
                  <a:xfrm>
                    <a:off x="6080953" y="5852922"/>
                    <a:ext cx="585099" cy="215444"/>
                  </a:xfrm>
                  <a:prstGeom prst="rect">
                    <a:avLst/>
                  </a:prstGeom>
                  <a:noFill/>
                </p:spPr>
                <p:txBody>
                  <a:bodyPr wrap="square" rtlCol="0">
                    <a:spAutoFit/>
                  </a:bodyPr>
                  <a:lstStyle/>
                  <a:p>
                    <a:r>
                      <a:rPr lang="el-GR" altLang="zh-CN" sz="800" dirty="0">
                        <a:latin typeface="Arial" panose="020B0604020202020204" pitchFamily="34" charset="0"/>
                        <a:cs typeface="Arial" panose="020B0604020202020204" pitchFamily="34" charset="0"/>
                      </a:rPr>
                      <a:t>β</a:t>
                    </a:r>
                    <a:r>
                      <a:rPr lang="en-US" altLang="zh-CN" sz="800" dirty="0">
                        <a:latin typeface="Arial" panose="020B0604020202020204" pitchFamily="34" charset="0"/>
                        <a:cs typeface="Arial" panose="020B0604020202020204" pitchFamily="34" charset="0"/>
                      </a:rPr>
                      <a:t>-actin</a:t>
                    </a:r>
                    <a:endParaRPr lang="zh-CN" altLang="en-US" sz="800" dirty="0">
                      <a:latin typeface="Arial" panose="020B0604020202020204" pitchFamily="34" charset="0"/>
                      <a:cs typeface="Arial" panose="020B0604020202020204" pitchFamily="34" charset="0"/>
                    </a:endParaRPr>
                  </a:p>
                </p:txBody>
              </p:sp>
              <p:sp>
                <p:nvSpPr>
                  <p:cNvPr id="84" name="Left Arrow 12">
                    <a:extLst>
                      <a:ext uri="{FF2B5EF4-FFF2-40B4-BE49-F238E27FC236}">
                        <a16:creationId xmlns:a16="http://schemas.microsoft.com/office/drawing/2014/main" id="{039898B0-C2DB-6802-8021-8B265ABB5F6F}"/>
                      </a:ext>
                    </a:extLst>
                  </p:cNvPr>
                  <p:cNvSpPr/>
                  <p:nvPr/>
                </p:nvSpPr>
                <p:spPr>
                  <a:xfrm>
                    <a:off x="6060997" y="5910130"/>
                    <a:ext cx="48353" cy="10428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800" dirty="0">
                      <a:latin typeface="Arial" panose="020B0604020202020204" pitchFamily="34" charset="0"/>
                      <a:cs typeface="Arial" panose="020B0604020202020204" pitchFamily="34" charset="0"/>
                    </a:endParaRPr>
                  </a:p>
                </p:txBody>
              </p:sp>
              <p:grpSp>
                <p:nvGrpSpPr>
                  <p:cNvPr id="85" name="Group 84">
                    <a:extLst>
                      <a:ext uri="{FF2B5EF4-FFF2-40B4-BE49-F238E27FC236}">
                        <a16:creationId xmlns:a16="http://schemas.microsoft.com/office/drawing/2014/main" id="{381F2113-8CEE-3F62-E68E-31D35C24DD28}"/>
                      </a:ext>
                    </a:extLst>
                  </p:cNvPr>
                  <p:cNvGrpSpPr/>
                  <p:nvPr/>
                </p:nvGrpSpPr>
                <p:grpSpPr>
                  <a:xfrm>
                    <a:off x="4861266" y="5721202"/>
                    <a:ext cx="1197209" cy="394240"/>
                    <a:chOff x="2625310" y="5523242"/>
                    <a:chExt cx="2173728" cy="814506"/>
                  </a:xfrm>
                </p:grpSpPr>
                <p:pic>
                  <p:nvPicPr>
                    <p:cNvPr id="86" name="Picture 85">
                      <a:extLst>
                        <a:ext uri="{FF2B5EF4-FFF2-40B4-BE49-F238E27FC236}">
                          <a16:creationId xmlns:a16="http://schemas.microsoft.com/office/drawing/2014/main" id="{809549F6-73EC-5064-534B-6EDB6A42114A}"/>
                        </a:ext>
                      </a:extLst>
                    </p:cNvPr>
                    <p:cNvPicPr>
                      <a:picLocks noChangeAspect="1"/>
                    </p:cNvPicPr>
                    <p:nvPr/>
                  </p:nvPicPr>
                  <p:blipFill rotWithShape="1">
                    <a:blip r:embed="rId5"/>
                    <a:srcRect t="25274" r="72638" b="18467"/>
                    <a:stretch/>
                  </p:blipFill>
                  <p:spPr>
                    <a:xfrm>
                      <a:off x="2625310" y="5523242"/>
                      <a:ext cx="1368189" cy="814506"/>
                    </a:xfrm>
                    <a:prstGeom prst="rect">
                      <a:avLst/>
                    </a:prstGeom>
                  </p:spPr>
                </p:pic>
                <p:pic>
                  <p:nvPicPr>
                    <p:cNvPr id="87" name="Picture 86">
                      <a:extLst>
                        <a:ext uri="{FF2B5EF4-FFF2-40B4-BE49-F238E27FC236}">
                          <a16:creationId xmlns:a16="http://schemas.microsoft.com/office/drawing/2014/main" id="{3BE9AFA9-30B5-3704-6A22-87B630922A51}"/>
                        </a:ext>
                      </a:extLst>
                    </p:cNvPr>
                    <p:cNvPicPr>
                      <a:picLocks noChangeAspect="1"/>
                    </p:cNvPicPr>
                    <p:nvPr/>
                  </p:nvPicPr>
                  <p:blipFill rotWithShape="1">
                    <a:blip r:embed="rId6"/>
                    <a:srcRect l="39213" t="25470" r="44589" b="18469"/>
                    <a:stretch/>
                  </p:blipFill>
                  <p:spPr>
                    <a:xfrm>
                      <a:off x="3989071" y="5523246"/>
                      <a:ext cx="809967" cy="811649"/>
                    </a:xfrm>
                    <a:prstGeom prst="rect">
                      <a:avLst/>
                    </a:prstGeom>
                  </p:spPr>
                </p:pic>
              </p:grpSp>
            </p:grpSp>
            <p:sp>
              <p:nvSpPr>
                <p:cNvPr id="77" name="TextBox 76">
                  <a:extLst>
                    <a:ext uri="{FF2B5EF4-FFF2-40B4-BE49-F238E27FC236}">
                      <a16:creationId xmlns:a16="http://schemas.microsoft.com/office/drawing/2014/main" id="{36428001-C056-5766-C2A2-EAB1B83925F4}"/>
                    </a:ext>
                  </a:extLst>
                </p:cNvPr>
                <p:cNvSpPr txBox="1"/>
                <p:nvPr/>
              </p:nvSpPr>
              <p:spPr>
                <a:xfrm>
                  <a:off x="5603072" y="3780962"/>
                  <a:ext cx="809857"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CEACAM1</a:t>
                  </a:r>
                  <a:r>
                    <a:rPr lang="en-US" altLang="zh-CN" sz="800" baseline="30000" dirty="0">
                      <a:latin typeface="Arial" panose="020B0604020202020204" pitchFamily="34" charset="0"/>
                      <a:cs typeface="Arial" panose="020B0604020202020204" pitchFamily="34" charset="0"/>
                    </a:rPr>
                    <a:t>KO</a:t>
                  </a:r>
                  <a:endParaRPr lang="zh-CN" altLang="en-US" sz="800" dirty="0">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F37C75FA-E696-15B7-42AC-82D2E5CA07BE}"/>
                    </a:ext>
                  </a:extLst>
                </p:cNvPr>
                <p:cNvSpPr txBox="1"/>
                <p:nvPr/>
              </p:nvSpPr>
              <p:spPr>
                <a:xfrm>
                  <a:off x="4560543" y="3827069"/>
                  <a:ext cx="381510"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KD</a:t>
                  </a:r>
                  <a:endParaRPr lang="zh-CN" altLang="en-US" sz="800" dirty="0">
                    <a:latin typeface="Arial" panose="020B0604020202020204" pitchFamily="34" charset="0"/>
                    <a:cs typeface="Arial" panose="020B0604020202020204" pitchFamily="34" charset="0"/>
                  </a:endParaRPr>
                </a:p>
              </p:txBody>
            </p:sp>
          </p:grpSp>
        </p:grpSp>
        <p:grpSp>
          <p:nvGrpSpPr>
            <p:cNvPr id="90" name="Group 89">
              <a:extLst>
                <a:ext uri="{FF2B5EF4-FFF2-40B4-BE49-F238E27FC236}">
                  <a16:creationId xmlns:a16="http://schemas.microsoft.com/office/drawing/2014/main" id="{2A5B4FD6-63ED-2971-4F16-52F2AF80C21E}"/>
                </a:ext>
              </a:extLst>
            </p:cNvPr>
            <p:cNvGrpSpPr/>
            <p:nvPr/>
          </p:nvGrpSpPr>
          <p:grpSpPr>
            <a:xfrm>
              <a:off x="2280407" y="3662523"/>
              <a:ext cx="2329302" cy="2258826"/>
              <a:chOff x="2119816" y="3639846"/>
              <a:chExt cx="2329302" cy="2258826"/>
            </a:xfrm>
          </p:grpSpPr>
          <p:grpSp>
            <p:nvGrpSpPr>
              <p:cNvPr id="91" name="Group 90">
                <a:extLst>
                  <a:ext uri="{FF2B5EF4-FFF2-40B4-BE49-F238E27FC236}">
                    <a16:creationId xmlns:a16="http://schemas.microsoft.com/office/drawing/2014/main" id="{F898A74D-C0CD-DAE7-9116-4966C68F0C3C}"/>
                  </a:ext>
                </a:extLst>
              </p:cNvPr>
              <p:cNvGrpSpPr/>
              <p:nvPr/>
            </p:nvGrpSpPr>
            <p:grpSpPr>
              <a:xfrm>
                <a:off x="2119816" y="3639846"/>
                <a:ext cx="2329302" cy="2054435"/>
                <a:chOff x="4343069" y="1279060"/>
                <a:chExt cx="5085342" cy="4208157"/>
              </a:xfrm>
            </p:grpSpPr>
            <p:sp>
              <p:nvSpPr>
                <p:cNvPr id="94" name="TextBox 93">
                  <a:extLst>
                    <a:ext uri="{FF2B5EF4-FFF2-40B4-BE49-F238E27FC236}">
                      <a16:creationId xmlns:a16="http://schemas.microsoft.com/office/drawing/2014/main" id="{40FC45DA-F535-ABD8-80B0-06B77A855EB2}"/>
                    </a:ext>
                  </a:extLst>
                </p:cNvPr>
                <p:cNvSpPr txBox="1"/>
                <p:nvPr/>
              </p:nvSpPr>
              <p:spPr>
                <a:xfrm>
                  <a:off x="6646670" y="1279060"/>
                  <a:ext cx="1358154" cy="215443"/>
                </a:xfrm>
                <a:prstGeom prst="rect">
                  <a:avLst/>
                </a:prstGeom>
                <a:noFill/>
              </p:spPr>
              <p:txBody>
                <a:bodyPr wrap="square" rtlCol="0">
                  <a:spAutoFit/>
                </a:bodyPr>
                <a:lstStyle/>
                <a:p>
                  <a:pPr algn="ctr"/>
                  <a:r>
                    <a:rPr lang="en-US" altLang="zh-CN" sz="800" dirty="0">
                      <a:latin typeface="Arial" panose="020B0604020202020204" pitchFamily="34" charset="0"/>
                      <a:cs typeface="Arial" panose="020B0604020202020204" pitchFamily="34" charset="0"/>
                    </a:rPr>
                    <a:t>Exon 4</a:t>
                  </a:r>
                  <a:endParaRPr lang="zh-CN" altLang="en-US" sz="800" dirty="0">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D9417A5-A50E-9631-0D53-8460C3481FEC}"/>
                    </a:ext>
                  </a:extLst>
                </p:cNvPr>
                <p:cNvSpPr txBox="1"/>
                <p:nvPr/>
              </p:nvSpPr>
              <p:spPr>
                <a:xfrm>
                  <a:off x="6220234" y="1650934"/>
                  <a:ext cx="1487904" cy="441300"/>
                </a:xfrm>
                <a:prstGeom prst="rect">
                  <a:avLst/>
                </a:prstGeom>
                <a:noFill/>
              </p:spPr>
              <p:txBody>
                <a:bodyPr wrap="square" rtlCol="0">
                  <a:spAutoFit/>
                </a:bodyPr>
                <a:lstStyle/>
                <a:p>
                  <a:pPr algn="ctr"/>
                  <a:r>
                    <a:rPr lang="en-US" altLang="zh-CN" sz="800" dirty="0">
                      <a:latin typeface="Arial" panose="020B0604020202020204" pitchFamily="34" charset="0"/>
                      <a:cs typeface="Arial" panose="020B0604020202020204" pitchFamily="34" charset="0"/>
                    </a:rPr>
                    <a:t>Control</a:t>
                  </a:r>
                  <a:endParaRPr lang="zh-CN" altLang="en-US" sz="800" dirty="0">
                    <a:latin typeface="Arial" panose="020B0604020202020204" pitchFamily="34" charset="0"/>
                    <a:cs typeface="Arial" panose="020B0604020202020204" pitchFamily="34" charset="0"/>
                  </a:endParaRPr>
                </a:p>
              </p:txBody>
            </p:sp>
            <p:cxnSp>
              <p:nvCxnSpPr>
                <p:cNvPr id="96" name="Straight Connector 95">
                  <a:extLst>
                    <a:ext uri="{FF2B5EF4-FFF2-40B4-BE49-F238E27FC236}">
                      <a16:creationId xmlns:a16="http://schemas.microsoft.com/office/drawing/2014/main" id="{6B8CCD6D-91FC-9ED2-4839-04FD0983FA5B}"/>
                    </a:ext>
                  </a:extLst>
                </p:cNvPr>
                <p:cNvCxnSpPr/>
                <p:nvPr/>
              </p:nvCxnSpPr>
              <p:spPr>
                <a:xfrm>
                  <a:off x="5489307" y="2710731"/>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578E100-D5BE-4B4A-4B77-D000FE44C8FB}"/>
                    </a:ext>
                  </a:extLst>
                </p:cNvPr>
                <p:cNvCxnSpPr/>
                <p:nvPr/>
              </p:nvCxnSpPr>
              <p:spPr>
                <a:xfrm>
                  <a:off x="5489307" y="3306884"/>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9C7224-3210-F718-674E-A7576195D760}"/>
                    </a:ext>
                  </a:extLst>
                </p:cNvPr>
                <p:cNvCxnSpPr/>
                <p:nvPr/>
              </p:nvCxnSpPr>
              <p:spPr>
                <a:xfrm>
                  <a:off x="5489307" y="3535484"/>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EA89141-D1A4-39B1-1DF5-54B85085100A}"/>
                    </a:ext>
                  </a:extLst>
                </p:cNvPr>
                <p:cNvCxnSpPr/>
                <p:nvPr/>
              </p:nvCxnSpPr>
              <p:spPr>
                <a:xfrm>
                  <a:off x="5489307" y="3817872"/>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4DD1121-3398-6A97-6415-2BA2383350AD}"/>
                    </a:ext>
                  </a:extLst>
                </p:cNvPr>
                <p:cNvCxnSpPr/>
                <p:nvPr/>
              </p:nvCxnSpPr>
              <p:spPr>
                <a:xfrm>
                  <a:off x="5489307" y="4154049"/>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E99F444-928E-FB7D-5F17-30A8C889708F}"/>
                    </a:ext>
                  </a:extLst>
                </p:cNvPr>
                <p:cNvCxnSpPr/>
                <p:nvPr/>
              </p:nvCxnSpPr>
              <p:spPr>
                <a:xfrm>
                  <a:off x="5489307" y="4570907"/>
                  <a:ext cx="198418"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287A14B-B93C-06A1-1F28-2ED4448A1E4B}"/>
                    </a:ext>
                  </a:extLst>
                </p:cNvPr>
                <p:cNvSpPr txBox="1"/>
                <p:nvPr/>
              </p:nvSpPr>
              <p:spPr>
                <a:xfrm>
                  <a:off x="4343069" y="2487012"/>
                  <a:ext cx="1268745"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1000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C030398E-8DCD-2631-0FA0-2666B40A5B43}"/>
                    </a:ext>
                  </a:extLst>
                </p:cNvPr>
                <p:cNvSpPr txBox="1"/>
                <p:nvPr/>
              </p:nvSpPr>
              <p:spPr>
                <a:xfrm>
                  <a:off x="4490095" y="3082201"/>
                  <a:ext cx="1221562"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500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3E1FA068-60B8-A242-7E12-D7663B90D95B}"/>
                    </a:ext>
                  </a:extLst>
                </p:cNvPr>
                <p:cNvSpPr txBox="1"/>
                <p:nvPr/>
              </p:nvSpPr>
              <p:spPr>
                <a:xfrm>
                  <a:off x="4494330" y="3323416"/>
                  <a:ext cx="1192728"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400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578C4990-D7D0-A55B-FB16-93FAEE495D36}"/>
                    </a:ext>
                  </a:extLst>
                </p:cNvPr>
                <p:cNvSpPr txBox="1"/>
                <p:nvPr/>
              </p:nvSpPr>
              <p:spPr>
                <a:xfrm>
                  <a:off x="4490095" y="3570645"/>
                  <a:ext cx="1139977"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300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29400591-5A66-EEA3-7858-3947E7616362}"/>
                    </a:ext>
                  </a:extLst>
                </p:cNvPr>
                <p:cNvSpPr txBox="1"/>
                <p:nvPr/>
              </p:nvSpPr>
              <p:spPr>
                <a:xfrm>
                  <a:off x="4501668" y="3954547"/>
                  <a:ext cx="1192728"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200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0D55F7A2-3244-A88D-689E-7C99D2C7C7FD}"/>
                    </a:ext>
                  </a:extLst>
                </p:cNvPr>
                <p:cNvSpPr txBox="1"/>
                <p:nvPr/>
              </p:nvSpPr>
              <p:spPr>
                <a:xfrm>
                  <a:off x="4518928" y="4348247"/>
                  <a:ext cx="1192728"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100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91F85AF3-CAEA-C24B-1133-13A7A8A92418}"/>
                    </a:ext>
                  </a:extLst>
                </p:cNvPr>
                <p:cNvSpPr txBox="1"/>
                <p:nvPr/>
              </p:nvSpPr>
              <p:spPr>
                <a:xfrm>
                  <a:off x="8321059" y="3623951"/>
                  <a:ext cx="1107352"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255bp </a:t>
                  </a:r>
                  <a:endParaRPr lang="zh-CN" altLang="en-US" sz="800" dirty="0">
                    <a:latin typeface="Arial" panose="020B0604020202020204"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FC740D86-5DE5-63D2-59A9-265F68FDA716}"/>
                    </a:ext>
                  </a:extLst>
                </p:cNvPr>
                <p:cNvGrpSpPr/>
                <p:nvPr/>
              </p:nvGrpSpPr>
              <p:grpSpPr>
                <a:xfrm>
                  <a:off x="5693951" y="2081238"/>
                  <a:ext cx="2627109" cy="3405979"/>
                  <a:chOff x="5690249" y="2169056"/>
                  <a:chExt cx="2048603" cy="3318697"/>
                </a:xfrm>
              </p:grpSpPr>
              <p:pic>
                <p:nvPicPr>
                  <p:cNvPr id="111" name="Picture 110">
                    <a:extLst>
                      <a:ext uri="{FF2B5EF4-FFF2-40B4-BE49-F238E27FC236}">
                        <a16:creationId xmlns:a16="http://schemas.microsoft.com/office/drawing/2014/main" id="{2D926835-016A-8DDB-4642-32CEA3F8B175}"/>
                      </a:ext>
                    </a:extLst>
                  </p:cNvPr>
                  <p:cNvPicPr>
                    <a:picLocks noChangeAspect="1"/>
                  </p:cNvPicPr>
                  <p:nvPr/>
                </p:nvPicPr>
                <p:blipFill rotWithShape="1">
                  <a:blip r:embed="rId7">
                    <a:extLst>
                      <a:ext uri="{28A0092B-C50C-407E-A947-70E740481C1C}">
                        <a14:useLocalDpi xmlns:a14="http://schemas.microsoft.com/office/drawing/2010/main" val="0"/>
                      </a:ext>
                    </a:extLst>
                  </a:blip>
                  <a:srcRect l="50814" t="35511" r="37549" b="34727"/>
                  <a:stretch/>
                </p:blipFill>
                <p:spPr>
                  <a:xfrm>
                    <a:off x="5690249" y="2169056"/>
                    <a:ext cx="1367479" cy="3314929"/>
                  </a:xfrm>
                  <a:prstGeom prst="rect">
                    <a:avLst/>
                  </a:prstGeom>
                </p:spPr>
              </p:pic>
              <p:pic>
                <p:nvPicPr>
                  <p:cNvPr id="112" name="Picture 111">
                    <a:extLst>
                      <a:ext uri="{FF2B5EF4-FFF2-40B4-BE49-F238E27FC236}">
                        <a16:creationId xmlns:a16="http://schemas.microsoft.com/office/drawing/2014/main" id="{51D695F0-B1CC-3871-A647-816A64AAC076}"/>
                      </a:ext>
                    </a:extLst>
                  </p:cNvPr>
                  <p:cNvPicPr>
                    <a:picLocks noChangeAspect="1"/>
                  </p:cNvPicPr>
                  <p:nvPr/>
                </p:nvPicPr>
                <p:blipFill rotWithShape="1">
                  <a:blip r:embed="rId7">
                    <a:extLst>
                      <a:ext uri="{28A0092B-C50C-407E-A947-70E740481C1C}">
                        <a14:useLocalDpi xmlns:a14="http://schemas.microsoft.com/office/drawing/2010/main" val="0"/>
                      </a:ext>
                    </a:extLst>
                  </a:blip>
                  <a:srcRect l="67101" t="35477" r="27103" b="34727"/>
                  <a:stretch/>
                </p:blipFill>
                <p:spPr>
                  <a:xfrm>
                    <a:off x="7057716" y="2169056"/>
                    <a:ext cx="681136" cy="3318697"/>
                  </a:xfrm>
                  <a:prstGeom prst="rect">
                    <a:avLst/>
                  </a:prstGeom>
                </p:spPr>
              </p:pic>
            </p:grpSp>
            <p:sp>
              <p:nvSpPr>
                <p:cNvPr id="110" name="TextBox 109">
                  <a:extLst>
                    <a:ext uri="{FF2B5EF4-FFF2-40B4-BE49-F238E27FC236}">
                      <a16:creationId xmlns:a16="http://schemas.microsoft.com/office/drawing/2014/main" id="{2E486C2E-A734-4311-CC34-2405486D03FE}"/>
                    </a:ext>
                  </a:extLst>
                </p:cNvPr>
                <p:cNvSpPr txBox="1"/>
                <p:nvPr/>
              </p:nvSpPr>
              <p:spPr>
                <a:xfrm>
                  <a:off x="7248344" y="1650754"/>
                  <a:ext cx="1753643"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CEACAM1</a:t>
                  </a:r>
                  <a:r>
                    <a:rPr lang="en-US" altLang="zh-CN" sz="800" baseline="30000" dirty="0">
                      <a:latin typeface="Arial" panose="020B0604020202020204" pitchFamily="34" charset="0"/>
                      <a:cs typeface="Arial" panose="020B0604020202020204" pitchFamily="34" charset="0"/>
                    </a:rPr>
                    <a:t>KO</a:t>
                  </a:r>
                  <a:endParaRPr lang="zh-CN" altLang="en-US" sz="800" dirty="0">
                    <a:latin typeface="Arial" panose="020B0604020202020204" pitchFamily="34" charset="0"/>
                    <a:cs typeface="Arial" panose="020B0604020202020204" pitchFamily="34" charset="0"/>
                  </a:endParaRPr>
                </a:p>
              </p:txBody>
            </p:sp>
          </p:grpSp>
          <p:sp>
            <p:nvSpPr>
              <p:cNvPr id="92" name="TextBox 91">
                <a:extLst>
                  <a:ext uri="{FF2B5EF4-FFF2-40B4-BE49-F238E27FC236}">
                    <a16:creationId xmlns:a16="http://schemas.microsoft.com/office/drawing/2014/main" id="{D19FF4CD-49EB-9DF6-60EA-3DD27DF9B0E2}"/>
                  </a:ext>
                </a:extLst>
              </p:cNvPr>
              <p:cNvSpPr txBox="1"/>
              <p:nvPr/>
            </p:nvSpPr>
            <p:spPr>
              <a:xfrm>
                <a:off x="3522073" y="5683228"/>
                <a:ext cx="493352"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&gt;69%</a:t>
                </a:r>
              </a:p>
            </p:txBody>
          </p:sp>
          <p:sp>
            <p:nvSpPr>
              <p:cNvPr id="93" name="Left Arrow 32">
                <a:extLst>
                  <a:ext uri="{FF2B5EF4-FFF2-40B4-BE49-F238E27FC236}">
                    <a16:creationId xmlns:a16="http://schemas.microsoft.com/office/drawing/2014/main" id="{BA5DF4C0-3A8F-FDD1-1024-65818DA94FA6}"/>
                  </a:ext>
                </a:extLst>
              </p:cNvPr>
              <p:cNvSpPr/>
              <p:nvPr/>
            </p:nvSpPr>
            <p:spPr>
              <a:xfrm>
                <a:off x="3925279" y="4844914"/>
                <a:ext cx="56794" cy="11506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grpSp>
        <p:grpSp>
          <p:nvGrpSpPr>
            <p:cNvPr id="113" name="Group 112">
              <a:extLst>
                <a:ext uri="{FF2B5EF4-FFF2-40B4-BE49-F238E27FC236}">
                  <a16:creationId xmlns:a16="http://schemas.microsoft.com/office/drawing/2014/main" id="{D4332C67-6BCB-AFB5-3615-6235CF5379DB}"/>
                </a:ext>
              </a:extLst>
            </p:cNvPr>
            <p:cNvGrpSpPr/>
            <p:nvPr/>
          </p:nvGrpSpPr>
          <p:grpSpPr>
            <a:xfrm>
              <a:off x="168945" y="3663735"/>
              <a:ext cx="2296117" cy="2237349"/>
              <a:chOff x="89713" y="3702661"/>
              <a:chExt cx="2296117" cy="2237349"/>
            </a:xfrm>
          </p:grpSpPr>
          <p:grpSp>
            <p:nvGrpSpPr>
              <p:cNvPr id="114" name="Group 113">
                <a:extLst>
                  <a:ext uri="{FF2B5EF4-FFF2-40B4-BE49-F238E27FC236}">
                    <a16:creationId xmlns:a16="http://schemas.microsoft.com/office/drawing/2014/main" id="{91F0EC43-36BB-0863-4175-1F75778EEEB1}"/>
                  </a:ext>
                </a:extLst>
              </p:cNvPr>
              <p:cNvGrpSpPr/>
              <p:nvPr/>
            </p:nvGrpSpPr>
            <p:grpSpPr>
              <a:xfrm>
                <a:off x="89713" y="3702661"/>
                <a:ext cx="2296117" cy="2050730"/>
                <a:chOff x="112718" y="1258940"/>
                <a:chExt cx="4526172" cy="4200566"/>
              </a:xfrm>
            </p:grpSpPr>
            <p:sp>
              <p:nvSpPr>
                <p:cNvPr id="117" name="TextBox 116">
                  <a:extLst>
                    <a:ext uri="{FF2B5EF4-FFF2-40B4-BE49-F238E27FC236}">
                      <a16:creationId xmlns:a16="http://schemas.microsoft.com/office/drawing/2014/main" id="{CAA2DCCA-DB8A-5DB2-D14F-9097E0FC0196}"/>
                    </a:ext>
                  </a:extLst>
                </p:cNvPr>
                <p:cNvSpPr txBox="1"/>
                <p:nvPr/>
              </p:nvSpPr>
              <p:spPr>
                <a:xfrm>
                  <a:off x="1815844" y="1674054"/>
                  <a:ext cx="1222160" cy="441300"/>
                </a:xfrm>
                <a:prstGeom prst="rect">
                  <a:avLst/>
                </a:prstGeom>
                <a:noFill/>
              </p:spPr>
              <p:txBody>
                <a:bodyPr wrap="square" rtlCol="0">
                  <a:spAutoFit/>
                </a:bodyPr>
                <a:lstStyle/>
                <a:p>
                  <a:pPr algn="ctr"/>
                  <a:r>
                    <a:rPr lang="en-US" altLang="zh-CN" sz="800" dirty="0">
                      <a:latin typeface="Arial" panose="020B0604020202020204" pitchFamily="34" charset="0"/>
                      <a:cs typeface="Arial" panose="020B0604020202020204" pitchFamily="34" charset="0"/>
                    </a:rPr>
                    <a:t>Control</a:t>
                  </a:r>
                  <a:endParaRPr lang="zh-CN" altLang="en-US" sz="800" dirty="0">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B6375E2C-2503-D8A6-344D-2491E9E58808}"/>
                    </a:ext>
                  </a:extLst>
                </p:cNvPr>
                <p:cNvSpPr txBox="1"/>
                <p:nvPr/>
              </p:nvSpPr>
              <p:spPr>
                <a:xfrm>
                  <a:off x="2710526" y="1675139"/>
                  <a:ext cx="1812728"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CEACAM1</a:t>
                  </a:r>
                  <a:r>
                    <a:rPr lang="en-US" altLang="zh-CN" sz="800" baseline="30000" dirty="0">
                      <a:latin typeface="Arial" panose="020B0604020202020204" pitchFamily="34" charset="0"/>
                      <a:cs typeface="Arial" panose="020B0604020202020204" pitchFamily="34" charset="0"/>
                    </a:rPr>
                    <a:t>KO</a:t>
                  </a:r>
                  <a:endParaRPr lang="zh-CN" altLang="en-US" sz="800" dirty="0">
                    <a:latin typeface="Arial" panose="020B0604020202020204" pitchFamily="34" charset="0"/>
                    <a:cs typeface="Arial" panose="020B0604020202020204" pitchFamily="34" charset="0"/>
                  </a:endParaRPr>
                </a:p>
              </p:txBody>
            </p:sp>
            <p:cxnSp>
              <p:nvCxnSpPr>
                <p:cNvPr id="119" name="Straight Connector 118">
                  <a:extLst>
                    <a:ext uri="{FF2B5EF4-FFF2-40B4-BE49-F238E27FC236}">
                      <a16:creationId xmlns:a16="http://schemas.microsoft.com/office/drawing/2014/main" id="{8865034D-604E-B4DA-C694-3AD4CA84D6E1}"/>
                    </a:ext>
                  </a:extLst>
                </p:cNvPr>
                <p:cNvCxnSpPr/>
                <p:nvPr/>
              </p:nvCxnSpPr>
              <p:spPr>
                <a:xfrm>
                  <a:off x="1109569" y="2810435"/>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55181BA-1D92-FFD0-22BA-B9DB204C6C56}"/>
                    </a:ext>
                  </a:extLst>
                </p:cNvPr>
                <p:cNvCxnSpPr/>
                <p:nvPr/>
              </p:nvCxnSpPr>
              <p:spPr>
                <a:xfrm>
                  <a:off x="1109569" y="3406588"/>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2CD87B9-370F-35DF-582D-233389B8BF1C}"/>
                    </a:ext>
                  </a:extLst>
                </p:cNvPr>
                <p:cNvCxnSpPr/>
                <p:nvPr/>
              </p:nvCxnSpPr>
              <p:spPr>
                <a:xfrm>
                  <a:off x="1109569" y="3635188"/>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42CE62C-E1C3-D1BE-93C0-AFCBE9226050}"/>
                    </a:ext>
                  </a:extLst>
                </p:cNvPr>
                <p:cNvCxnSpPr/>
                <p:nvPr/>
              </p:nvCxnSpPr>
              <p:spPr>
                <a:xfrm>
                  <a:off x="1109569" y="3917576"/>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FB45F7A-D028-C331-D51B-7AC1F6767E8F}"/>
                    </a:ext>
                  </a:extLst>
                </p:cNvPr>
                <p:cNvCxnSpPr/>
                <p:nvPr/>
              </p:nvCxnSpPr>
              <p:spPr>
                <a:xfrm>
                  <a:off x="1109569" y="4253753"/>
                  <a:ext cx="198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F7FEE55-77F5-643B-F4DA-72DC0D2AB791}"/>
                    </a:ext>
                  </a:extLst>
                </p:cNvPr>
                <p:cNvCxnSpPr/>
                <p:nvPr/>
              </p:nvCxnSpPr>
              <p:spPr>
                <a:xfrm>
                  <a:off x="1109569" y="4670611"/>
                  <a:ext cx="198418" cy="0"/>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6AD9920-9FBA-3829-BEA0-A6F145A554A8}"/>
                    </a:ext>
                  </a:extLst>
                </p:cNvPr>
                <p:cNvSpPr txBox="1"/>
                <p:nvPr/>
              </p:nvSpPr>
              <p:spPr>
                <a:xfrm>
                  <a:off x="112718" y="2577131"/>
                  <a:ext cx="1110029"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1000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913148BF-129C-AF84-8723-94C165B68994}"/>
                    </a:ext>
                  </a:extLst>
                </p:cNvPr>
                <p:cNvSpPr txBox="1"/>
                <p:nvPr/>
              </p:nvSpPr>
              <p:spPr>
                <a:xfrm>
                  <a:off x="228772" y="3148311"/>
                  <a:ext cx="1093815"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500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27" name="TextBox 126">
                  <a:extLst>
                    <a:ext uri="{FF2B5EF4-FFF2-40B4-BE49-F238E27FC236}">
                      <a16:creationId xmlns:a16="http://schemas.microsoft.com/office/drawing/2014/main" id="{E4E0250F-3D93-FEF8-C7E6-B4C44FE65780}"/>
                    </a:ext>
                  </a:extLst>
                </p:cNvPr>
                <p:cNvSpPr txBox="1"/>
                <p:nvPr/>
              </p:nvSpPr>
              <p:spPr>
                <a:xfrm>
                  <a:off x="241491" y="3405611"/>
                  <a:ext cx="1093815"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400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E9306A1D-F505-5321-7DEF-A069C2B14215}"/>
                    </a:ext>
                  </a:extLst>
                </p:cNvPr>
                <p:cNvSpPr txBox="1"/>
                <p:nvPr/>
              </p:nvSpPr>
              <p:spPr>
                <a:xfrm>
                  <a:off x="241491" y="3645409"/>
                  <a:ext cx="1093815"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300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FE19D15F-E2CC-84AF-2B95-D92475A58AB0}"/>
                    </a:ext>
                  </a:extLst>
                </p:cNvPr>
                <p:cNvSpPr txBox="1"/>
                <p:nvPr/>
              </p:nvSpPr>
              <p:spPr>
                <a:xfrm>
                  <a:off x="241491" y="4012871"/>
                  <a:ext cx="1093815"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200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08531F33-02D7-173C-776A-3454DFE69D80}"/>
                    </a:ext>
                  </a:extLst>
                </p:cNvPr>
                <p:cNvSpPr txBox="1"/>
                <p:nvPr/>
              </p:nvSpPr>
              <p:spPr>
                <a:xfrm>
                  <a:off x="241491" y="4429197"/>
                  <a:ext cx="1081097"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100 </a:t>
                  </a:r>
                  <a:r>
                    <a:rPr lang="en-US" altLang="zh-CN" sz="800" dirty="0" err="1">
                      <a:latin typeface="Arial" panose="020B0604020202020204" pitchFamily="34" charset="0"/>
                      <a:cs typeface="Arial" panose="020B0604020202020204" pitchFamily="34" charset="0"/>
                    </a:rPr>
                    <a:t>bp</a:t>
                  </a:r>
                  <a:endParaRPr lang="zh-CN" altLang="en-US" sz="800" dirty="0">
                    <a:latin typeface="Arial" panose="020B0604020202020204" pitchFamily="34" charset="0"/>
                    <a:cs typeface="Arial" panose="020B0604020202020204" pitchFamily="34" charset="0"/>
                  </a:endParaRPr>
                </a:p>
              </p:txBody>
            </p:sp>
            <p:sp>
              <p:nvSpPr>
                <p:cNvPr id="131" name="TextBox 130">
                  <a:extLst>
                    <a:ext uri="{FF2B5EF4-FFF2-40B4-BE49-F238E27FC236}">
                      <a16:creationId xmlns:a16="http://schemas.microsoft.com/office/drawing/2014/main" id="{3C4C12F1-DD5F-F741-CFF7-CD473979FF12}"/>
                    </a:ext>
                  </a:extLst>
                </p:cNvPr>
                <p:cNvSpPr txBox="1"/>
                <p:nvPr/>
              </p:nvSpPr>
              <p:spPr>
                <a:xfrm>
                  <a:off x="1987550" y="1258940"/>
                  <a:ext cx="1358153" cy="215443"/>
                </a:xfrm>
                <a:prstGeom prst="rect">
                  <a:avLst/>
                </a:prstGeom>
                <a:noFill/>
              </p:spPr>
              <p:txBody>
                <a:bodyPr wrap="square" rtlCol="0">
                  <a:spAutoFit/>
                </a:bodyPr>
                <a:lstStyle/>
                <a:p>
                  <a:pPr algn="ctr"/>
                  <a:r>
                    <a:rPr lang="en-US" altLang="zh-CN" sz="800" dirty="0">
                      <a:latin typeface="Arial" panose="020B0604020202020204" pitchFamily="34" charset="0"/>
                      <a:cs typeface="Arial" panose="020B0604020202020204" pitchFamily="34" charset="0"/>
                    </a:rPr>
                    <a:t>Exon 2</a:t>
                  </a:r>
                  <a:endParaRPr lang="zh-CN" altLang="en-US" sz="800" dirty="0">
                    <a:latin typeface="Arial" panose="020B0604020202020204" pitchFamily="34" charset="0"/>
                    <a:cs typeface="Arial" panose="020B0604020202020204" pitchFamily="34" charset="0"/>
                  </a:endParaRPr>
                </a:p>
              </p:txBody>
            </p:sp>
            <p:sp>
              <p:nvSpPr>
                <p:cNvPr id="132" name="TextBox 131">
                  <a:extLst>
                    <a:ext uri="{FF2B5EF4-FFF2-40B4-BE49-F238E27FC236}">
                      <a16:creationId xmlns:a16="http://schemas.microsoft.com/office/drawing/2014/main" id="{046D89C4-60C8-C447-A61F-E4A31DD380FC}"/>
                    </a:ext>
                  </a:extLst>
                </p:cNvPr>
                <p:cNvSpPr txBox="1"/>
                <p:nvPr/>
              </p:nvSpPr>
              <p:spPr>
                <a:xfrm>
                  <a:off x="3690991" y="3480564"/>
                  <a:ext cx="947899" cy="441300"/>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360bp </a:t>
                  </a:r>
                  <a:endParaRPr lang="zh-CN" altLang="en-US" sz="800" dirty="0">
                    <a:latin typeface="Arial" panose="020B0604020202020204" pitchFamily="34" charset="0"/>
                    <a:cs typeface="Arial" panose="020B0604020202020204" pitchFamily="34" charset="0"/>
                  </a:endParaRPr>
                </a:p>
              </p:txBody>
            </p:sp>
            <p:grpSp>
              <p:nvGrpSpPr>
                <p:cNvPr id="133" name="Group 132">
                  <a:extLst>
                    <a:ext uri="{FF2B5EF4-FFF2-40B4-BE49-F238E27FC236}">
                      <a16:creationId xmlns:a16="http://schemas.microsoft.com/office/drawing/2014/main" id="{3842D433-5ED6-75A8-C088-F551EEF62A4E}"/>
                    </a:ext>
                  </a:extLst>
                </p:cNvPr>
                <p:cNvGrpSpPr/>
                <p:nvPr/>
              </p:nvGrpSpPr>
              <p:grpSpPr>
                <a:xfrm>
                  <a:off x="1269402" y="2057396"/>
                  <a:ext cx="2434851" cy="3402110"/>
                  <a:chOff x="1269402" y="2057396"/>
                  <a:chExt cx="1889443" cy="3402110"/>
                </a:xfrm>
              </p:grpSpPr>
              <p:pic>
                <p:nvPicPr>
                  <p:cNvPr id="134" name="Picture 133">
                    <a:extLst>
                      <a:ext uri="{FF2B5EF4-FFF2-40B4-BE49-F238E27FC236}">
                        <a16:creationId xmlns:a16="http://schemas.microsoft.com/office/drawing/2014/main" id="{3E8EF193-8BFA-06AB-E901-1FBA37CA374C}"/>
                      </a:ext>
                    </a:extLst>
                  </p:cNvPr>
                  <p:cNvPicPr>
                    <a:picLocks noChangeAspect="1"/>
                  </p:cNvPicPr>
                  <p:nvPr/>
                </p:nvPicPr>
                <p:blipFill rotWithShape="1">
                  <a:blip r:embed="rId8">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val="0"/>
                      </a:ext>
                    </a:extLst>
                  </a:blip>
                  <a:srcRect l="8162" t="33813" r="80780" b="35380"/>
                  <a:stretch/>
                </p:blipFill>
                <p:spPr>
                  <a:xfrm>
                    <a:off x="1269402" y="2057397"/>
                    <a:ext cx="1317918" cy="3402109"/>
                  </a:xfrm>
                  <a:prstGeom prst="rect">
                    <a:avLst/>
                  </a:prstGeom>
                </p:spPr>
              </p:pic>
              <p:pic>
                <p:nvPicPr>
                  <p:cNvPr id="135" name="Picture 134">
                    <a:extLst>
                      <a:ext uri="{FF2B5EF4-FFF2-40B4-BE49-F238E27FC236}">
                        <a16:creationId xmlns:a16="http://schemas.microsoft.com/office/drawing/2014/main" id="{0128740D-3B87-3BF8-E9C9-F0C627F67716}"/>
                      </a:ext>
                    </a:extLst>
                  </p:cNvPr>
                  <p:cNvPicPr>
                    <a:picLocks noChangeAspect="1"/>
                  </p:cNvPicPr>
                  <p:nvPr/>
                </p:nvPicPr>
                <p:blipFill rotWithShape="1">
                  <a:blip r:embed="rId10">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l="24724" t="33813" r="70460" b="35380"/>
                  <a:stretch/>
                </p:blipFill>
                <p:spPr>
                  <a:xfrm>
                    <a:off x="2584897" y="2057396"/>
                    <a:ext cx="573948" cy="3402109"/>
                  </a:xfrm>
                  <a:prstGeom prst="rect">
                    <a:avLst/>
                  </a:prstGeom>
                </p:spPr>
              </p:pic>
            </p:grpSp>
          </p:grpSp>
          <p:sp>
            <p:nvSpPr>
              <p:cNvPr id="115" name="TextBox 114">
                <a:extLst>
                  <a:ext uri="{FF2B5EF4-FFF2-40B4-BE49-F238E27FC236}">
                    <a16:creationId xmlns:a16="http://schemas.microsoft.com/office/drawing/2014/main" id="{F6AD034F-EF10-1BD8-D299-F4A7B076ED01}"/>
                  </a:ext>
                </a:extLst>
              </p:cNvPr>
              <p:cNvSpPr txBox="1"/>
              <p:nvPr/>
            </p:nvSpPr>
            <p:spPr>
              <a:xfrm>
                <a:off x="1469087" y="5724566"/>
                <a:ext cx="493352"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&gt;98%</a:t>
                </a:r>
              </a:p>
            </p:txBody>
          </p:sp>
          <p:sp>
            <p:nvSpPr>
              <p:cNvPr id="116" name="Left Arrow 32">
                <a:extLst>
                  <a:ext uri="{FF2B5EF4-FFF2-40B4-BE49-F238E27FC236}">
                    <a16:creationId xmlns:a16="http://schemas.microsoft.com/office/drawing/2014/main" id="{66615E18-6943-754B-4846-34D7DD881D17}"/>
                  </a:ext>
                </a:extLst>
              </p:cNvPr>
              <p:cNvSpPr/>
              <p:nvPr/>
            </p:nvSpPr>
            <p:spPr>
              <a:xfrm>
                <a:off x="1907221" y="4843105"/>
                <a:ext cx="56794" cy="11506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800">
                  <a:latin typeface="Arial" panose="020B0604020202020204" pitchFamily="34" charset="0"/>
                  <a:cs typeface="Arial" panose="020B0604020202020204" pitchFamily="34" charset="0"/>
                </a:endParaRPr>
              </a:p>
            </p:txBody>
          </p:sp>
        </p:grpSp>
        <p:sp>
          <p:nvSpPr>
            <p:cNvPr id="136" name="TextBox 135">
              <a:extLst>
                <a:ext uri="{FF2B5EF4-FFF2-40B4-BE49-F238E27FC236}">
                  <a16:creationId xmlns:a16="http://schemas.microsoft.com/office/drawing/2014/main" id="{2CE143AB-CA85-5C41-BB7C-B82EC0CA907C}"/>
                </a:ext>
              </a:extLst>
            </p:cNvPr>
            <p:cNvSpPr txBox="1"/>
            <p:nvPr/>
          </p:nvSpPr>
          <p:spPr>
            <a:xfrm>
              <a:off x="429704" y="345688"/>
              <a:ext cx="287258"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A</a:t>
              </a:r>
            </a:p>
          </p:txBody>
        </p:sp>
        <p:sp>
          <p:nvSpPr>
            <p:cNvPr id="137" name="TextBox 136">
              <a:extLst>
                <a:ext uri="{FF2B5EF4-FFF2-40B4-BE49-F238E27FC236}">
                  <a16:creationId xmlns:a16="http://schemas.microsoft.com/office/drawing/2014/main" id="{B14E6AAE-887E-CE77-EF33-E4A447E95222}"/>
                </a:ext>
              </a:extLst>
            </p:cNvPr>
            <p:cNvSpPr txBox="1"/>
            <p:nvPr/>
          </p:nvSpPr>
          <p:spPr>
            <a:xfrm>
              <a:off x="4418120" y="3549802"/>
              <a:ext cx="287258"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D</a:t>
              </a:r>
            </a:p>
          </p:txBody>
        </p:sp>
        <p:sp>
          <p:nvSpPr>
            <p:cNvPr id="138" name="TextBox 137">
              <a:extLst>
                <a:ext uri="{FF2B5EF4-FFF2-40B4-BE49-F238E27FC236}">
                  <a16:creationId xmlns:a16="http://schemas.microsoft.com/office/drawing/2014/main" id="{BF471AC3-3296-4303-9B0E-6874329F9C1D}"/>
                </a:ext>
              </a:extLst>
            </p:cNvPr>
            <p:cNvSpPr txBox="1"/>
            <p:nvPr/>
          </p:nvSpPr>
          <p:spPr>
            <a:xfrm>
              <a:off x="65433" y="3549802"/>
              <a:ext cx="287258"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C</a:t>
              </a:r>
            </a:p>
          </p:txBody>
        </p:sp>
        <p:sp>
          <p:nvSpPr>
            <p:cNvPr id="139" name="TextBox 138">
              <a:extLst>
                <a:ext uri="{FF2B5EF4-FFF2-40B4-BE49-F238E27FC236}">
                  <a16:creationId xmlns:a16="http://schemas.microsoft.com/office/drawing/2014/main" id="{D6D0DB9E-8087-06C1-0FCD-BFE7D224D5FE}"/>
                </a:ext>
              </a:extLst>
            </p:cNvPr>
            <p:cNvSpPr txBox="1"/>
            <p:nvPr/>
          </p:nvSpPr>
          <p:spPr>
            <a:xfrm>
              <a:off x="429704" y="2397513"/>
              <a:ext cx="287258"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B</a:t>
              </a:r>
            </a:p>
          </p:txBody>
        </p:sp>
        <p:sp>
          <p:nvSpPr>
            <p:cNvPr id="140" name="TextBox 139">
              <a:extLst>
                <a:ext uri="{FF2B5EF4-FFF2-40B4-BE49-F238E27FC236}">
                  <a16:creationId xmlns:a16="http://schemas.microsoft.com/office/drawing/2014/main" id="{9173F38F-B257-B479-F980-BA05A691EFBA}"/>
                </a:ext>
              </a:extLst>
            </p:cNvPr>
            <p:cNvSpPr txBox="1"/>
            <p:nvPr/>
          </p:nvSpPr>
          <p:spPr>
            <a:xfrm>
              <a:off x="1039304" y="1668964"/>
              <a:ext cx="287258"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A</a:t>
              </a:r>
            </a:p>
          </p:txBody>
        </p:sp>
        <p:sp>
          <p:nvSpPr>
            <p:cNvPr id="142" name="TextBox 141">
              <a:extLst>
                <a:ext uri="{FF2B5EF4-FFF2-40B4-BE49-F238E27FC236}">
                  <a16:creationId xmlns:a16="http://schemas.microsoft.com/office/drawing/2014/main" id="{F592E1E6-2E51-23E1-F6F3-585E185A5035}"/>
                </a:ext>
              </a:extLst>
            </p:cNvPr>
            <p:cNvSpPr txBox="1"/>
            <p:nvPr/>
          </p:nvSpPr>
          <p:spPr>
            <a:xfrm>
              <a:off x="0" y="6470132"/>
              <a:ext cx="6858000" cy="984885"/>
            </a:xfrm>
            <a:prstGeom prst="rect">
              <a:avLst/>
            </a:prstGeom>
            <a:noFill/>
          </p:spPr>
          <p:txBody>
            <a:bodyPr wrap="square">
              <a:spAutoFit/>
            </a:bodyPr>
            <a:lstStyle/>
            <a:p>
              <a:pPr marL="0" marR="0">
                <a:lnSpc>
                  <a:spcPct val="107000"/>
                </a:lnSpc>
                <a:spcBef>
                  <a:spcPts val="0"/>
                </a:spcBef>
                <a:spcAft>
                  <a:spcPts val="800"/>
                </a:spcAft>
              </a:pPr>
              <a:r>
                <a:rPr lang="en-US" sz="1100" b="1" dirty="0">
                  <a:effectLst/>
                  <a:latin typeface="Arial" panose="020B0604020202020204" pitchFamily="34" charset="0"/>
                  <a:ea typeface="Calibri" panose="020F0502020204030204" pitchFamily="34" charset="0"/>
                  <a:cs typeface="Arial" panose="020B0604020202020204" pitchFamily="34" charset="0"/>
                </a:rPr>
                <a:t>Fig. S4. </a:t>
              </a:r>
              <a:r>
                <a:rPr lang="en-US" sz="1100" dirty="0">
                  <a:effectLst/>
                  <a:latin typeface="Arial" panose="020B0604020202020204" pitchFamily="34" charset="0"/>
                  <a:ea typeface="Calibri" panose="020F0502020204030204" pitchFamily="34" charset="0"/>
                  <a:cs typeface="Arial" panose="020B0604020202020204" pitchFamily="34" charset="0"/>
                </a:rPr>
                <a:t>Knockout of </a:t>
              </a:r>
              <a:r>
                <a:rPr lang="en-US" sz="1100" i="1" dirty="0">
                  <a:effectLst/>
                  <a:latin typeface="Arial" panose="020B0604020202020204" pitchFamily="34" charset="0"/>
                  <a:ea typeface="Calibri" panose="020F0502020204030204" pitchFamily="34" charset="0"/>
                  <a:cs typeface="Arial" panose="020B0604020202020204" pitchFamily="34" charset="0"/>
                </a:rPr>
                <a:t>CEACAM1</a:t>
              </a:r>
              <a:r>
                <a:rPr lang="en-US" sz="1100" dirty="0">
                  <a:effectLst/>
                  <a:latin typeface="Arial" panose="020B0604020202020204" pitchFamily="34" charset="0"/>
                  <a:ea typeface="Calibri" panose="020F0502020204030204" pitchFamily="34" charset="0"/>
                  <a:cs typeface="Arial" panose="020B0604020202020204" pitchFamily="34" charset="0"/>
                </a:rPr>
                <a:t> in human Tregs using Crispr-Cas9. (A) Culture conditions and experimental scheme. (B) Dual-target knockout strategy for </a:t>
              </a:r>
              <a:r>
                <a:rPr lang="en-US" sz="1100" i="1" dirty="0">
                  <a:effectLst/>
                  <a:latin typeface="Arial" panose="020B0604020202020204" pitchFamily="34" charset="0"/>
                  <a:ea typeface="Calibri" panose="020F0502020204030204" pitchFamily="34" charset="0"/>
                  <a:cs typeface="Arial" panose="020B0604020202020204" pitchFamily="34" charset="0"/>
                </a:rPr>
                <a:t>CEACAM1</a:t>
              </a:r>
              <a:r>
                <a:rPr lang="en-US" sz="1100" dirty="0">
                  <a:effectLst/>
                  <a:latin typeface="Arial" panose="020B0604020202020204" pitchFamily="34" charset="0"/>
                  <a:ea typeface="Calibri" panose="020F0502020204030204" pitchFamily="34" charset="0"/>
                  <a:cs typeface="Arial" panose="020B0604020202020204" pitchFamily="34" charset="0"/>
                </a:rPr>
                <a:t>. Two sgRNAs targeting exon 2 and exon 4 were designed to increase knockout efficiency. (C) T7 endonuclease I (T7EI) assay of gene editing in exon 2 and exon 4 of </a:t>
              </a:r>
              <a:r>
                <a:rPr lang="en-US" sz="1100" i="1" dirty="0">
                  <a:effectLst/>
                  <a:latin typeface="Arial" panose="020B0604020202020204" pitchFamily="34" charset="0"/>
                  <a:ea typeface="Calibri" panose="020F0502020204030204" pitchFamily="34" charset="0"/>
                  <a:cs typeface="Arial" panose="020B0604020202020204" pitchFamily="34" charset="0"/>
                </a:rPr>
                <a:t>CEACAM1</a:t>
              </a:r>
              <a:r>
                <a:rPr lang="en-US" sz="1100" dirty="0">
                  <a:effectLst/>
                  <a:latin typeface="Arial" panose="020B0604020202020204" pitchFamily="34" charset="0"/>
                  <a:ea typeface="Calibri" panose="020F0502020204030204" pitchFamily="34" charset="0"/>
                  <a:cs typeface="Arial" panose="020B0604020202020204" pitchFamily="34" charset="0"/>
                </a:rPr>
                <a:t>. Expected PCR product size and knockout efficiency are indicated. (D) CEACAM1 expression was determined by immunoblotting in </a:t>
              </a:r>
              <a:r>
                <a:rPr lang="en-US" sz="1100" dirty="0">
                  <a:latin typeface="Arial" panose="020B0604020202020204" pitchFamily="34" charset="0"/>
                  <a:ea typeface="Calibri" panose="020F0502020204030204" pitchFamily="34" charset="0"/>
                  <a:cs typeface="Arial" panose="020B0604020202020204" pitchFamily="34" charset="0"/>
                </a:rPr>
                <a:t>scramble</a:t>
              </a:r>
              <a:r>
                <a:rPr lang="en-US" sz="1100" dirty="0">
                  <a:effectLst/>
                  <a:latin typeface="Arial" panose="020B0604020202020204" pitchFamily="34" charset="0"/>
                  <a:ea typeface="Calibri" panose="020F0502020204030204" pitchFamily="34" charset="0"/>
                  <a:cs typeface="Arial" panose="020B0604020202020204" pitchFamily="34" charset="0"/>
                </a:rPr>
                <a:t> and CEACAM1</a:t>
              </a:r>
              <a:r>
                <a:rPr lang="en-US" sz="1100" baseline="30000" dirty="0">
                  <a:effectLst/>
                  <a:latin typeface="Arial" panose="020B0604020202020204" pitchFamily="34" charset="0"/>
                  <a:ea typeface="Calibri" panose="020F0502020204030204" pitchFamily="34" charset="0"/>
                  <a:cs typeface="Arial" panose="020B0604020202020204" pitchFamily="34" charset="0"/>
                </a:rPr>
                <a:t>KO</a:t>
              </a:r>
              <a:r>
                <a:rPr lang="en-US" sz="1100" dirty="0">
                  <a:effectLst/>
                  <a:latin typeface="Arial" panose="020B0604020202020204" pitchFamily="34" charset="0"/>
                  <a:ea typeface="Calibri" panose="020F0502020204030204" pitchFamily="34" charset="0"/>
                  <a:cs typeface="Arial" panose="020B0604020202020204" pitchFamily="34" charset="0"/>
                </a:rPr>
                <a:t> Tregs. </a:t>
              </a:r>
            </a:p>
          </p:txBody>
        </p:sp>
      </p:grpSp>
    </p:spTree>
    <p:extLst>
      <p:ext uri="{BB962C8B-B14F-4D97-AF65-F5344CB8AC3E}">
        <p14:creationId xmlns:p14="http://schemas.microsoft.com/office/powerpoint/2010/main" val="32914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57D59A6-5269-C845-00E0-CEB1A5DED710}"/>
              </a:ext>
            </a:extLst>
          </p:cNvPr>
          <p:cNvGrpSpPr/>
          <p:nvPr/>
        </p:nvGrpSpPr>
        <p:grpSpPr>
          <a:xfrm>
            <a:off x="0" y="3195508"/>
            <a:ext cx="6932428" cy="2752983"/>
            <a:chOff x="0" y="1522927"/>
            <a:chExt cx="6932428" cy="2752983"/>
          </a:xfrm>
        </p:grpSpPr>
        <p:pic>
          <p:nvPicPr>
            <p:cNvPr id="2" name="Picture 1">
              <a:extLst>
                <a:ext uri="{FF2B5EF4-FFF2-40B4-BE49-F238E27FC236}">
                  <a16:creationId xmlns:a16="http://schemas.microsoft.com/office/drawing/2014/main" id="{ACCB3D6A-2286-39B9-E3E7-3EE450861EED}"/>
                </a:ext>
              </a:extLst>
            </p:cNvPr>
            <p:cNvPicPr>
              <a:picLocks noChangeAspect="1"/>
            </p:cNvPicPr>
            <p:nvPr/>
          </p:nvPicPr>
          <p:blipFill>
            <a:blip r:embed="rId2"/>
            <a:stretch>
              <a:fillRect/>
            </a:stretch>
          </p:blipFill>
          <p:spPr>
            <a:xfrm>
              <a:off x="381246" y="1522927"/>
              <a:ext cx="5907481" cy="1835201"/>
            </a:xfrm>
            <a:prstGeom prst="rect">
              <a:avLst/>
            </a:prstGeom>
          </p:spPr>
        </p:pic>
        <p:sp>
          <p:nvSpPr>
            <p:cNvPr id="4" name="TextBox 3">
              <a:extLst>
                <a:ext uri="{FF2B5EF4-FFF2-40B4-BE49-F238E27FC236}">
                  <a16:creationId xmlns:a16="http://schemas.microsoft.com/office/drawing/2014/main" id="{00D37EE5-0C0C-08AD-B8EE-CC0D05B73E10}"/>
                </a:ext>
              </a:extLst>
            </p:cNvPr>
            <p:cNvSpPr txBox="1"/>
            <p:nvPr/>
          </p:nvSpPr>
          <p:spPr>
            <a:xfrm>
              <a:off x="0" y="3472164"/>
              <a:ext cx="6932428" cy="803746"/>
            </a:xfrm>
            <a:prstGeom prst="rect">
              <a:avLst/>
            </a:prstGeom>
            <a:noFill/>
          </p:spPr>
          <p:txBody>
            <a:bodyPr wrap="square">
              <a:spAutoFit/>
            </a:bodyPr>
            <a:lstStyle/>
            <a:p>
              <a:pPr marL="0" marR="0">
                <a:lnSpc>
                  <a:spcPct val="107000"/>
                </a:lnSpc>
                <a:spcBef>
                  <a:spcPts val="0"/>
                </a:spcBef>
                <a:spcAft>
                  <a:spcPts val="800"/>
                </a:spcAft>
              </a:pPr>
              <a:r>
                <a:rPr lang="en-US" sz="1100" b="1" dirty="0">
                  <a:effectLst/>
                  <a:latin typeface="Arial" panose="020B0604020202020204" pitchFamily="34" charset="0"/>
                  <a:ea typeface="Calibri" panose="020F0502020204030204" pitchFamily="34" charset="0"/>
                  <a:cs typeface="Arial" panose="020B0604020202020204" pitchFamily="34" charset="0"/>
                </a:rPr>
                <a:t>Fig. S5. </a:t>
              </a:r>
              <a:r>
                <a:rPr lang="en-US" sz="1100" dirty="0">
                  <a:effectLst/>
                  <a:latin typeface="Arial" panose="020B0604020202020204" pitchFamily="34" charset="0"/>
                  <a:ea typeface="Calibri" panose="020F0502020204030204" pitchFamily="34" charset="0"/>
                  <a:cs typeface="Arial" panose="020B0604020202020204" pitchFamily="34" charset="0"/>
                </a:rPr>
                <a:t>Biological replicates of proliferation assay assessed by </a:t>
              </a:r>
              <a:r>
                <a:rPr lang="en-US" sz="1100" baseline="30000" dirty="0">
                  <a:effectLst/>
                  <a:latin typeface="Arial" panose="020B0604020202020204" pitchFamily="34" charset="0"/>
                  <a:ea typeface="Calibri" panose="020F0502020204030204" pitchFamily="34" charset="0"/>
                  <a:cs typeface="Arial" panose="020B0604020202020204" pitchFamily="34" charset="0"/>
                </a:rPr>
                <a:t>3</a:t>
              </a:r>
              <a:r>
                <a:rPr lang="en-US" sz="1100" dirty="0">
                  <a:effectLst/>
                  <a:latin typeface="Arial" panose="020B0604020202020204" pitchFamily="34" charset="0"/>
                  <a:ea typeface="Calibri" panose="020F0502020204030204" pitchFamily="34" charset="0"/>
                  <a:cs typeface="Arial" panose="020B0604020202020204" pitchFamily="34" charset="0"/>
                </a:rPr>
                <a:t>H-thymidine incorporation. Data with each experiment were analyzed by two-way ANOVA with multiple comparisons (mean ± SD in each experiments show technical replicates). These data and the experiments shown is Fig. 4D (top) were used to determine the fold-change for each of the four biological replicates Fig. 4D (bottom).  </a:t>
              </a:r>
            </a:p>
          </p:txBody>
        </p:sp>
      </p:grpSp>
    </p:spTree>
    <p:extLst>
      <p:ext uri="{BB962C8B-B14F-4D97-AF65-F5344CB8AC3E}">
        <p14:creationId xmlns:p14="http://schemas.microsoft.com/office/powerpoint/2010/main" val="60129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4ADB03-AFCF-7ED6-C18F-B97EF48E30E2}"/>
              </a:ext>
            </a:extLst>
          </p:cNvPr>
          <p:cNvGrpSpPr/>
          <p:nvPr/>
        </p:nvGrpSpPr>
        <p:grpSpPr>
          <a:xfrm>
            <a:off x="1" y="2705378"/>
            <a:ext cx="6857999" cy="2129827"/>
            <a:chOff x="0" y="1269982"/>
            <a:chExt cx="6857999" cy="2129827"/>
          </a:xfrm>
        </p:grpSpPr>
        <p:grpSp>
          <p:nvGrpSpPr>
            <p:cNvPr id="37" name="Group 36">
              <a:extLst>
                <a:ext uri="{FF2B5EF4-FFF2-40B4-BE49-F238E27FC236}">
                  <a16:creationId xmlns:a16="http://schemas.microsoft.com/office/drawing/2014/main" id="{3F2A0D0D-58F8-2520-D50B-B0A6BEFC24EC}"/>
                </a:ext>
              </a:extLst>
            </p:cNvPr>
            <p:cNvGrpSpPr/>
            <p:nvPr/>
          </p:nvGrpSpPr>
          <p:grpSpPr>
            <a:xfrm>
              <a:off x="1881377" y="1269982"/>
              <a:ext cx="3113180" cy="948222"/>
              <a:chOff x="292962" y="5741986"/>
              <a:chExt cx="3113180" cy="948222"/>
            </a:xfrm>
          </p:grpSpPr>
          <p:grpSp>
            <p:nvGrpSpPr>
              <p:cNvPr id="38" name="Group 37">
                <a:extLst>
                  <a:ext uri="{FF2B5EF4-FFF2-40B4-BE49-F238E27FC236}">
                    <a16:creationId xmlns:a16="http://schemas.microsoft.com/office/drawing/2014/main" id="{F2809D38-9C43-F018-9963-2950DFC34D39}"/>
                  </a:ext>
                </a:extLst>
              </p:cNvPr>
              <p:cNvGrpSpPr/>
              <p:nvPr/>
            </p:nvGrpSpPr>
            <p:grpSpPr>
              <a:xfrm>
                <a:off x="397791" y="5741986"/>
                <a:ext cx="3008351" cy="948222"/>
                <a:chOff x="278056" y="5640411"/>
                <a:chExt cx="3008351" cy="948222"/>
              </a:xfrm>
            </p:grpSpPr>
            <p:grpSp>
              <p:nvGrpSpPr>
                <p:cNvPr id="40" name="Group 39">
                  <a:extLst>
                    <a:ext uri="{FF2B5EF4-FFF2-40B4-BE49-F238E27FC236}">
                      <a16:creationId xmlns:a16="http://schemas.microsoft.com/office/drawing/2014/main" id="{EF8E7786-A548-9B9B-E8ED-264825C4EA90}"/>
                    </a:ext>
                  </a:extLst>
                </p:cNvPr>
                <p:cNvGrpSpPr/>
                <p:nvPr/>
              </p:nvGrpSpPr>
              <p:grpSpPr>
                <a:xfrm>
                  <a:off x="278056" y="5832979"/>
                  <a:ext cx="3008351" cy="755654"/>
                  <a:chOff x="348554" y="2564604"/>
                  <a:chExt cx="3008351" cy="755654"/>
                </a:xfrm>
              </p:grpSpPr>
              <p:grpSp>
                <p:nvGrpSpPr>
                  <p:cNvPr id="43" name="Group 42">
                    <a:extLst>
                      <a:ext uri="{FF2B5EF4-FFF2-40B4-BE49-F238E27FC236}">
                        <a16:creationId xmlns:a16="http://schemas.microsoft.com/office/drawing/2014/main" id="{23860486-D964-0ACD-28EC-728EC8FBE0F3}"/>
                      </a:ext>
                    </a:extLst>
                  </p:cNvPr>
                  <p:cNvGrpSpPr/>
                  <p:nvPr/>
                </p:nvGrpSpPr>
                <p:grpSpPr>
                  <a:xfrm>
                    <a:off x="348554" y="2759157"/>
                    <a:ext cx="3008351" cy="561101"/>
                    <a:chOff x="-25869" y="638255"/>
                    <a:chExt cx="3008351" cy="561101"/>
                  </a:xfrm>
                </p:grpSpPr>
                <p:grpSp>
                  <p:nvGrpSpPr>
                    <p:cNvPr id="46" name="Group 45">
                      <a:extLst>
                        <a:ext uri="{FF2B5EF4-FFF2-40B4-BE49-F238E27FC236}">
                          <a16:creationId xmlns:a16="http://schemas.microsoft.com/office/drawing/2014/main" id="{33C55C99-4822-1305-ACB4-F11933BB3C9D}"/>
                        </a:ext>
                      </a:extLst>
                    </p:cNvPr>
                    <p:cNvGrpSpPr/>
                    <p:nvPr/>
                  </p:nvGrpSpPr>
                  <p:grpSpPr>
                    <a:xfrm>
                      <a:off x="462171" y="638255"/>
                      <a:ext cx="2520311" cy="293237"/>
                      <a:chOff x="850359" y="669517"/>
                      <a:chExt cx="5366123" cy="458528"/>
                    </a:xfrm>
                  </p:grpSpPr>
                  <p:sp>
                    <p:nvSpPr>
                      <p:cNvPr id="55" name="Rectangle 54">
                        <a:extLst>
                          <a:ext uri="{FF2B5EF4-FFF2-40B4-BE49-F238E27FC236}">
                            <a16:creationId xmlns:a16="http://schemas.microsoft.com/office/drawing/2014/main" id="{8A93774C-BF5B-A696-F504-91C5817C4FDD}"/>
                          </a:ext>
                        </a:extLst>
                      </p:cNvPr>
                      <p:cNvSpPr/>
                      <p:nvPr/>
                    </p:nvSpPr>
                    <p:spPr>
                      <a:xfrm>
                        <a:off x="850359" y="726954"/>
                        <a:ext cx="97343" cy="23017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56" name="Rectangle 55">
                        <a:extLst>
                          <a:ext uri="{FF2B5EF4-FFF2-40B4-BE49-F238E27FC236}">
                            <a16:creationId xmlns:a16="http://schemas.microsoft.com/office/drawing/2014/main" id="{2FD414CD-565B-2FD1-CDD5-FFC51062E4E6}"/>
                          </a:ext>
                        </a:extLst>
                      </p:cNvPr>
                      <p:cNvSpPr/>
                      <p:nvPr/>
                    </p:nvSpPr>
                    <p:spPr>
                      <a:xfrm>
                        <a:off x="1195465" y="669517"/>
                        <a:ext cx="105345" cy="45852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ectangle 56">
                        <a:extLst>
                          <a:ext uri="{FF2B5EF4-FFF2-40B4-BE49-F238E27FC236}">
                            <a16:creationId xmlns:a16="http://schemas.microsoft.com/office/drawing/2014/main" id="{581A3839-C8E7-6305-61AE-ED8DD35DD603}"/>
                          </a:ext>
                        </a:extLst>
                      </p:cNvPr>
                      <p:cNvSpPr/>
                      <p:nvPr/>
                    </p:nvSpPr>
                    <p:spPr>
                      <a:xfrm flipH="1">
                        <a:off x="2424049" y="712246"/>
                        <a:ext cx="49902" cy="37307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Rectangle 57">
                        <a:extLst>
                          <a:ext uri="{FF2B5EF4-FFF2-40B4-BE49-F238E27FC236}">
                            <a16:creationId xmlns:a16="http://schemas.microsoft.com/office/drawing/2014/main" id="{BEAA7847-7F36-2C58-4BCF-E0D8A9D8DE86}"/>
                          </a:ext>
                        </a:extLst>
                      </p:cNvPr>
                      <p:cNvSpPr/>
                      <p:nvPr/>
                    </p:nvSpPr>
                    <p:spPr>
                      <a:xfrm>
                        <a:off x="3360944" y="712246"/>
                        <a:ext cx="125740" cy="37307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Rectangle 58">
                        <a:extLst>
                          <a:ext uri="{FF2B5EF4-FFF2-40B4-BE49-F238E27FC236}">
                            <a16:creationId xmlns:a16="http://schemas.microsoft.com/office/drawing/2014/main" id="{A10DD98E-C0BF-77FB-6743-00D605453093}"/>
                          </a:ext>
                        </a:extLst>
                      </p:cNvPr>
                      <p:cNvSpPr/>
                      <p:nvPr/>
                    </p:nvSpPr>
                    <p:spPr>
                      <a:xfrm>
                        <a:off x="4324478" y="712246"/>
                        <a:ext cx="247522" cy="37307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59">
                        <a:extLst>
                          <a:ext uri="{FF2B5EF4-FFF2-40B4-BE49-F238E27FC236}">
                            <a16:creationId xmlns:a16="http://schemas.microsoft.com/office/drawing/2014/main" id="{E6E29359-EAD7-3007-E0FE-3EFCFA736305}"/>
                          </a:ext>
                        </a:extLst>
                      </p:cNvPr>
                      <p:cNvSpPr/>
                      <p:nvPr/>
                    </p:nvSpPr>
                    <p:spPr>
                      <a:xfrm>
                        <a:off x="4804331" y="712246"/>
                        <a:ext cx="45719" cy="37307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Rectangle 60">
                        <a:extLst>
                          <a:ext uri="{FF2B5EF4-FFF2-40B4-BE49-F238E27FC236}">
                            <a16:creationId xmlns:a16="http://schemas.microsoft.com/office/drawing/2014/main" id="{38D0CD23-6322-2D57-92F7-4D2AFA0A370A}"/>
                          </a:ext>
                        </a:extLst>
                      </p:cNvPr>
                      <p:cNvSpPr/>
                      <p:nvPr/>
                    </p:nvSpPr>
                    <p:spPr>
                      <a:xfrm>
                        <a:off x="5269042" y="712246"/>
                        <a:ext cx="123354" cy="37307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61">
                        <a:extLst>
                          <a:ext uri="{FF2B5EF4-FFF2-40B4-BE49-F238E27FC236}">
                            <a16:creationId xmlns:a16="http://schemas.microsoft.com/office/drawing/2014/main" id="{CF09BB6C-5CD3-0921-DB28-AAEB2C884D14}"/>
                          </a:ext>
                        </a:extLst>
                      </p:cNvPr>
                      <p:cNvSpPr/>
                      <p:nvPr/>
                    </p:nvSpPr>
                    <p:spPr>
                      <a:xfrm>
                        <a:off x="5392396" y="791046"/>
                        <a:ext cx="350071" cy="166083"/>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59D7B8CD-E5D5-356B-B7A8-A158E85EEF10}"/>
                          </a:ext>
                        </a:extLst>
                      </p:cNvPr>
                      <p:cNvCxnSpPr>
                        <a:stCxn id="55" idx="3"/>
                      </p:cNvCxnSpPr>
                      <p:nvPr/>
                    </p:nvCxnSpPr>
                    <p:spPr>
                      <a:xfrm>
                        <a:off x="947702" y="842042"/>
                        <a:ext cx="5268780" cy="2349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C6C659F4-8246-655F-29C6-2C4292F567CE}"/>
                        </a:ext>
                      </a:extLst>
                    </p:cNvPr>
                    <p:cNvSpPr txBox="1"/>
                    <p:nvPr/>
                  </p:nvSpPr>
                  <p:spPr>
                    <a:xfrm>
                      <a:off x="356896" y="983912"/>
                      <a:ext cx="230280"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1</a:t>
                      </a:r>
                    </a:p>
                  </p:txBody>
                </p:sp>
                <p:sp>
                  <p:nvSpPr>
                    <p:cNvPr id="48" name="TextBox 47">
                      <a:extLst>
                        <a:ext uri="{FF2B5EF4-FFF2-40B4-BE49-F238E27FC236}">
                          <a16:creationId xmlns:a16="http://schemas.microsoft.com/office/drawing/2014/main" id="{0F563E87-D6E9-6620-55D7-3C60DA479CB8}"/>
                        </a:ext>
                      </a:extLst>
                    </p:cNvPr>
                    <p:cNvSpPr txBox="1"/>
                    <p:nvPr/>
                  </p:nvSpPr>
                  <p:spPr>
                    <a:xfrm>
                      <a:off x="543159" y="983912"/>
                      <a:ext cx="211671"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2</a:t>
                      </a:r>
                    </a:p>
                  </p:txBody>
                </p:sp>
                <p:sp>
                  <p:nvSpPr>
                    <p:cNvPr id="49" name="TextBox 48">
                      <a:extLst>
                        <a:ext uri="{FF2B5EF4-FFF2-40B4-BE49-F238E27FC236}">
                          <a16:creationId xmlns:a16="http://schemas.microsoft.com/office/drawing/2014/main" id="{95C54644-CDAF-316C-8C89-A85112CD4AF9}"/>
                        </a:ext>
                      </a:extLst>
                    </p:cNvPr>
                    <p:cNvSpPr txBox="1"/>
                    <p:nvPr/>
                  </p:nvSpPr>
                  <p:spPr>
                    <a:xfrm>
                      <a:off x="1085369" y="983912"/>
                      <a:ext cx="255273"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3</a:t>
                      </a:r>
                    </a:p>
                  </p:txBody>
                </p:sp>
                <p:sp>
                  <p:nvSpPr>
                    <p:cNvPr id="50" name="TextBox 49">
                      <a:extLst>
                        <a:ext uri="{FF2B5EF4-FFF2-40B4-BE49-F238E27FC236}">
                          <a16:creationId xmlns:a16="http://schemas.microsoft.com/office/drawing/2014/main" id="{9845ABC0-FB49-DF74-8C94-4698E1B8BA35}"/>
                        </a:ext>
                      </a:extLst>
                    </p:cNvPr>
                    <p:cNvSpPr txBox="1"/>
                    <p:nvPr/>
                  </p:nvSpPr>
                  <p:spPr>
                    <a:xfrm>
                      <a:off x="1527303" y="983912"/>
                      <a:ext cx="287088"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4</a:t>
                      </a:r>
                    </a:p>
                  </p:txBody>
                </p:sp>
                <p:sp>
                  <p:nvSpPr>
                    <p:cNvPr id="51" name="TextBox 50">
                      <a:extLst>
                        <a:ext uri="{FF2B5EF4-FFF2-40B4-BE49-F238E27FC236}">
                          <a16:creationId xmlns:a16="http://schemas.microsoft.com/office/drawing/2014/main" id="{76CCF2BA-2E27-E9D6-BDAD-35ABC6314BED}"/>
                        </a:ext>
                      </a:extLst>
                    </p:cNvPr>
                    <p:cNvSpPr txBox="1"/>
                    <p:nvPr/>
                  </p:nvSpPr>
                  <p:spPr>
                    <a:xfrm>
                      <a:off x="2009598" y="983912"/>
                      <a:ext cx="222631"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5</a:t>
                      </a:r>
                    </a:p>
                  </p:txBody>
                </p:sp>
                <p:sp>
                  <p:nvSpPr>
                    <p:cNvPr id="52" name="TextBox 51">
                      <a:extLst>
                        <a:ext uri="{FF2B5EF4-FFF2-40B4-BE49-F238E27FC236}">
                          <a16:creationId xmlns:a16="http://schemas.microsoft.com/office/drawing/2014/main" id="{D975ABB0-A579-A5C8-3675-743FA9558BB9}"/>
                        </a:ext>
                      </a:extLst>
                    </p:cNvPr>
                    <p:cNvSpPr txBox="1"/>
                    <p:nvPr/>
                  </p:nvSpPr>
                  <p:spPr>
                    <a:xfrm>
                      <a:off x="2186459" y="983912"/>
                      <a:ext cx="287025"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6</a:t>
                      </a:r>
                    </a:p>
                  </p:txBody>
                </p:sp>
                <p:sp>
                  <p:nvSpPr>
                    <p:cNvPr id="53" name="TextBox 52">
                      <a:extLst>
                        <a:ext uri="{FF2B5EF4-FFF2-40B4-BE49-F238E27FC236}">
                          <a16:creationId xmlns:a16="http://schemas.microsoft.com/office/drawing/2014/main" id="{46CDA667-BC34-2763-2402-B44BEBA37D07}"/>
                        </a:ext>
                      </a:extLst>
                    </p:cNvPr>
                    <p:cNvSpPr txBox="1"/>
                    <p:nvPr/>
                  </p:nvSpPr>
                  <p:spPr>
                    <a:xfrm>
                      <a:off x="2473484" y="983912"/>
                      <a:ext cx="271689"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7</a:t>
                      </a:r>
                    </a:p>
                  </p:txBody>
                </p:sp>
                <p:sp>
                  <p:nvSpPr>
                    <p:cNvPr id="54" name="TextBox 53">
                      <a:extLst>
                        <a:ext uri="{FF2B5EF4-FFF2-40B4-BE49-F238E27FC236}">
                          <a16:creationId xmlns:a16="http://schemas.microsoft.com/office/drawing/2014/main" id="{140C6B64-7E23-F53B-E05B-D0E04AD9ACB8}"/>
                        </a:ext>
                      </a:extLst>
                    </p:cNvPr>
                    <p:cNvSpPr txBox="1"/>
                    <p:nvPr/>
                  </p:nvSpPr>
                  <p:spPr>
                    <a:xfrm>
                      <a:off x="-25869" y="983912"/>
                      <a:ext cx="416523" cy="215444"/>
                    </a:xfrm>
                    <a:prstGeom prst="rect">
                      <a:avLst/>
                    </a:prstGeom>
                    <a:noFill/>
                  </p:spPr>
                  <p:txBody>
                    <a:bodyPr wrap="square" rtlCol="0">
                      <a:spAutoFit/>
                    </a:bodyPr>
                    <a:lstStyle/>
                    <a:p>
                      <a:r>
                        <a:rPr lang="en-US" altLang="zh-CN" sz="800" dirty="0">
                          <a:latin typeface="Arial" panose="020B0604020202020204" pitchFamily="34" charset="0"/>
                          <a:cs typeface="Arial" panose="020B0604020202020204" pitchFamily="34" charset="0"/>
                        </a:rPr>
                        <a:t>Exon</a:t>
                      </a:r>
                      <a:endParaRPr lang="zh-CN" altLang="en-US" sz="800" dirty="0">
                        <a:latin typeface="Arial" panose="020B0604020202020204" pitchFamily="34" charset="0"/>
                        <a:cs typeface="Arial" panose="020B0604020202020204" pitchFamily="34" charset="0"/>
                      </a:endParaRPr>
                    </a:p>
                  </p:txBody>
                </p:sp>
              </p:grpSp>
              <p:sp>
                <p:nvSpPr>
                  <p:cNvPr id="44" name="Lightning Bolt 43">
                    <a:extLst>
                      <a:ext uri="{FF2B5EF4-FFF2-40B4-BE49-F238E27FC236}">
                        <a16:creationId xmlns:a16="http://schemas.microsoft.com/office/drawing/2014/main" id="{555508C6-BE9B-EB10-B90A-381D6B67E189}"/>
                      </a:ext>
                    </a:extLst>
                  </p:cNvPr>
                  <p:cNvSpPr/>
                  <p:nvPr/>
                </p:nvSpPr>
                <p:spPr>
                  <a:xfrm>
                    <a:off x="898190" y="2564604"/>
                    <a:ext cx="126817" cy="158393"/>
                  </a:xfrm>
                  <a:prstGeom prst="lightningBol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Lightning Bolt 44">
                    <a:extLst>
                      <a:ext uri="{FF2B5EF4-FFF2-40B4-BE49-F238E27FC236}">
                        <a16:creationId xmlns:a16="http://schemas.microsoft.com/office/drawing/2014/main" id="{75E70B77-C846-A776-E801-32CA43B659B5}"/>
                      </a:ext>
                    </a:extLst>
                  </p:cNvPr>
                  <p:cNvSpPr/>
                  <p:nvPr/>
                </p:nvSpPr>
                <p:spPr>
                  <a:xfrm>
                    <a:off x="2399596" y="2572923"/>
                    <a:ext cx="126817" cy="158393"/>
                  </a:xfrm>
                  <a:prstGeom prst="lightningBol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a:extLst>
                    <a:ext uri="{FF2B5EF4-FFF2-40B4-BE49-F238E27FC236}">
                      <a16:creationId xmlns:a16="http://schemas.microsoft.com/office/drawing/2014/main" id="{05A7609C-691A-9693-6F5F-E839E1291557}"/>
                    </a:ext>
                  </a:extLst>
                </p:cNvPr>
                <p:cNvSpPr txBox="1"/>
                <p:nvPr/>
              </p:nvSpPr>
              <p:spPr>
                <a:xfrm>
                  <a:off x="622588" y="5640411"/>
                  <a:ext cx="611620"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gRNA1</a:t>
                  </a:r>
                </a:p>
              </p:txBody>
            </p:sp>
            <p:sp>
              <p:nvSpPr>
                <p:cNvPr id="42" name="TextBox 41">
                  <a:extLst>
                    <a:ext uri="{FF2B5EF4-FFF2-40B4-BE49-F238E27FC236}">
                      <a16:creationId xmlns:a16="http://schemas.microsoft.com/office/drawing/2014/main" id="{D4200DF8-D3A8-3235-B81F-A522E2F43836}"/>
                    </a:ext>
                  </a:extLst>
                </p:cNvPr>
                <p:cNvSpPr txBox="1"/>
                <p:nvPr/>
              </p:nvSpPr>
              <p:spPr>
                <a:xfrm>
                  <a:off x="2054109" y="5640411"/>
                  <a:ext cx="611620"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gRNA2</a:t>
                  </a:r>
                </a:p>
              </p:txBody>
            </p:sp>
          </p:grpSp>
          <p:sp>
            <p:nvSpPr>
              <p:cNvPr id="39" name="TextBox 38">
                <a:extLst>
                  <a:ext uri="{FF2B5EF4-FFF2-40B4-BE49-F238E27FC236}">
                    <a16:creationId xmlns:a16="http://schemas.microsoft.com/office/drawing/2014/main" id="{306FA917-B62C-EB47-2961-2A5EDB24B5E9}"/>
                  </a:ext>
                </a:extLst>
              </p:cNvPr>
              <p:cNvSpPr txBox="1"/>
              <p:nvPr/>
            </p:nvSpPr>
            <p:spPr>
              <a:xfrm>
                <a:off x="292962" y="6092947"/>
                <a:ext cx="645836" cy="338554"/>
              </a:xfrm>
              <a:prstGeom prst="rect">
                <a:avLst/>
              </a:prstGeom>
              <a:noFill/>
            </p:spPr>
            <p:txBody>
              <a:bodyPr wrap="square" rtlCol="0">
                <a:spAutoFit/>
              </a:bodyPr>
              <a:lstStyle/>
              <a:p>
                <a:pPr algn="ctr"/>
                <a:r>
                  <a:rPr lang="en-US" altLang="zh-CN" sz="800" dirty="0">
                    <a:latin typeface="Arial" panose="020B0604020202020204" pitchFamily="34" charset="0"/>
                    <a:cs typeface="Arial" panose="020B0604020202020204" pitchFamily="34" charset="0"/>
                  </a:rPr>
                  <a:t>Human PRDM1</a:t>
                </a:r>
                <a:endParaRPr lang="zh-CN" altLang="en-US" sz="800" dirty="0">
                  <a:latin typeface="Arial" panose="020B0604020202020204" pitchFamily="34" charset="0"/>
                  <a:cs typeface="Arial" panose="020B0604020202020204" pitchFamily="34" charset="0"/>
                </a:endParaRPr>
              </a:p>
            </p:txBody>
          </p:sp>
        </p:grpSp>
        <p:sp>
          <p:nvSpPr>
            <p:cNvPr id="73" name="TextBox 72">
              <a:extLst>
                <a:ext uri="{FF2B5EF4-FFF2-40B4-BE49-F238E27FC236}">
                  <a16:creationId xmlns:a16="http://schemas.microsoft.com/office/drawing/2014/main" id="{32A7D601-F727-48D2-A11D-A4E1CDA689E9}"/>
                </a:ext>
              </a:extLst>
            </p:cNvPr>
            <p:cNvSpPr txBox="1"/>
            <p:nvPr/>
          </p:nvSpPr>
          <p:spPr>
            <a:xfrm>
              <a:off x="0" y="2968922"/>
              <a:ext cx="6857999"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 S6.</a:t>
              </a:r>
              <a:r>
                <a:rPr lang="en-US" sz="1100" dirty="0">
                  <a:latin typeface="Arial" panose="020B0604020202020204" pitchFamily="34" charset="0"/>
                  <a:cs typeface="Arial" panose="020B0604020202020204" pitchFamily="34" charset="0"/>
                </a:rPr>
                <a:t> Strategy for </a:t>
              </a:r>
              <a:r>
                <a:rPr lang="en-US" sz="1100" i="1" dirty="0">
                  <a:latin typeface="Arial" panose="020B0604020202020204" pitchFamily="34" charset="0"/>
                  <a:cs typeface="Arial" panose="020B0604020202020204" pitchFamily="34" charset="0"/>
                </a:rPr>
                <a:t>PRDM1</a:t>
              </a:r>
              <a:r>
                <a:rPr lang="en-US" sz="1100" dirty="0">
                  <a:latin typeface="Arial" panose="020B0604020202020204" pitchFamily="34" charset="0"/>
                  <a:cs typeface="Arial" panose="020B0604020202020204" pitchFamily="34" charset="0"/>
                </a:rPr>
                <a:t> </a:t>
              </a:r>
              <a:r>
                <a:rPr lang="en-US" sz="1100" dirty="0">
                  <a:effectLst/>
                  <a:latin typeface="Arial" panose="020B0604020202020204" pitchFamily="34" charset="0"/>
                  <a:ea typeface="Calibri" panose="020F0502020204030204" pitchFamily="34" charset="0"/>
                  <a:cs typeface="Arial" panose="020B0604020202020204" pitchFamily="34" charset="0"/>
                </a:rPr>
                <a:t>knockout in human Tregs using Crispr-Cas9. (A) Two sgRNAs targeting exon 2 and exon 5 of human </a:t>
              </a:r>
              <a:r>
                <a:rPr lang="en-US" sz="1100" i="1" dirty="0">
                  <a:effectLst/>
                  <a:latin typeface="Arial" panose="020B0604020202020204" pitchFamily="34" charset="0"/>
                  <a:ea typeface="Calibri" panose="020F0502020204030204" pitchFamily="34" charset="0"/>
                  <a:cs typeface="Arial" panose="020B0604020202020204" pitchFamily="34" charset="0"/>
                </a:rPr>
                <a:t>PRDM1</a:t>
              </a:r>
              <a:r>
                <a:rPr lang="en-US" sz="1100" dirty="0">
                  <a:effectLst/>
                  <a:latin typeface="Arial" panose="020B0604020202020204" pitchFamily="34" charset="0"/>
                  <a:ea typeface="Calibri" panose="020F0502020204030204" pitchFamily="34" charset="0"/>
                  <a:cs typeface="Arial" panose="020B0604020202020204" pitchFamily="34" charset="0"/>
                </a:rPr>
                <a:t> were used in Crispr-Cas9. </a:t>
              </a:r>
              <a:endParaRPr lang="en-US" sz="11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8561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B88210C-E60A-ADCC-7AB5-908574041BA1}"/>
              </a:ext>
            </a:extLst>
          </p:cNvPr>
          <p:cNvGrpSpPr/>
          <p:nvPr/>
        </p:nvGrpSpPr>
        <p:grpSpPr>
          <a:xfrm>
            <a:off x="1" y="3317321"/>
            <a:ext cx="6857999" cy="2509358"/>
            <a:chOff x="1" y="2062642"/>
            <a:chExt cx="6857999" cy="2509358"/>
          </a:xfrm>
        </p:grpSpPr>
        <p:pic>
          <p:nvPicPr>
            <p:cNvPr id="2" name="Picture 1">
              <a:extLst>
                <a:ext uri="{FF2B5EF4-FFF2-40B4-BE49-F238E27FC236}">
                  <a16:creationId xmlns:a16="http://schemas.microsoft.com/office/drawing/2014/main" id="{85FB2530-8B85-4AD8-5D03-B51102624242}"/>
                </a:ext>
              </a:extLst>
            </p:cNvPr>
            <p:cNvPicPr>
              <a:picLocks noChangeAspect="1"/>
            </p:cNvPicPr>
            <p:nvPr/>
          </p:nvPicPr>
          <p:blipFill rotWithShape="1">
            <a:blip r:embed="rId2"/>
            <a:srcRect l="34619"/>
            <a:stretch/>
          </p:blipFill>
          <p:spPr>
            <a:xfrm>
              <a:off x="2115880" y="2062642"/>
              <a:ext cx="2922443" cy="1644396"/>
            </a:xfrm>
            <a:prstGeom prst="rect">
              <a:avLst/>
            </a:prstGeom>
          </p:spPr>
        </p:pic>
        <p:sp>
          <p:nvSpPr>
            <p:cNvPr id="3" name="TextBox 2">
              <a:extLst>
                <a:ext uri="{FF2B5EF4-FFF2-40B4-BE49-F238E27FC236}">
                  <a16:creationId xmlns:a16="http://schemas.microsoft.com/office/drawing/2014/main" id="{68F2F0F4-A183-811E-0820-D2D2EB184078}"/>
                </a:ext>
              </a:extLst>
            </p:cNvPr>
            <p:cNvSpPr txBox="1"/>
            <p:nvPr/>
          </p:nvSpPr>
          <p:spPr>
            <a:xfrm>
              <a:off x="1" y="4141113"/>
              <a:ext cx="6857999"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 S7.</a:t>
              </a:r>
              <a:r>
                <a:rPr lang="en-US" sz="1100" dirty="0">
                  <a:latin typeface="Arial" panose="020B0604020202020204" pitchFamily="34" charset="0"/>
                  <a:cs typeface="Arial" panose="020B0604020202020204" pitchFamily="34" charset="0"/>
                </a:rPr>
                <a:t> Quantitative data of CD25 expression in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T</a:t>
              </a:r>
              <a:r>
                <a:rPr lang="en-US" sz="1100" baseline="-25000" dirty="0">
                  <a:latin typeface="Arial" panose="020B0604020202020204" pitchFamily="34" charset="0"/>
                  <a:cs typeface="Arial" panose="020B0604020202020204" pitchFamily="34" charset="0"/>
                </a:rPr>
                <a:t>EM </a:t>
              </a:r>
              <a:r>
                <a:rPr lang="en-US" sz="1100" dirty="0">
                  <a:latin typeface="Arial" panose="020B0604020202020204" pitchFamily="34" charset="0"/>
                  <a:cs typeface="Arial" panose="020B0604020202020204" pitchFamily="34" charset="0"/>
                </a:rPr>
                <a:t>from all patients. Data were analyzed by unpaired two-sided t-test.</a:t>
              </a:r>
              <a:endParaRPr lang="en-US" sz="1100" dirty="0"/>
            </a:p>
          </p:txBody>
        </p:sp>
      </p:grpSp>
    </p:spTree>
    <p:extLst>
      <p:ext uri="{BB962C8B-B14F-4D97-AF65-F5344CB8AC3E}">
        <p14:creationId xmlns:p14="http://schemas.microsoft.com/office/powerpoint/2010/main" val="130239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FC07A3-02A6-F203-2DCE-978E413261D7}"/>
              </a:ext>
            </a:extLst>
          </p:cNvPr>
          <p:cNvGrpSpPr/>
          <p:nvPr/>
        </p:nvGrpSpPr>
        <p:grpSpPr>
          <a:xfrm>
            <a:off x="0" y="1444003"/>
            <a:ext cx="6858000" cy="6425270"/>
            <a:chOff x="0" y="202880"/>
            <a:chExt cx="6858000" cy="6425270"/>
          </a:xfrm>
        </p:grpSpPr>
        <p:sp>
          <p:nvSpPr>
            <p:cNvPr id="2" name="TextBox 1">
              <a:extLst>
                <a:ext uri="{FF2B5EF4-FFF2-40B4-BE49-F238E27FC236}">
                  <a16:creationId xmlns:a16="http://schemas.microsoft.com/office/drawing/2014/main" id="{9001B08C-309C-4A00-A318-8DD910E9338E}"/>
                </a:ext>
              </a:extLst>
            </p:cNvPr>
            <p:cNvSpPr txBox="1"/>
            <p:nvPr/>
          </p:nvSpPr>
          <p:spPr>
            <a:xfrm>
              <a:off x="0" y="5181600"/>
              <a:ext cx="6858000" cy="144655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 2. </a:t>
              </a:r>
              <a:r>
                <a:rPr lang="en-US" sz="1100" dirty="0">
                  <a:latin typeface="Arial" panose="020B0604020202020204" pitchFamily="34" charset="0"/>
                  <a:cs typeface="Arial" panose="020B0604020202020204" pitchFamily="34" charset="0"/>
                </a:rPr>
                <a:t>Screening DEGs for highly IL-2-dependent genes. (A) Plot of all up-regulated DEGs (≥3-fold, FDR &lt;0.01) induced by IL-2 at 4 </a:t>
              </a:r>
              <a:r>
                <a:rPr lang="en-US" sz="1100" dirty="0" err="1">
                  <a:latin typeface="Arial" panose="020B0604020202020204" pitchFamily="34" charset="0"/>
                  <a:cs typeface="Arial" panose="020B0604020202020204" pitchFamily="34" charset="0"/>
                </a:rPr>
                <a:t>hr</a:t>
              </a:r>
              <a:r>
                <a:rPr lang="en-US" sz="1100" dirty="0">
                  <a:latin typeface="Arial" panose="020B0604020202020204" pitchFamily="34" charset="0"/>
                  <a:cs typeface="Arial" panose="020B0604020202020204" pitchFamily="34" charset="0"/>
                </a:rPr>
                <a:t> in relationship to their basal level of expression as represented by the read counts after culture in media for 4 hr. (B) Comparison of the IL-2-dependent DEGs in (A) in relationship to the fold-changed observed after culture with IL-2 vs. anti-CD3 and anti-CD28 in the presence of anti-IL-2 (TCR/CD28) or  IL-2 vs. anti-CD3 and anti-CD28 plus exogenous IL-2 (IL-2/TCR/CD28) for 4 and 16 hr. (C) Time course of expression (read counts) of selected genes after culture with the indicated stimuli. (D) The ratio of mRNA expression by RNA-seq induced solely by IL-2 vs. anti-CD3/CD28 plus IL-2 at 16 hours after culture initiation. </a:t>
              </a:r>
            </a:p>
          </p:txBody>
        </p:sp>
        <p:grpSp>
          <p:nvGrpSpPr>
            <p:cNvPr id="10" name="Group 9">
              <a:extLst>
                <a:ext uri="{FF2B5EF4-FFF2-40B4-BE49-F238E27FC236}">
                  <a16:creationId xmlns:a16="http://schemas.microsoft.com/office/drawing/2014/main" id="{BD979349-63F9-E807-3AA1-D7466F7DDC79}"/>
                </a:ext>
              </a:extLst>
            </p:cNvPr>
            <p:cNvGrpSpPr/>
            <p:nvPr/>
          </p:nvGrpSpPr>
          <p:grpSpPr>
            <a:xfrm>
              <a:off x="662569" y="202880"/>
              <a:ext cx="5532861" cy="4369120"/>
              <a:chOff x="1900" y="371450"/>
              <a:chExt cx="5532861" cy="4369120"/>
            </a:xfrm>
          </p:grpSpPr>
          <p:pic>
            <p:nvPicPr>
              <p:cNvPr id="5" name="Picture 4">
                <a:extLst>
                  <a:ext uri="{FF2B5EF4-FFF2-40B4-BE49-F238E27FC236}">
                    <a16:creationId xmlns:a16="http://schemas.microsoft.com/office/drawing/2014/main" id="{5636DE8E-25C9-45C4-9C03-8C9339FD42CB}"/>
                  </a:ext>
                </a:extLst>
              </p:cNvPr>
              <p:cNvPicPr>
                <a:picLocks noChangeAspect="1"/>
              </p:cNvPicPr>
              <p:nvPr/>
            </p:nvPicPr>
            <p:blipFill>
              <a:blip r:embed="rId2"/>
              <a:stretch>
                <a:fillRect/>
              </a:stretch>
            </p:blipFill>
            <p:spPr>
              <a:xfrm>
                <a:off x="3147661" y="371450"/>
                <a:ext cx="2387100" cy="3383280"/>
              </a:xfrm>
              <a:prstGeom prst="rect">
                <a:avLst/>
              </a:prstGeom>
            </p:spPr>
          </p:pic>
          <p:pic>
            <p:nvPicPr>
              <p:cNvPr id="6" name="Picture 5">
                <a:extLst>
                  <a:ext uri="{FF2B5EF4-FFF2-40B4-BE49-F238E27FC236}">
                    <a16:creationId xmlns:a16="http://schemas.microsoft.com/office/drawing/2014/main" id="{212273E3-627D-4BA5-A6E9-34EF40A7688D}"/>
                  </a:ext>
                </a:extLst>
              </p:cNvPr>
              <p:cNvPicPr>
                <a:picLocks noChangeAspect="1"/>
              </p:cNvPicPr>
              <p:nvPr/>
            </p:nvPicPr>
            <p:blipFill>
              <a:blip r:embed="rId3"/>
              <a:stretch>
                <a:fillRect/>
              </a:stretch>
            </p:blipFill>
            <p:spPr>
              <a:xfrm>
                <a:off x="129639" y="371450"/>
                <a:ext cx="2743200" cy="4361865"/>
              </a:xfrm>
              <a:prstGeom prst="rect">
                <a:avLst/>
              </a:prstGeom>
            </p:spPr>
          </p:pic>
          <p:sp>
            <p:nvSpPr>
              <p:cNvPr id="3" name="TextBox 2">
                <a:extLst>
                  <a:ext uri="{FF2B5EF4-FFF2-40B4-BE49-F238E27FC236}">
                    <a16:creationId xmlns:a16="http://schemas.microsoft.com/office/drawing/2014/main" id="{B7569F07-0D9A-71D3-E8C8-2041D502A650}"/>
                  </a:ext>
                </a:extLst>
              </p:cNvPr>
              <p:cNvSpPr txBox="1"/>
              <p:nvPr/>
            </p:nvSpPr>
            <p:spPr>
              <a:xfrm>
                <a:off x="362495" y="371450"/>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a:t>
                </a:r>
              </a:p>
            </p:txBody>
          </p:sp>
          <p:sp>
            <p:nvSpPr>
              <p:cNvPr id="7" name="TextBox 6">
                <a:extLst>
                  <a:ext uri="{FF2B5EF4-FFF2-40B4-BE49-F238E27FC236}">
                    <a16:creationId xmlns:a16="http://schemas.microsoft.com/office/drawing/2014/main" id="{B6D1623C-8565-487B-9176-005DD9962EC1}"/>
                  </a:ext>
                </a:extLst>
              </p:cNvPr>
              <p:cNvSpPr txBox="1"/>
              <p:nvPr/>
            </p:nvSpPr>
            <p:spPr>
              <a:xfrm>
                <a:off x="2870021" y="375797"/>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a:t>
                </a:r>
              </a:p>
            </p:txBody>
          </p:sp>
          <p:sp>
            <p:nvSpPr>
              <p:cNvPr id="8" name="TextBox 7">
                <a:extLst>
                  <a:ext uri="{FF2B5EF4-FFF2-40B4-BE49-F238E27FC236}">
                    <a16:creationId xmlns:a16="http://schemas.microsoft.com/office/drawing/2014/main" id="{84DDD982-F624-79EB-3DB9-DE9A65D56DD2}"/>
                  </a:ext>
                </a:extLst>
              </p:cNvPr>
              <p:cNvSpPr txBox="1"/>
              <p:nvPr/>
            </p:nvSpPr>
            <p:spPr>
              <a:xfrm>
                <a:off x="1900" y="1886740"/>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B</a:t>
                </a:r>
              </a:p>
            </p:txBody>
          </p:sp>
          <p:pic>
            <p:nvPicPr>
              <p:cNvPr id="4" name="Picture 3">
                <a:extLst>
                  <a:ext uri="{FF2B5EF4-FFF2-40B4-BE49-F238E27FC236}">
                    <a16:creationId xmlns:a16="http://schemas.microsoft.com/office/drawing/2014/main" id="{46C0C9EB-5B1E-8AC8-DE96-9363623C845F}"/>
                  </a:ext>
                </a:extLst>
              </p:cNvPr>
              <p:cNvPicPr>
                <a:picLocks noChangeAspect="1"/>
              </p:cNvPicPr>
              <p:nvPr/>
            </p:nvPicPr>
            <p:blipFill>
              <a:blip r:embed="rId4"/>
              <a:stretch>
                <a:fillRect/>
              </a:stretch>
            </p:blipFill>
            <p:spPr>
              <a:xfrm>
                <a:off x="3752851" y="3734730"/>
                <a:ext cx="1169402" cy="1005840"/>
              </a:xfrm>
              <a:prstGeom prst="rect">
                <a:avLst/>
              </a:prstGeom>
            </p:spPr>
          </p:pic>
          <p:sp>
            <p:nvSpPr>
              <p:cNvPr id="9" name="TextBox 8">
                <a:extLst>
                  <a:ext uri="{FF2B5EF4-FFF2-40B4-BE49-F238E27FC236}">
                    <a16:creationId xmlns:a16="http://schemas.microsoft.com/office/drawing/2014/main" id="{8C0E3137-6A5B-312F-C0F7-24C7C6EBC548}"/>
                  </a:ext>
                </a:extLst>
              </p:cNvPr>
              <p:cNvSpPr txBox="1"/>
              <p:nvPr/>
            </p:nvSpPr>
            <p:spPr>
              <a:xfrm>
                <a:off x="3517721" y="3722247"/>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D</a:t>
                </a:r>
              </a:p>
            </p:txBody>
          </p:sp>
        </p:grpSp>
      </p:grpSp>
    </p:spTree>
    <p:extLst>
      <p:ext uri="{BB962C8B-B14F-4D97-AF65-F5344CB8AC3E}">
        <p14:creationId xmlns:p14="http://schemas.microsoft.com/office/powerpoint/2010/main" val="27700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C61404-EA2B-379F-2908-BE3D4D1E5745}"/>
              </a:ext>
            </a:extLst>
          </p:cNvPr>
          <p:cNvGrpSpPr/>
          <p:nvPr/>
        </p:nvGrpSpPr>
        <p:grpSpPr>
          <a:xfrm>
            <a:off x="1" y="771508"/>
            <a:ext cx="6857999" cy="7600984"/>
            <a:chOff x="0" y="412178"/>
            <a:chExt cx="6857999" cy="7600984"/>
          </a:xfrm>
        </p:grpSpPr>
        <p:sp>
          <p:nvSpPr>
            <p:cNvPr id="26" name="TextBox 25"/>
            <p:cNvSpPr txBox="1"/>
            <p:nvPr/>
          </p:nvSpPr>
          <p:spPr>
            <a:xfrm>
              <a:off x="0" y="5550949"/>
              <a:ext cx="6857999" cy="2462213"/>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 3.  </a:t>
              </a:r>
              <a:r>
                <a:rPr lang="en-US" sz="1100" dirty="0">
                  <a:latin typeface="Arial" panose="020B0604020202020204" pitchFamily="34" charset="0"/>
                  <a:cs typeface="Arial" panose="020B0604020202020204" pitchFamily="34" charset="0"/>
                </a:rPr>
                <a:t>IL-2-dependent induction of CEACAM1 is more robust in Treg than Teff cells. (A-B) Human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T cells (5 x 10</a:t>
              </a:r>
              <a:r>
                <a:rPr lang="en-US" sz="1100" baseline="30000" dirty="0">
                  <a:latin typeface="Arial" panose="020B0604020202020204" pitchFamily="34" charset="0"/>
                  <a:cs typeface="Arial" panose="020B0604020202020204" pitchFamily="34" charset="0"/>
                </a:rPr>
                <a:t>-5</a:t>
              </a:r>
              <a:r>
                <a:rPr lang="en-US" sz="1100" dirty="0">
                  <a:latin typeface="Arial" panose="020B0604020202020204" pitchFamily="34" charset="0"/>
                  <a:cs typeface="Arial" panose="020B0604020202020204" pitchFamily="34" charset="0"/>
                </a:rPr>
                <a:t>) were isolated from healthy donors and were cultured with anti-CD3/CD28 and/or human IL-2, as indicated, and expression of CEACAM1 was determined by flow cytometry. (A) Treg and Teff cells were cultured for 2 days with IL-2 and CEACAM1 expression was determined; represented histogram at 100 U/ml of IL-2 (top) and quantitative data (bottom; n=3, mean ± SD). (B) Effect of anti-IL-2 on CEACAM1 expression for Treg and Teff cells after culture for 2 days with IL-2 and/or anti-CD3/CD28, as indicated (n=4; mean ± SD). (C-E) Human CD4</a:t>
              </a:r>
              <a:r>
                <a:rPr lang="en-US" sz="1100" baseline="30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CD25</a:t>
              </a:r>
              <a:r>
                <a:rPr lang="en-US" sz="1100" baseline="30000" dirty="0">
                  <a:latin typeface="Arial" panose="020B0604020202020204" pitchFamily="34" charset="0"/>
                  <a:cs typeface="Arial" panose="020B0604020202020204" pitchFamily="34" charset="0"/>
                </a:rPr>
                <a:t>hi </a:t>
              </a:r>
              <a:r>
                <a:rPr lang="en-US" sz="1100" dirty="0">
                  <a:latin typeface="Arial" panose="020B0604020202020204" pitchFamily="34" charset="0"/>
                  <a:cs typeface="Arial" panose="020B0604020202020204" pitchFamily="34" charset="0"/>
                </a:rPr>
                <a:t>CD127</a:t>
              </a:r>
              <a:r>
                <a:rPr lang="en-US" sz="1100" baseline="30000" dirty="0">
                  <a:latin typeface="Arial" panose="020B0604020202020204" pitchFamily="34" charset="0"/>
                  <a:cs typeface="Arial" panose="020B0604020202020204" pitchFamily="34" charset="0"/>
                </a:rPr>
                <a:t>lo</a:t>
              </a:r>
              <a:r>
                <a:rPr lang="en-US" sz="1100" dirty="0">
                  <a:latin typeface="Arial" panose="020B0604020202020204" pitchFamily="34" charset="0"/>
                  <a:cs typeface="Arial" panose="020B0604020202020204" pitchFamily="34" charset="0"/>
                </a:rPr>
                <a:t> Tregs or CD4</a:t>
              </a:r>
              <a:r>
                <a:rPr lang="en-US" sz="1100" baseline="30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CD45RA</a:t>
              </a:r>
              <a:r>
                <a:rPr lang="en-US" sz="1100" baseline="30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CD25</a:t>
              </a:r>
              <a:r>
                <a:rPr lang="en-US" sz="1100" baseline="30000" dirty="0">
                  <a:latin typeface="Arial" panose="020B0604020202020204" pitchFamily="34" charset="0"/>
                  <a:cs typeface="Arial" panose="020B0604020202020204" pitchFamily="34" charset="0"/>
                </a:rPr>
                <a:t>med </a:t>
              </a:r>
              <a:r>
                <a:rPr lang="en-US" sz="1100" dirty="0">
                  <a:latin typeface="Arial" panose="020B0604020202020204" pitchFamily="34" charset="0"/>
                  <a:cs typeface="Arial" panose="020B0604020202020204" pitchFamily="34" charset="0"/>
                </a:rPr>
                <a:t>CD127</a:t>
              </a:r>
              <a:r>
                <a:rPr lang="en-US" sz="1100" baseline="30000" dirty="0">
                  <a:latin typeface="Arial" panose="020B0604020202020204" pitchFamily="34" charset="0"/>
                  <a:cs typeface="Arial" panose="020B0604020202020204" pitchFamily="34" charset="0"/>
                </a:rPr>
                <a:t>hi</a:t>
              </a:r>
              <a:r>
                <a:rPr lang="en-US" sz="1100" dirty="0">
                  <a:latin typeface="Arial" panose="020B0604020202020204" pitchFamily="34" charset="0"/>
                  <a:cs typeface="Arial" panose="020B0604020202020204" pitchFamily="34" charset="0"/>
                </a:rPr>
                <a:t> CD4 T</a:t>
              </a:r>
              <a:r>
                <a:rPr lang="en-US" sz="1100" baseline="-25000" dirty="0">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cells were sorted from purified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T cells from healthy donors. (C) The purified T cells were stimulated at culture initiation with anti-CD3/CD28 and IL-2 or only IL-2 for 5-6 days and expression of CEACAM1 was determined by flow cytometry; representative histograms (top) and quantitative data (bottom; n=2, mean  ± SD). (D, E) The purified T cells were stimulated at culture initiation with anti-CD3/CD28 and IL-2 and were sub-cultured with only IL-2 on days 3 and 6. CEACAM1 and CD25 RNA (D) and cell surface expression (E) was determined by RNA-seq or flow cytometry, respectively. RNA data are expressed as transcripts/million (TPM). Data (n=4) are represented as mean ± SD. </a:t>
              </a:r>
            </a:p>
          </p:txBody>
        </p:sp>
        <p:sp>
          <p:nvSpPr>
            <p:cNvPr id="29" name="TextBox 28"/>
            <p:cNvSpPr txBox="1"/>
            <p:nvPr/>
          </p:nvSpPr>
          <p:spPr>
            <a:xfrm>
              <a:off x="214269" y="695112"/>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a:t>
              </a:r>
            </a:p>
          </p:txBody>
        </p:sp>
        <p:sp>
          <p:nvSpPr>
            <p:cNvPr id="52" name="TextBox 51">
              <a:extLst>
                <a:ext uri="{FF2B5EF4-FFF2-40B4-BE49-F238E27FC236}">
                  <a16:creationId xmlns:a16="http://schemas.microsoft.com/office/drawing/2014/main" id="{2B8BB8EF-9F03-D237-D8CC-91DA4FC16357}"/>
                </a:ext>
              </a:extLst>
            </p:cNvPr>
            <p:cNvSpPr txBox="1"/>
            <p:nvPr/>
          </p:nvSpPr>
          <p:spPr>
            <a:xfrm>
              <a:off x="2100072" y="695112"/>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B</a:t>
              </a:r>
            </a:p>
          </p:txBody>
        </p:sp>
        <p:sp>
          <p:nvSpPr>
            <p:cNvPr id="53" name="TextBox 52">
              <a:extLst>
                <a:ext uri="{FF2B5EF4-FFF2-40B4-BE49-F238E27FC236}">
                  <a16:creationId xmlns:a16="http://schemas.microsoft.com/office/drawing/2014/main" id="{B7F8129F-9C43-4C2B-66AE-7D991A3E4578}"/>
                </a:ext>
              </a:extLst>
            </p:cNvPr>
            <p:cNvSpPr txBox="1"/>
            <p:nvPr/>
          </p:nvSpPr>
          <p:spPr>
            <a:xfrm>
              <a:off x="4474077" y="412178"/>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a:t>
              </a:r>
            </a:p>
          </p:txBody>
        </p:sp>
        <p:grpSp>
          <p:nvGrpSpPr>
            <p:cNvPr id="3" name="Group 2">
              <a:extLst>
                <a:ext uri="{FF2B5EF4-FFF2-40B4-BE49-F238E27FC236}">
                  <a16:creationId xmlns:a16="http://schemas.microsoft.com/office/drawing/2014/main" id="{A3D68541-9D7F-45E8-C8F2-2883926167D8}"/>
                </a:ext>
              </a:extLst>
            </p:cNvPr>
            <p:cNvGrpSpPr/>
            <p:nvPr/>
          </p:nvGrpSpPr>
          <p:grpSpPr>
            <a:xfrm>
              <a:off x="344485" y="802778"/>
              <a:ext cx="1371600" cy="795649"/>
              <a:chOff x="388030" y="662722"/>
              <a:chExt cx="1371600" cy="795649"/>
            </a:xfrm>
          </p:grpSpPr>
          <p:pic>
            <p:nvPicPr>
              <p:cNvPr id="37" name="Picture 36">
                <a:extLst>
                  <a:ext uri="{FF2B5EF4-FFF2-40B4-BE49-F238E27FC236}">
                    <a16:creationId xmlns:a16="http://schemas.microsoft.com/office/drawing/2014/main" id="{1515F1C6-4F12-40D7-A2C6-1F7BCB19E88B}"/>
                  </a:ext>
                </a:extLst>
              </p:cNvPr>
              <p:cNvPicPr>
                <a:picLocks noChangeAspect="1"/>
              </p:cNvPicPr>
              <p:nvPr/>
            </p:nvPicPr>
            <p:blipFill>
              <a:blip r:embed="rId2"/>
              <a:stretch>
                <a:fillRect/>
              </a:stretch>
            </p:blipFill>
            <p:spPr>
              <a:xfrm>
                <a:off x="388030" y="864222"/>
                <a:ext cx="1371600" cy="594149"/>
              </a:xfrm>
              <a:prstGeom prst="rect">
                <a:avLst/>
              </a:prstGeom>
            </p:spPr>
          </p:pic>
          <p:sp>
            <p:nvSpPr>
              <p:cNvPr id="38" name="TextBox 37">
                <a:extLst>
                  <a:ext uri="{FF2B5EF4-FFF2-40B4-BE49-F238E27FC236}">
                    <a16:creationId xmlns:a16="http://schemas.microsoft.com/office/drawing/2014/main" id="{DEFF3543-F1CB-49E6-47EA-409762D409F9}"/>
                  </a:ext>
                </a:extLst>
              </p:cNvPr>
              <p:cNvSpPr txBox="1"/>
              <p:nvPr/>
            </p:nvSpPr>
            <p:spPr>
              <a:xfrm>
                <a:off x="754734" y="1021070"/>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33</a:t>
                </a:r>
              </a:p>
            </p:txBody>
          </p:sp>
          <p:sp>
            <p:nvSpPr>
              <p:cNvPr id="39" name="TextBox 38">
                <a:extLst>
                  <a:ext uri="{FF2B5EF4-FFF2-40B4-BE49-F238E27FC236}">
                    <a16:creationId xmlns:a16="http://schemas.microsoft.com/office/drawing/2014/main" id="{C407B50E-398A-EE54-4DA5-6C836F9DC8F3}"/>
                  </a:ext>
                </a:extLst>
              </p:cNvPr>
              <p:cNvSpPr txBox="1"/>
              <p:nvPr/>
            </p:nvSpPr>
            <p:spPr>
              <a:xfrm>
                <a:off x="1419682" y="1021070"/>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12</a:t>
                </a:r>
              </a:p>
            </p:txBody>
          </p:sp>
          <p:sp>
            <p:nvSpPr>
              <p:cNvPr id="40" name="TextBox 39">
                <a:extLst>
                  <a:ext uri="{FF2B5EF4-FFF2-40B4-BE49-F238E27FC236}">
                    <a16:creationId xmlns:a16="http://schemas.microsoft.com/office/drawing/2014/main" id="{F843C4D1-0E26-7650-BBD7-2EBE05A95A45}"/>
                  </a:ext>
                </a:extLst>
              </p:cNvPr>
              <p:cNvSpPr txBox="1"/>
              <p:nvPr/>
            </p:nvSpPr>
            <p:spPr>
              <a:xfrm>
                <a:off x="635281" y="662722"/>
                <a:ext cx="396262"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Treg</a:t>
                </a:r>
                <a:endParaRPr lang="en-US" sz="8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572B2AB2-E872-A04F-A853-06DCEF38C3A8}"/>
                  </a:ext>
                </a:extLst>
              </p:cNvPr>
              <p:cNvSpPr txBox="1"/>
              <p:nvPr/>
            </p:nvSpPr>
            <p:spPr>
              <a:xfrm>
                <a:off x="1333181" y="662722"/>
                <a:ext cx="34977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a:t>
                </a:r>
                <a:r>
                  <a:rPr lang="en-US" sz="800" baseline="-25000" dirty="0">
                    <a:latin typeface="Arial" panose="020B0604020202020204" pitchFamily="34" charset="0"/>
                    <a:cs typeface="Arial" panose="020B0604020202020204" pitchFamily="34" charset="0"/>
                  </a:rPr>
                  <a:t>EM</a:t>
                </a:r>
              </a:p>
            </p:txBody>
          </p:sp>
        </p:grpSp>
        <p:pic>
          <p:nvPicPr>
            <p:cNvPr id="2" name="Picture 1">
              <a:extLst>
                <a:ext uri="{FF2B5EF4-FFF2-40B4-BE49-F238E27FC236}">
                  <a16:creationId xmlns:a16="http://schemas.microsoft.com/office/drawing/2014/main" id="{8A1D9460-54E3-B8B2-2D3A-CE0F52403245}"/>
                </a:ext>
              </a:extLst>
            </p:cNvPr>
            <p:cNvPicPr>
              <a:picLocks noChangeAspect="1"/>
            </p:cNvPicPr>
            <p:nvPr/>
          </p:nvPicPr>
          <p:blipFill>
            <a:blip r:embed="rId3"/>
            <a:stretch>
              <a:fillRect/>
            </a:stretch>
          </p:blipFill>
          <p:spPr>
            <a:xfrm>
              <a:off x="364419" y="1888013"/>
              <a:ext cx="1344625" cy="1479347"/>
            </a:xfrm>
            <a:prstGeom prst="rect">
              <a:avLst/>
            </a:prstGeom>
          </p:spPr>
        </p:pic>
        <p:pic>
          <p:nvPicPr>
            <p:cNvPr id="6" name="Picture 5">
              <a:extLst>
                <a:ext uri="{FF2B5EF4-FFF2-40B4-BE49-F238E27FC236}">
                  <a16:creationId xmlns:a16="http://schemas.microsoft.com/office/drawing/2014/main" id="{9B895439-2C76-0115-7E16-C99E9E270292}"/>
                </a:ext>
              </a:extLst>
            </p:cNvPr>
            <p:cNvPicPr>
              <a:picLocks noChangeAspect="1"/>
            </p:cNvPicPr>
            <p:nvPr/>
          </p:nvPicPr>
          <p:blipFill>
            <a:blip r:embed="rId4"/>
            <a:stretch>
              <a:fillRect/>
            </a:stretch>
          </p:blipFill>
          <p:spPr>
            <a:xfrm>
              <a:off x="2120852" y="1042191"/>
              <a:ext cx="2011680" cy="2208417"/>
            </a:xfrm>
            <a:prstGeom prst="rect">
              <a:avLst/>
            </a:prstGeom>
          </p:spPr>
        </p:pic>
        <p:grpSp>
          <p:nvGrpSpPr>
            <p:cNvPr id="51" name="Group 50">
              <a:extLst>
                <a:ext uri="{FF2B5EF4-FFF2-40B4-BE49-F238E27FC236}">
                  <a16:creationId xmlns:a16="http://schemas.microsoft.com/office/drawing/2014/main" id="{55B92773-7ACA-7D64-3A79-EC219CB56AED}"/>
                </a:ext>
              </a:extLst>
            </p:cNvPr>
            <p:cNvGrpSpPr/>
            <p:nvPr/>
          </p:nvGrpSpPr>
          <p:grpSpPr>
            <a:xfrm>
              <a:off x="4537300" y="490313"/>
              <a:ext cx="2038930" cy="3312173"/>
              <a:chOff x="4537300" y="-101873"/>
              <a:chExt cx="2038930" cy="3312173"/>
            </a:xfrm>
          </p:grpSpPr>
          <p:grpSp>
            <p:nvGrpSpPr>
              <p:cNvPr id="7" name="Group 6">
                <a:extLst>
                  <a:ext uri="{FF2B5EF4-FFF2-40B4-BE49-F238E27FC236}">
                    <a16:creationId xmlns:a16="http://schemas.microsoft.com/office/drawing/2014/main" id="{56FB3D45-A696-A131-D6B4-E8C8429DEEBD}"/>
                  </a:ext>
                </a:extLst>
              </p:cNvPr>
              <p:cNvGrpSpPr/>
              <p:nvPr/>
            </p:nvGrpSpPr>
            <p:grpSpPr>
              <a:xfrm>
                <a:off x="4537300" y="-101873"/>
                <a:ext cx="2006311" cy="1464930"/>
                <a:chOff x="688104" y="2232032"/>
                <a:chExt cx="2006311" cy="1464930"/>
              </a:xfrm>
            </p:grpSpPr>
            <p:sp>
              <p:nvSpPr>
                <p:cNvPr id="22" name="TextBox 21">
                  <a:extLst>
                    <a:ext uri="{FF2B5EF4-FFF2-40B4-BE49-F238E27FC236}">
                      <a16:creationId xmlns:a16="http://schemas.microsoft.com/office/drawing/2014/main" id="{DA55E8C2-A52D-D7E7-2AD4-7BE670A04CF0}"/>
                    </a:ext>
                  </a:extLst>
                </p:cNvPr>
                <p:cNvSpPr txBox="1"/>
                <p:nvPr/>
              </p:nvSpPr>
              <p:spPr>
                <a:xfrm>
                  <a:off x="1931064" y="2232032"/>
                  <a:ext cx="763351" cy="338554"/>
                </a:xfrm>
                <a:prstGeom prst="rect">
                  <a:avLst/>
                </a:prstGeom>
                <a:noFill/>
              </p:spPr>
              <p:txBody>
                <a:bodyPr wrap="none" rtlCol="0">
                  <a:spAutoFit/>
                </a:bodyPr>
                <a:lstStyle/>
                <a:p>
                  <a:pPr algn="ctr"/>
                  <a:r>
                    <a:rPr lang="en-US" sz="800" dirty="0">
                      <a:latin typeface="Arial" panose="020B0604020202020204" pitchFamily="34" charset="0"/>
                      <a:cs typeface="Arial" panose="020B0604020202020204" pitchFamily="34" charset="0"/>
                    </a:rPr>
                    <a:t>   IL-2 </a:t>
                  </a:r>
                </a:p>
                <a:p>
                  <a:pPr algn="ctr"/>
                  <a:r>
                    <a:rPr lang="en-US" sz="800" dirty="0">
                      <a:latin typeface="Arial" panose="020B0604020202020204" pitchFamily="34" charset="0"/>
                      <a:cs typeface="Arial" panose="020B0604020202020204" pitchFamily="34" charset="0"/>
                    </a:rPr>
                    <a:t>anti-CD3//28</a:t>
                  </a:r>
                </a:p>
              </p:txBody>
            </p:sp>
            <p:grpSp>
              <p:nvGrpSpPr>
                <p:cNvPr id="5" name="Group 4">
                  <a:extLst>
                    <a:ext uri="{FF2B5EF4-FFF2-40B4-BE49-F238E27FC236}">
                      <a16:creationId xmlns:a16="http://schemas.microsoft.com/office/drawing/2014/main" id="{DB7FCB9F-7F60-6FF3-1748-F86423481A2C}"/>
                    </a:ext>
                  </a:extLst>
                </p:cNvPr>
                <p:cNvGrpSpPr/>
                <p:nvPr/>
              </p:nvGrpSpPr>
              <p:grpSpPr>
                <a:xfrm>
                  <a:off x="688104" y="2368510"/>
                  <a:ext cx="1961334" cy="1328452"/>
                  <a:chOff x="3315307" y="1972723"/>
                  <a:chExt cx="1961334" cy="1328452"/>
                </a:xfrm>
              </p:grpSpPr>
              <p:grpSp>
                <p:nvGrpSpPr>
                  <p:cNvPr id="18" name="Group 17">
                    <a:extLst>
                      <a:ext uri="{FF2B5EF4-FFF2-40B4-BE49-F238E27FC236}">
                        <a16:creationId xmlns:a16="http://schemas.microsoft.com/office/drawing/2014/main" id="{8A996422-87AE-61BC-DEB3-37626DBC5B01}"/>
                      </a:ext>
                    </a:extLst>
                  </p:cNvPr>
                  <p:cNvGrpSpPr/>
                  <p:nvPr/>
                </p:nvGrpSpPr>
                <p:grpSpPr>
                  <a:xfrm>
                    <a:off x="3905041" y="2176146"/>
                    <a:ext cx="1371600" cy="914400"/>
                    <a:chOff x="3769075" y="899004"/>
                    <a:chExt cx="2095533" cy="1810156"/>
                  </a:xfrm>
                </p:grpSpPr>
                <p:pic>
                  <p:nvPicPr>
                    <p:cNvPr id="19" name="Picture 18">
                      <a:extLst>
                        <a:ext uri="{FF2B5EF4-FFF2-40B4-BE49-F238E27FC236}">
                          <a16:creationId xmlns:a16="http://schemas.microsoft.com/office/drawing/2014/main" id="{A3D2B7B7-4DB6-3B87-0FA6-7B39309C6686}"/>
                        </a:ext>
                      </a:extLst>
                    </p:cNvPr>
                    <p:cNvPicPr>
                      <a:picLocks noChangeAspect="1"/>
                    </p:cNvPicPr>
                    <p:nvPr/>
                  </p:nvPicPr>
                  <p:blipFill>
                    <a:blip r:embed="rId5"/>
                    <a:stretch>
                      <a:fillRect/>
                    </a:stretch>
                  </p:blipFill>
                  <p:spPr>
                    <a:xfrm>
                      <a:off x="3769075" y="899004"/>
                      <a:ext cx="1047750" cy="1809750"/>
                    </a:xfrm>
                    <a:prstGeom prst="rect">
                      <a:avLst/>
                    </a:prstGeom>
                  </p:spPr>
                </p:pic>
                <p:pic>
                  <p:nvPicPr>
                    <p:cNvPr id="20" name="Picture 19">
                      <a:extLst>
                        <a:ext uri="{FF2B5EF4-FFF2-40B4-BE49-F238E27FC236}">
                          <a16:creationId xmlns:a16="http://schemas.microsoft.com/office/drawing/2014/main" id="{83998C09-D768-B723-B8E1-A4F81ADC7CA8}"/>
                        </a:ext>
                      </a:extLst>
                    </p:cNvPr>
                    <p:cNvPicPr>
                      <a:picLocks noChangeAspect="1"/>
                    </p:cNvPicPr>
                    <p:nvPr/>
                  </p:nvPicPr>
                  <p:blipFill>
                    <a:blip r:embed="rId6"/>
                    <a:stretch>
                      <a:fillRect/>
                    </a:stretch>
                  </p:blipFill>
                  <p:spPr>
                    <a:xfrm>
                      <a:off x="4797808" y="899410"/>
                      <a:ext cx="1066800" cy="1809750"/>
                    </a:xfrm>
                    <a:prstGeom prst="rect">
                      <a:avLst/>
                    </a:prstGeom>
                  </p:spPr>
                </p:pic>
              </p:grpSp>
              <p:sp>
                <p:nvSpPr>
                  <p:cNvPr id="21" name="TextBox 20">
                    <a:extLst>
                      <a:ext uri="{FF2B5EF4-FFF2-40B4-BE49-F238E27FC236}">
                        <a16:creationId xmlns:a16="http://schemas.microsoft.com/office/drawing/2014/main" id="{66A69960-238A-B4D8-39DB-C05DB12DB31E}"/>
                      </a:ext>
                    </a:extLst>
                  </p:cNvPr>
                  <p:cNvSpPr txBox="1"/>
                  <p:nvPr/>
                </p:nvSpPr>
                <p:spPr>
                  <a:xfrm>
                    <a:off x="4055785" y="1972723"/>
                    <a:ext cx="39145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 IL-2</a:t>
                    </a:r>
                  </a:p>
                </p:txBody>
              </p:sp>
              <p:sp>
                <p:nvSpPr>
                  <p:cNvPr id="23" name="TextBox 22">
                    <a:extLst>
                      <a:ext uri="{FF2B5EF4-FFF2-40B4-BE49-F238E27FC236}">
                        <a16:creationId xmlns:a16="http://schemas.microsoft.com/office/drawing/2014/main" id="{455959D8-CBC5-0983-BCF1-6BE4448B931E}"/>
                      </a:ext>
                    </a:extLst>
                  </p:cNvPr>
                  <p:cNvSpPr txBox="1"/>
                  <p:nvPr/>
                </p:nvSpPr>
                <p:spPr>
                  <a:xfrm>
                    <a:off x="3861640" y="3085731"/>
                    <a:ext cx="848309"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CEACAM1 PE</a:t>
                    </a:r>
                  </a:p>
                </p:txBody>
              </p:sp>
              <p:cxnSp>
                <p:nvCxnSpPr>
                  <p:cNvPr id="24" name="Straight Arrow Connector 23">
                    <a:extLst>
                      <a:ext uri="{FF2B5EF4-FFF2-40B4-BE49-F238E27FC236}">
                        <a16:creationId xmlns:a16="http://schemas.microsoft.com/office/drawing/2014/main" id="{13598A42-7286-EDFF-AF1A-ABC0D57C95FC}"/>
                      </a:ext>
                    </a:extLst>
                  </p:cNvPr>
                  <p:cNvCxnSpPr>
                    <a:stCxn id="23" idx="3"/>
                  </p:cNvCxnSpPr>
                  <p:nvPr/>
                </p:nvCxnSpPr>
                <p:spPr>
                  <a:xfrm flipV="1">
                    <a:off x="4709949" y="3187599"/>
                    <a:ext cx="415660" cy="5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4B8474D6-C53C-6A73-F1A8-4B6FE08E1BB3}"/>
                      </a:ext>
                    </a:extLst>
                  </p:cNvPr>
                  <p:cNvSpPr txBox="1"/>
                  <p:nvPr/>
                </p:nvSpPr>
                <p:spPr>
                  <a:xfrm>
                    <a:off x="3450901" y="2323675"/>
                    <a:ext cx="324713" cy="168171"/>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Treg</a:t>
                    </a:r>
                    <a:endParaRPr lang="en-US" sz="8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9C8AAB8-1813-721D-9E06-386B5481F698}"/>
                      </a:ext>
                    </a:extLst>
                  </p:cNvPr>
                  <p:cNvSpPr txBox="1"/>
                  <p:nvPr/>
                </p:nvSpPr>
                <p:spPr>
                  <a:xfrm>
                    <a:off x="3315307" y="2752566"/>
                    <a:ext cx="614271"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CD4</a:t>
                    </a:r>
                    <a:r>
                      <a:rPr lang="en-US" sz="800" baseline="300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T</a:t>
                    </a:r>
                    <a:r>
                      <a:rPr lang="en-US" sz="800" baseline="-25000" dirty="0">
                        <a:latin typeface="Arial" panose="020B0604020202020204" pitchFamily="34" charset="0"/>
                        <a:cs typeface="Arial" panose="020B0604020202020204" pitchFamily="34" charset="0"/>
                      </a:rPr>
                      <a:t>EM</a:t>
                    </a:r>
                  </a:p>
                </p:txBody>
              </p:sp>
              <p:sp>
                <p:nvSpPr>
                  <p:cNvPr id="30" name="TextBox 29">
                    <a:extLst>
                      <a:ext uri="{FF2B5EF4-FFF2-40B4-BE49-F238E27FC236}">
                        <a16:creationId xmlns:a16="http://schemas.microsoft.com/office/drawing/2014/main" id="{4DBF393E-A7F2-008F-EB7F-8F6337B6F6BA}"/>
                      </a:ext>
                    </a:extLst>
                  </p:cNvPr>
                  <p:cNvSpPr txBox="1"/>
                  <p:nvPr/>
                </p:nvSpPr>
                <p:spPr>
                  <a:xfrm>
                    <a:off x="4254934" y="2187646"/>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28</a:t>
                    </a:r>
                  </a:p>
                </p:txBody>
              </p:sp>
              <p:sp>
                <p:nvSpPr>
                  <p:cNvPr id="31" name="TextBox 30">
                    <a:extLst>
                      <a:ext uri="{FF2B5EF4-FFF2-40B4-BE49-F238E27FC236}">
                        <a16:creationId xmlns:a16="http://schemas.microsoft.com/office/drawing/2014/main" id="{8DE73517-A537-C73D-E28C-C43CC6A13456}"/>
                      </a:ext>
                    </a:extLst>
                  </p:cNvPr>
                  <p:cNvSpPr txBox="1"/>
                  <p:nvPr/>
                </p:nvSpPr>
                <p:spPr>
                  <a:xfrm>
                    <a:off x="4271362" y="2616538"/>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10</a:t>
                    </a:r>
                  </a:p>
                </p:txBody>
              </p:sp>
              <p:sp>
                <p:nvSpPr>
                  <p:cNvPr id="32" name="TextBox 31">
                    <a:extLst>
                      <a:ext uri="{FF2B5EF4-FFF2-40B4-BE49-F238E27FC236}">
                        <a16:creationId xmlns:a16="http://schemas.microsoft.com/office/drawing/2014/main" id="{5895DB46-8B9E-176B-3F5E-76FCFB56AAB0}"/>
                      </a:ext>
                    </a:extLst>
                  </p:cNvPr>
                  <p:cNvSpPr txBox="1"/>
                  <p:nvPr/>
                </p:nvSpPr>
                <p:spPr>
                  <a:xfrm>
                    <a:off x="4934972" y="2168399"/>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11</a:t>
                    </a:r>
                  </a:p>
                </p:txBody>
              </p:sp>
              <p:sp>
                <p:nvSpPr>
                  <p:cNvPr id="33" name="TextBox 32">
                    <a:extLst>
                      <a:ext uri="{FF2B5EF4-FFF2-40B4-BE49-F238E27FC236}">
                        <a16:creationId xmlns:a16="http://schemas.microsoft.com/office/drawing/2014/main" id="{01B27D5F-99C5-6DB4-3F43-51CB15CFCE60}"/>
                      </a:ext>
                    </a:extLst>
                  </p:cNvPr>
                  <p:cNvSpPr txBox="1"/>
                  <p:nvPr/>
                </p:nvSpPr>
                <p:spPr>
                  <a:xfrm>
                    <a:off x="4940249" y="2619593"/>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23</a:t>
                    </a:r>
                  </a:p>
                </p:txBody>
              </p:sp>
            </p:grpSp>
          </p:grpSp>
          <p:pic>
            <p:nvPicPr>
              <p:cNvPr id="8" name="Picture 7">
                <a:extLst>
                  <a:ext uri="{FF2B5EF4-FFF2-40B4-BE49-F238E27FC236}">
                    <a16:creationId xmlns:a16="http://schemas.microsoft.com/office/drawing/2014/main" id="{FA8ED293-CC56-DC79-5ED5-8B885322CF0C}"/>
                  </a:ext>
                </a:extLst>
              </p:cNvPr>
              <p:cNvPicPr>
                <a:picLocks noChangeAspect="1"/>
              </p:cNvPicPr>
              <p:nvPr/>
            </p:nvPicPr>
            <p:blipFill>
              <a:blip r:embed="rId7"/>
              <a:stretch>
                <a:fillRect/>
              </a:stretch>
            </p:blipFill>
            <p:spPr>
              <a:xfrm>
                <a:off x="4810600" y="1474464"/>
                <a:ext cx="1765630" cy="1735836"/>
              </a:xfrm>
              <a:prstGeom prst="rect">
                <a:avLst/>
              </a:prstGeom>
            </p:spPr>
          </p:pic>
        </p:grpSp>
        <p:grpSp>
          <p:nvGrpSpPr>
            <p:cNvPr id="49" name="Group 48">
              <a:extLst>
                <a:ext uri="{FF2B5EF4-FFF2-40B4-BE49-F238E27FC236}">
                  <a16:creationId xmlns:a16="http://schemas.microsoft.com/office/drawing/2014/main" id="{16E3DFCD-9E48-5436-C1B6-E8C1B7F5A933}"/>
                </a:ext>
              </a:extLst>
            </p:cNvPr>
            <p:cNvGrpSpPr/>
            <p:nvPr/>
          </p:nvGrpSpPr>
          <p:grpSpPr>
            <a:xfrm>
              <a:off x="476005" y="3669176"/>
              <a:ext cx="5949164" cy="1655423"/>
              <a:chOff x="476005" y="3190212"/>
              <a:chExt cx="5949164" cy="1655423"/>
            </a:xfrm>
          </p:grpSpPr>
          <p:sp>
            <p:nvSpPr>
              <p:cNvPr id="44" name="TextBox 43">
                <a:extLst>
                  <a:ext uri="{FF2B5EF4-FFF2-40B4-BE49-F238E27FC236}">
                    <a16:creationId xmlns:a16="http://schemas.microsoft.com/office/drawing/2014/main" id="{24C86D5C-0230-F78D-C20E-5AE3E8C7DE59}"/>
                  </a:ext>
                </a:extLst>
              </p:cNvPr>
              <p:cNvSpPr txBox="1"/>
              <p:nvPr/>
            </p:nvSpPr>
            <p:spPr>
              <a:xfrm>
                <a:off x="476005" y="3194570"/>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D</a:t>
                </a:r>
              </a:p>
            </p:txBody>
          </p:sp>
          <p:grpSp>
            <p:nvGrpSpPr>
              <p:cNvPr id="48" name="Group 47">
                <a:extLst>
                  <a:ext uri="{FF2B5EF4-FFF2-40B4-BE49-F238E27FC236}">
                    <a16:creationId xmlns:a16="http://schemas.microsoft.com/office/drawing/2014/main" id="{4D9B6B11-9CDF-62C9-03EA-654EBD406409}"/>
                  </a:ext>
                </a:extLst>
              </p:cNvPr>
              <p:cNvGrpSpPr/>
              <p:nvPr/>
            </p:nvGrpSpPr>
            <p:grpSpPr>
              <a:xfrm>
                <a:off x="497282" y="3208345"/>
                <a:ext cx="5927887" cy="1637290"/>
                <a:chOff x="662749" y="3208345"/>
                <a:chExt cx="5927887" cy="1637290"/>
              </a:xfrm>
            </p:grpSpPr>
            <p:pic>
              <p:nvPicPr>
                <p:cNvPr id="9" name="Picture 8">
                  <a:extLst>
                    <a:ext uri="{FF2B5EF4-FFF2-40B4-BE49-F238E27FC236}">
                      <a16:creationId xmlns:a16="http://schemas.microsoft.com/office/drawing/2014/main" id="{14E815AC-6990-8458-763F-B67CC732048B}"/>
                    </a:ext>
                  </a:extLst>
                </p:cNvPr>
                <p:cNvPicPr>
                  <a:picLocks noChangeAspect="1"/>
                </p:cNvPicPr>
                <p:nvPr/>
              </p:nvPicPr>
              <p:blipFill>
                <a:blip r:embed="rId8"/>
                <a:stretch>
                  <a:fillRect/>
                </a:stretch>
              </p:blipFill>
              <p:spPr>
                <a:xfrm>
                  <a:off x="662749" y="3320949"/>
                  <a:ext cx="2702204" cy="1524686"/>
                </a:xfrm>
                <a:prstGeom prst="rect">
                  <a:avLst/>
                </a:prstGeom>
              </p:spPr>
            </p:pic>
            <p:pic>
              <p:nvPicPr>
                <p:cNvPr id="13" name="Picture 12">
                  <a:extLst>
                    <a:ext uri="{FF2B5EF4-FFF2-40B4-BE49-F238E27FC236}">
                      <a16:creationId xmlns:a16="http://schemas.microsoft.com/office/drawing/2014/main" id="{13BF67E7-1F85-6D5A-04FF-26503323AC37}"/>
                    </a:ext>
                  </a:extLst>
                </p:cNvPr>
                <p:cNvPicPr>
                  <a:picLocks noChangeAspect="1"/>
                </p:cNvPicPr>
                <p:nvPr/>
              </p:nvPicPr>
              <p:blipFill>
                <a:blip r:embed="rId9"/>
                <a:stretch>
                  <a:fillRect/>
                </a:stretch>
              </p:blipFill>
              <p:spPr>
                <a:xfrm>
                  <a:off x="2989547" y="3208345"/>
                  <a:ext cx="2042430" cy="1554480"/>
                </a:xfrm>
                <a:prstGeom prst="rect">
                  <a:avLst/>
                </a:prstGeom>
              </p:spPr>
            </p:pic>
            <p:pic>
              <p:nvPicPr>
                <p:cNvPr id="46" name="Picture 45">
                  <a:extLst>
                    <a:ext uri="{FF2B5EF4-FFF2-40B4-BE49-F238E27FC236}">
                      <a16:creationId xmlns:a16="http://schemas.microsoft.com/office/drawing/2014/main" id="{5F83B4A3-8067-3D85-F452-7D0EC72A24C9}"/>
                    </a:ext>
                  </a:extLst>
                </p:cNvPr>
                <p:cNvPicPr>
                  <a:picLocks noChangeAspect="1"/>
                </p:cNvPicPr>
                <p:nvPr/>
              </p:nvPicPr>
              <p:blipFill>
                <a:blip r:embed="rId10"/>
                <a:stretch>
                  <a:fillRect/>
                </a:stretch>
              </p:blipFill>
              <p:spPr>
                <a:xfrm>
                  <a:off x="5054444" y="3481398"/>
                  <a:ext cx="1536192" cy="1322832"/>
                </a:xfrm>
                <a:prstGeom prst="rect">
                  <a:avLst/>
                </a:prstGeom>
              </p:spPr>
            </p:pic>
          </p:grpSp>
          <p:sp>
            <p:nvSpPr>
              <p:cNvPr id="54" name="TextBox 53">
                <a:extLst>
                  <a:ext uri="{FF2B5EF4-FFF2-40B4-BE49-F238E27FC236}">
                    <a16:creationId xmlns:a16="http://schemas.microsoft.com/office/drawing/2014/main" id="{072F49A7-61D7-E1B7-9744-A0E8577AF92C}"/>
                  </a:ext>
                </a:extLst>
              </p:cNvPr>
              <p:cNvSpPr txBox="1"/>
              <p:nvPr/>
            </p:nvSpPr>
            <p:spPr>
              <a:xfrm>
                <a:off x="3442373" y="3190212"/>
                <a:ext cx="269626" cy="246221"/>
              </a:xfrm>
              <a:prstGeom prst="rect">
                <a:avLst/>
              </a:prstGeom>
              <a:noFill/>
            </p:spPr>
            <p:txBody>
              <a:bodyPr wrap="none" rtlCol="0">
                <a:spAutoFit/>
              </a:bodyPr>
              <a:lstStyle/>
              <a:p>
                <a:pPr algn="ctr"/>
                <a:r>
                  <a:rPr lang="en-US" sz="1000" b="1" dirty="0">
                    <a:latin typeface="Arial" panose="020B0604020202020204" pitchFamily="34" charset="0"/>
                    <a:cs typeface="Arial" panose="020B0604020202020204" pitchFamily="34" charset="0"/>
                  </a:rPr>
                  <a:t>E</a:t>
                </a:r>
              </a:p>
            </p:txBody>
          </p:sp>
        </p:grpSp>
        <p:sp>
          <p:nvSpPr>
            <p:cNvPr id="45" name="TextBox 44">
              <a:extLst>
                <a:ext uri="{FF2B5EF4-FFF2-40B4-BE49-F238E27FC236}">
                  <a16:creationId xmlns:a16="http://schemas.microsoft.com/office/drawing/2014/main" id="{360B6220-E155-05F0-B668-0B1831561598}"/>
                </a:ext>
              </a:extLst>
            </p:cNvPr>
            <p:cNvSpPr txBox="1"/>
            <p:nvPr/>
          </p:nvSpPr>
          <p:spPr>
            <a:xfrm>
              <a:off x="608282" y="1591118"/>
              <a:ext cx="848309"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CEACAM1 PE</a:t>
              </a:r>
            </a:p>
          </p:txBody>
        </p:sp>
      </p:grpSp>
    </p:spTree>
    <p:extLst>
      <p:ext uri="{BB962C8B-B14F-4D97-AF65-F5344CB8AC3E}">
        <p14:creationId xmlns:p14="http://schemas.microsoft.com/office/powerpoint/2010/main" val="258927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8B540-FD51-C2A6-8A1C-8EE537B4D2F1}"/>
              </a:ext>
            </a:extLst>
          </p:cNvPr>
          <p:cNvPicPr>
            <a:picLocks noChangeAspect="1"/>
          </p:cNvPicPr>
          <p:nvPr/>
        </p:nvPicPr>
        <p:blipFill>
          <a:blip r:embed="rId2"/>
          <a:stretch>
            <a:fillRect/>
          </a:stretch>
        </p:blipFill>
        <p:spPr>
          <a:xfrm>
            <a:off x="-37294" y="2663803"/>
            <a:ext cx="1909267" cy="1940966"/>
          </a:xfrm>
          <a:prstGeom prst="rect">
            <a:avLst/>
          </a:prstGeom>
        </p:spPr>
      </p:pic>
      <p:pic>
        <p:nvPicPr>
          <p:cNvPr id="3" name="Picture 2">
            <a:extLst>
              <a:ext uri="{FF2B5EF4-FFF2-40B4-BE49-F238E27FC236}">
                <a16:creationId xmlns:a16="http://schemas.microsoft.com/office/drawing/2014/main" id="{E1DF017A-3970-0ECF-721A-BEE46ECD67F9}"/>
              </a:ext>
            </a:extLst>
          </p:cNvPr>
          <p:cNvPicPr>
            <a:picLocks noChangeAspect="1"/>
          </p:cNvPicPr>
          <p:nvPr/>
        </p:nvPicPr>
        <p:blipFill>
          <a:blip r:embed="rId3"/>
          <a:stretch>
            <a:fillRect/>
          </a:stretch>
        </p:blipFill>
        <p:spPr>
          <a:xfrm>
            <a:off x="3248701" y="3165483"/>
            <a:ext cx="1765402" cy="1398422"/>
          </a:xfrm>
          <a:prstGeom prst="rect">
            <a:avLst/>
          </a:prstGeom>
        </p:spPr>
      </p:pic>
      <p:sp>
        <p:nvSpPr>
          <p:cNvPr id="4" name="TextBox 3">
            <a:extLst>
              <a:ext uri="{FF2B5EF4-FFF2-40B4-BE49-F238E27FC236}">
                <a16:creationId xmlns:a16="http://schemas.microsoft.com/office/drawing/2014/main" id="{5C3E361A-93AB-51BC-E566-80E5D5FA7196}"/>
              </a:ext>
            </a:extLst>
          </p:cNvPr>
          <p:cNvSpPr txBox="1"/>
          <p:nvPr/>
        </p:nvSpPr>
        <p:spPr>
          <a:xfrm>
            <a:off x="-74111" y="2398854"/>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a:t>
            </a:r>
          </a:p>
        </p:txBody>
      </p:sp>
      <p:sp>
        <p:nvSpPr>
          <p:cNvPr id="5" name="TextBox 4">
            <a:extLst>
              <a:ext uri="{FF2B5EF4-FFF2-40B4-BE49-F238E27FC236}">
                <a16:creationId xmlns:a16="http://schemas.microsoft.com/office/drawing/2014/main" id="{127B4EC0-0733-E68E-8BFB-FC78C00413D5}"/>
              </a:ext>
            </a:extLst>
          </p:cNvPr>
          <p:cNvSpPr txBox="1"/>
          <p:nvPr/>
        </p:nvSpPr>
        <p:spPr>
          <a:xfrm>
            <a:off x="5111138" y="2398854"/>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D</a:t>
            </a:r>
          </a:p>
        </p:txBody>
      </p:sp>
      <p:sp>
        <p:nvSpPr>
          <p:cNvPr id="6" name="TextBox 5">
            <a:extLst>
              <a:ext uri="{FF2B5EF4-FFF2-40B4-BE49-F238E27FC236}">
                <a16:creationId xmlns:a16="http://schemas.microsoft.com/office/drawing/2014/main" id="{72D0B076-E448-665D-2A98-C50560A217E0}"/>
              </a:ext>
            </a:extLst>
          </p:cNvPr>
          <p:cNvSpPr txBox="1"/>
          <p:nvPr/>
        </p:nvSpPr>
        <p:spPr>
          <a:xfrm>
            <a:off x="1722453" y="2398854"/>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B</a:t>
            </a:r>
          </a:p>
        </p:txBody>
      </p:sp>
      <p:pic>
        <p:nvPicPr>
          <p:cNvPr id="8" name="Picture 7">
            <a:extLst>
              <a:ext uri="{FF2B5EF4-FFF2-40B4-BE49-F238E27FC236}">
                <a16:creationId xmlns:a16="http://schemas.microsoft.com/office/drawing/2014/main" id="{FAA599DC-663D-74BD-7E78-E13A715ED5B4}"/>
              </a:ext>
            </a:extLst>
          </p:cNvPr>
          <p:cNvPicPr>
            <a:picLocks noChangeAspect="1"/>
          </p:cNvPicPr>
          <p:nvPr/>
        </p:nvPicPr>
        <p:blipFill>
          <a:blip r:embed="rId4"/>
          <a:stretch>
            <a:fillRect/>
          </a:stretch>
        </p:blipFill>
        <p:spPr>
          <a:xfrm>
            <a:off x="1782851" y="2500343"/>
            <a:ext cx="1495641" cy="2340547"/>
          </a:xfrm>
          <a:prstGeom prst="rect">
            <a:avLst/>
          </a:prstGeom>
        </p:spPr>
      </p:pic>
      <p:grpSp>
        <p:nvGrpSpPr>
          <p:cNvPr id="12" name="Group 11">
            <a:extLst>
              <a:ext uri="{FF2B5EF4-FFF2-40B4-BE49-F238E27FC236}">
                <a16:creationId xmlns:a16="http://schemas.microsoft.com/office/drawing/2014/main" id="{C06A67D8-FF66-CF3E-D830-C2C3C482E06D}"/>
              </a:ext>
            </a:extLst>
          </p:cNvPr>
          <p:cNvGrpSpPr/>
          <p:nvPr/>
        </p:nvGrpSpPr>
        <p:grpSpPr>
          <a:xfrm>
            <a:off x="5058819" y="2624045"/>
            <a:ext cx="1948478" cy="2588343"/>
            <a:chOff x="3543599" y="362556"/>
            <a:chExt cx="1948478" cy="2588343"/>
          </a:xfrm>
        </p:grpSpPr>
        <p:pic>
          <p:nvPicPr>
            <p:cNvPr id="9" name="Picture 8">
              <a:extLst>
                <a:ext uri="{FF2B5EF4-FFF2-40B4-BE49-F238E27FC236}">
                  <a16:creationId xmlns:a16="http://schemas.microsoft.com/office/drawing/2014/main" id="{ACA5B5A5-16AA-7D24-9F6B-809C495FD180}"/>
                </a:ext>
              </a:extLst>
            </p:cNvPr>
            <p:cNvPicPr>
              <a:picLocks noChangeAspect="1"/>
            </p:cNvPicPr>
            <p:nvPr/>
          </p:nvPicPr>
          <p:blipFill rotWithShape="1">
            <a:blip r:embed="rId5"/>
            <a:srcRect l="50573" t="18692"/>
            <a:stretch/>
          </p:blipFill>
          <p:spPr>
            <a:xfrm>
              <a:off x="3797543" y="1474836"/>
              <a:ext cx="1694534" cy="1476063"/>
            </a:xfrm>
            <a:prstGeom prst="rect">
              <a:avLst/>
            </a:prstGeom>
          </p:spPr>
        </p:pic>
        <p:pic>
          <p:nvPicPr>
            <p:cNvPr id="11" name="Picture 10">
              <a:extLst>
                <a:ext uri="{FF2B5EF4-FFF2-40B4-BE49-F238E27FC236}">
                  <a16:creationId xmlns:a16="http://schemas.microsoft.com/office/drawing/2014/main" id="{5F139F12-7E65-8E01-DBBD-6336CB93B4D6}"/>
                </a:ext>
              </a:extLst>
            </p:cNvPr>
            <p:cNvPicPr>
              <a:picLocks noChangeAspect="1"/>
            </p:cNvPicPr>
            <p:nvPr/>
          </p:nvPicPr>
          <p:blipFill rotWithShape="1">
            <a:blip r:embed="rId6"/>
            <a:srcRect r="48401" b="40412"/>
            <a:stretch/>
          </p:blipFill>
          <p:spPr>
            <a:xfrm>
              <a:off x="3543599" y="362556"/>
              <a:ext cx="1839564" cy="1057631"/>
            </a:xfrm>
            <a:prstGeom prst="rect">
              <a:avLst/>
            </a:prstGeom>
          </p:spPr>
        </p:pic>
      </p:grpSp>
      <p:sp>
        <p:nvSpPr>
          <p:cNvPr id="13" name="TextBox 12">
            <a:extLst>
              <a:ext uri="{FF2B5EF4-FFF2-40B4-BE49-F238E27FC236}">
                <a16:creationId xmlns:a16="http://schemas.microsoft.com/office/drawing/2014/main" id="{FEB9C287-460D-B450-FB7E-5C50E3E6B289}"/>
              </a:ext>
            </a:extLst>
          </p:cNvPr>
          <p:cNvSpPr txBox="1"/>
          <p:nvPr/>
        </p:nvSpPr>
        <p:spPr>
          <a:xfrm>
            <a:off x="3172722" y="3012168"/>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a:t>
            </a:r>
          </a:p>
        </p:txBody>
      </p:sp>
      <p:sp>
        <p:nvSpPr>
          <p:cNvPr id="16" name="TextBox 15">
            <a:extLst>
              <a:ext uri="{FF2B5EF4-FFF2-40B4-BE49-F238E27FC236}">
                <a16:creationId xmlns:a16="http://schemas.microsoft.com/office/drawing/2014/main" id="{CDD7C6D5-D449-F0CB-13C5-DB17B16E097A}"/>
              </a:ext>
            </a:extLst>
          </p:cNvPr>
          <p:cNvSpPr txBox="1"/>
          <p:nvPr/>
        </p:nvSpPr>
        <p:spPr>
          <a:xfrm>
            <a:off x="-9641" y="5205364"/>
            <a:ext cx="6857999" cy="1785104"/>
          </a:xfrm>
          <a:prstGeom prst="rect">
            <a:avLst/>
          </a:prstGeom>
          <a:noFill/>
        </p:spPr>
        <p:txBody>
          <a:bodyPr wrap="square">
            <a:spAutoFit/>
          </a:bodyPr>
          <a:lstStyle/>
          <a:p>
            <a:r>
              <a:rPr lang="en-US" sz="1100" b="1" dirty="0">
                <a:effectLst/>
                <a:latin typeface="Arial" panose="020B0604020202020204" pitchFamily="34" charset="0"/>
                <a:ea typeface="Calibri" panose="020F0502020204030204" pitchFamily="34" charset="0"/>
                <a:cs typeface="Arial" panose="020B0604020202020204" pitchFamily="34" charset="0"/>
              </a:rPr>
              <a:t>Fig. 4. </a:t>
            </a:r>
            <a:r>
              <a:rPr lang="en-US" sz="1100" dirty="0">
                <a:effectLst/>
                <a:latin typeface="Arial" panose="020B0604020202020204" pitchFamily="34" charset="0"/>
                <a:ea typeface="Calibri" panose="020F0502020204030204" pitchFamily="34" charset="0"/>
                <a:cs typeface="Arial" panose="020B0604020202020204" pitchFamily="34" charset="0"/>
              </a:rPr>
              <a:t>CEACAM1 is a TCR checkpoint in Tregs. (A) RT-PCR of CEACAM1 mRNA where the  size of long and short isoforms (197bp and 143bp, respectively) are indicated. (B-C) Tregs were stimulated with anti-CD3/CD28 and IL-2 for 3 days, electroporated with Cas9 RNP containing scramble sgRNAs or sgRNAs targeting CEACAM1, and sub-cultured with IL-2 for 7 days. (B) Representative histograms of CEACAM1 expression showing the MFIs at indicated time points. (C) In vitro suppression assay of CD8</a:t>
            </a:r>
            <a:r>
              <a:rPr lang="en-US" sz="1100" baseline="30000" dirty="0">
                <a:effectLst/>
                <a:latin typeface="Arial" panose="020B0604020202020204" pitchFamily="34" charset="0"/>
                <a:ea typeface="Calibri" panose="020F0502020204030204" pitchFamily="34" charset="0"/>
                <a:cs typeface="Arial" panose="020B0604020202020204" pitchFamily="34" charset="0"/>
              </a:rPr>
              <a:t>+</a:t>
            </a:r>
            <a:r>
              <a:rPr lang="en-US" sz="1100" dirty="0">
                <a:effectLst/>
                <a:latin typeface="Arial" panose="020B0604020202020204" pitchFamily="34" charset="0"/>
                <a:ea typeface="Calibri" panose="020F0502020204030204" pitchFamily="34" charset="0"/>
                <a:cs typeface="Arial" panose="020B0604020202020204" pitchFamily="34" charset="0"/>
              </a:rPr>
              <a:t> T cells (responder) by scramble and CEACAM1</a:t>
            </a:r>
            <a:r>
              <a:rPr lang="en-US" sz="1100" baseline="30000" dirty="0">
                <a:effectLst/>
                <a:latin typeface="Arial" panose="020B0604020202020204" pitchFamily="34" charset="0"/>
                <a:ea typeface="Calibri" panose="020F0502020204030204" pitchFamily="34" charset="0"/>
                <a:cs typeface="Arial" panose="020B0604020202020204" pitchFamily="34" charset="0"/>
              </a:rPr>
              <a:t>KO </a:t>
            </a:r>
            <a:r>
              <a:rPr lang="en-US" sz="1100" dirty="0">
                <a:effectLst/>
                <a:latin typeface="Arial" panose="020B0604020202020204" pitchFamily="34" charset="0"/>
                <a:ea typeface="Calibri" panose="020F0502020204030204" pitchFamily="34" charset="0"/>
                <a:cs typeface="Arial" panose="020B0604020202020204" pitchFamily="34" charset="0"/>
              </a:rPr>
              <a:t>Tregs (n=3; mean ± SD). (D) Scramble and CEACAM1</a:t>
            </a:r>
            <a:r>
              <a:rPr lang="en-US" sz="1100" baseline="30000" dirty="0">
                <a:effectLst/>
                <a:latin typeface="Arial" panose="020B0604020202020204" pitchFamily="34" charset="0"/>
                <a:ea typeface="Calibri" panose="020F0502020204030204" pitchFamily="34" charset="0"/>
                <a:cs typeface="Arial" panose="020B0604020202020204" pitchFamily="34" charset="0"/>
              </a:rPr>
              <a:t>KO</a:t>
            </a:r>
            <a:r>
              <a:rPr lang="en-US" sz="1100" dirty="0">
                <a:effectLst/>
                <a:latin typeface="Arial" panose="020B0604020202020204" pitchFamily="34" charset="0"/>
                <a:ea typeface="Calibri" panose="020F0502020204030204" pitchFamily="34" charset="0"/>
                <a:cs typeface="Arial" panose="020B0604020202020204" pitchFamily="34" charset="0"/>
              </a:rPr>
              <a:t> cells were cultured  as indicated for 3 days and cell proliferation was assessed by </a:t>
            </a:r>
            <a:r>
              <a:rPr lang="en-US" sz="1100" baseline="30000" dirty="0">
                <a:effectLst/>
                <a:latin typeface="Arial" panose="020B0604020202020204" pitchFamily="34" charset="0"/>
                <a:ea typeface="Calibri" panose="020F0502020204030204" pitchFamily="34" charset="0"/>
                <a:cs typeface="Arial" panose="020B0604020202020204" pitchFamily="34" charset="0"/>
              </a:rPr>
              <a:t>3</a:t>
            </a:r>
            <a:r>
              <a:rPr lang="en-US" sz="1100" dirty="0">
                <a:effectLst/>
                <a:latin typeface="Arial" panose="020B0604020202020204" pitchFamily="34" charset="0"/>
                <a:ea typeface="Calibri" panose="020F0502020204030204" pitchFamily="34" charset="0"/>
                <a:cs typeface="Arial" panose="020B0604020202020204" pitchFamily="34" charset="0"/>
              </a:rPr>
              <a:t>H-thymidine incorporation; representative  experiment (left; n=3 technical replicates; mean ± SD) and quantitative data of fold change (right; n=4 biological replicates; mean ± SD). Data were analyzed by two-way ANOVA with multiple comparisons (left) and one-sample two-sided t-test (right).</a:t>
            </a:r>
            <a:endParaRPr lang="en-US" sz="1100" dirty="0"/>
          </a:p>
        </p:txBody>
      </p:sp>
    </p:spTree>
    <p:extLst>
      <p:ext uri="{BB962C8B-B14F-4D97-AF65-F5344CB8AC3E}">
        <p14:creationId xmlns:p14="http://schemas.microsoft.com/office/powerpoint/2010/main" val="363597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E7180A-01BE-6F4E-C9BD-AABDFB663A36}"/>
              </a:ext>
            </a:extLst>
          </p:cNvPr>
          <p:cNvGrpSpPr/>
          <p:nvPr/>
        </p:nvGrpSpPr>
        <p:grpSpPr>
          <a:xfrm>
            <a:off x="57013" y="1451156"/>
            <a:ext cx="6800987" cy="6241687"/>
            <a:chOff x="2" y="2089486"/>
            <a:chExt cx="6800987" cy="6241687"/>
          </a:xfrm>
        </p:grpSpPr>
        <p:pic>
          <p:nvPicPr>
            <p:cNvPr id="14" name="Picture 13">
              <a:extLst>
                <a:ext uri="{FF2B5EF4-FFF2-40B4-BE49-F238E27FC236}">
                  <a16:creationId xmlns:a16="http://schemas.microsoft.com/office/drawing/2014/main" id="{32D3EBAB-C73E-0747-231C-A649F33F4E3C}"/>
                </a:ext>
              </a:extLst>
            </p:cNvPr>
            <p:cNvPicPr>
              <a:picLocks noChangeAspect="1"/>
            </p:cNvPicPr>
            <p:nvPr/>
          </p:nvPicPr>
          <p:blipFill>
            <a:blip r:embed="rId2"/>
            <a:stretch>
              <a:fillRect/>
            </a:stretch>
          </p:blipFill>
          <p:spPr>
            <a:xfrm>
              <a:off x="5045356" y="4959168"/>
              <a:ext cx="1734922" cy="1684934"/>
            </a:xfrm>
            <a:prstGeom prst="rect">
              <a:avLst/>
            </a:prstGeom>
          </p:spPr>
        </p:pic>
        <p:sp>
          <p:nvSpPr>
            <p:cNvPr id="32" name="TextBox 31">
              <a:extLst>
                <a:ext uri="{FF2B5EF4-FFF2-40B4-BE49-F238E27FC236}">
                  <a16:creationId xmlns:a16="http://schemas.microsoft.com/office/drawing/2014/main" id="{1547FD25-3083-856F-5879-C8F1904C3DCE}"/>
                </a:ext>
              </a:extLst>
            </p:cNvPr>
            <p:cNvSpPr txBox="1"/>
            <p:nvPr/>
          </p:nvSpPr>
          <p:spPr>
            <a:xfrm>
              <a:off x="2" y="5054275"/>
              <a:ext cx="22608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C</a:t>
              </a:r>
            </a:p>
          </p:txBody>
        </p:sp>
        <p:grpSp>
          <p:nvGrpSpPr>
            <p:cNvPr id="5" name="Group 4">
              <a:extLst>
                <a:ext uri="{FF2B5EF4-FFF2-40B4-BE49-F238E27FC236}">
                  <a16:creationId xmlns:a16="http://schemas.microsoft.com/office/drawing/2014/main" id="{44BE629E-36A6-C4FF-889F-CDBBBE60AF99}"/>
                </a:ext>
              </a:extLst>
            </p:cNvPr>
            <p:cNvGrpSpPr/>
            <p:nvPr/>
          </p:nvGrpSpPr>
          <p:grpSpPr>
            <a:xfrm>
              <a:off x="1030081" y="2089486"/>
              <a:ext cx="5280145" cy="2773664"/>
              <a:chOff x="1672049" y="2436074"/>
              <a:chExt cx="5280145" cy="2773664"/>
            </a:xfrm>
          </p:grpSpPr>
          <p:pic>
            <p:nvPicPr>
              <p:cNvPr id="6" name="Picture 5">
                <a:extLst>
                  <a:ext uri="{FF2B5EF4-FFF2-40B4-BE49-F238E27FC236}">
                    <a16:creationId xmlns:a16="http://schemas.microsoft.com/office/drawing/2014/main" id="{16403F17-C1E9-A4B8-267E-410F7AD12A1B}"/>
                  </a:ext>
                </a:extLst>
              </p:cNvPr>
              <p:cNvPicPr>
                <a:picLocks noChangeAspect="1"/>
              </p:cNvPicPr>
              <p:nvPr/>
            </p:nvPicPr>
            <p:blipFill>
              <a:blip r:embed="rId3"/>
              <a:stretch>
                <a:fillRect/>
              </a:stretch>
            </p:blipFill>
            <p:spPr>
              <a:xfrm>
                <a:off x="1706922" y="3717437"/>
                <a:ext cx="2724912" cy="1492301"/>
              </a:xfrm>
              <a:prstGeom prst="rect">
                <a:avLst/>
              </a:prstGeom>
            </p:spPr>
          </p:pic>
          <p:sp>
            <p:nvSpPr>
              <p:cNvPr id="28" name="TextBox 27">
                <a:extLst>
                  <a:ext uri="{FF2B5EF4-FFF2-40B4-BE49-F238E27FC236}">
                    <a16:creationId xmlns:a16="http://schemas.microsoft.com/office/drawing/2014/main" id="{D75FA670-F02A-DE60-55EC-B665D641329F}"/>
                  </a:ext>
                </a:extLst>
              </p:cNvPr>
              <p:cNvSpPr txBox="1"/>
              <p:nvPr/>
            </p:nvSpPr>
            <p:spPr>
              <a:xfrm>
                <a:off x="1672049" y="2436074"/>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a:t>
                </a:r>
              </a:p>
            </p:txBody>
          </p:sp>
          <p:sp>
            <p:nvSpPr>
              <p:cNvPr id="31" name="TextBox 30">
                <a:extLst>
                  <a:ext uri="{FF2B5EF4-FFF2-40B4-BE49-F238E27FC236}">
                    <a16:creationId xmlns:a16="http://schemas.microsoft.com/office/drawing/2014/main" id="{37FEB94C-3A9A-9D60-F752-C51ADF34EBE4}"/>
                  </a:ext>
                </a:extLst>
              </p:cNvPr>
              <p:cNvSpPr txBox="1"/>
              <p:nvPr/>
            </p:nvSpPr>
            <p:spPr>
              <a:xfrm>
                <a:off x="4288983" y="2951157"/>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B</a:t>
                </a:r>
              </a:p>
            </p:txBody>
          </p:sp>
          <p:pic>
            <p:nvPicPr>
              <p:cNvPr id="8" name="Picture 7">
                <a:extLst>
                  <a:ext uri="{FF2B5EF4-FFF2-40B4-BE49-F238E27FC236}">
                    <a16:creationId xmlns:a16="http://schemas.microsoft.com/office/drawing/2014/main" id="{A34B75AA-917C-8468-D263-9D5A69277459}"/>
                  </a:ext>
                </a:extLst>
              </p:cNvPr>
              <p:cNvPicPr>
                <a:picLocks noChangeAspect="1"/>
              </p:cNvPicPr>
              <p:nvPr/>
            </p:nvPicPr>
            <p:blipFill rotWithShape="1">
              <a:blip r:embed="rId4"/>
              <a:srcRect r="45795"/>
              <a:stretch/>
            </p:blipFill>
            <p:spPr>
              <a:xfrm>
                <a:off x="4440064" y="3003575"/>
                <a:ext cx="1336268" cy="1800758"/>
              </a:xfrm>
              <a:prstGeom prst="rect">
                <a:avLst/>
              </a:prstGeom>
            </p:spPr>
          </p:pic>
          <p:sp>
            <p:nvSpPr>
              <p:cNvPr id="34" name="TextBox 33">
                <a:extLst>
                  <a:ext uri="{FF2B5EF4-FFF2-40B4-BE49-F238E27FC236}">
                    <a16:creationId xmlns:a16="http://schemas.microsoft.com/office/drawing/2014/main" id="{A6299D3E-96D9-3674-EEBF-E38AC7B464A2}"/>
                  </a:ext>
                </a:extLst>
              </p:cNvPr>
              <p:cNvSpPr txBox="1"/>
              <p:nvPr/>
            </p:nvSpPr>
            <p:spPr>
              <a:xfrm>
                <a:off x="5067080" y="3040949"/>
                <a:ext cx="562975" cy="200055"/>
              </a:xfrm>
              <a:prstGeom prst="rect">
                <a:avLst/>
              </a:prstGeom>
              <a:solidFill>
                <a:schemeClr val="bg1"/>
              </a:solidFill>
            </p:spPr>
            <p:txBody>
              <a:bodyPr wrap="none" rtlCol="0">
                <a:spAutoFit/>
              </a:bodyPr>
              <a:lstStyle/>
              <a:p>
                <a:r>
                  <a:rPr lang="en-US" sz="700" dirty="0">
                    <a:latin typeface="Arial" panose="020B0604020202020204" pitchFamily="34" charset="0"/>
                    <a:cs typeface="Arial" panose="020B0604020202020204" pitchFamily="34" charset="0"/>
                  </a:rPr>
                  <a:t>Scramble</a:t>
                </a:r>
              </a:p>
            </p:txBody>
          </p:sp>
          <p:pic>
            <p:nvPicPr>
              <p:cNvPr id="36" name="Picture 35">
                <a:extLst>
                  <a:ext uri="{FF2B5EF4-FFF2-40B4-BE49-F238E27FC236}">
                    <a16:creationId xmlns:a16="http://schemas.microsoft.com/office/drawing/2014/main" id="{A0852C7E-7101-9077-C16D-C875EDFF653D}"/>
                  </a:ext>
                </a:extLst>
              </p:cNvPr>
              <p:cNvPicPr>
                <a:picLocks noChangeAspect="1"/>
              </p:cNvPicPr>
              <p:nvPr/>
            </p:nvPicPr>
            <p:blipFill>
              <a:blip r:embed="rId5"/>
              <a:stretch>
                <a:fillRect/>
              </a:stretch>
            </p:blipFill>
            <p:spPr>
              <a:xfrm>
                <a:off x="1803431" y="2507646"/>
                <a:ext cx="2487384" cy="1255885"/>
              </a:xfrm>
              <a:prstGeom prst="rect">
                <a:avLst/>
              </a:prstGeom>
            </p:spPr>
          </p:pic>
          <p:pic>
            <p:nvPicPr>
              <p:cNvPr id="42" name="Picture 41">
                <a:extLst>
                  <a:ext uri="{FF2B5EF4-FFF2-40B4-BE49-F238E27FC236}">
                    <a16:creationId xmlns:a16="http://schemas.microsoft.com/office/drawing/2014/main" id="{2FB75D76-5AAB-14C5-6AC7-6A511E9D0CC6}"/>
                  </a:ext>
                </a:extLst>
              </p:cNvPr>
              <p:cNvPicPr>
                <a:picLocks noChangeAspect="1"/>
              </p:cNvPicPr>
              <p:nvPr/>
            </p:nvPicPr>
            <p:blipFill rotWithShape="1">
              <a:blip r:embed="rId6"/>
              <a:srcRect l="53800"/>
              <a:stretch/>
            </p:blipFill>
            <p:spPr>
              <a:xfrm>
                <a:off x="5754033" y="3042938"/>
                <a:ext cx="1198161" cy="1815389"/>
              </a:xfrm>
              <a:prstGeom prst="rect">
                <a:avLst/>
              </a:prstGeom>
            </p:spPr>
          </p:pic>
        </p:grpSp>
        <p:pic>
          <p:nvPicPr>
            <p:cNvPr id="43" name="Picture 42">
              <a:extLst>
                <a:ext uri="{FF2B5EF4-FFF2-40B4-BE49-F238E27FC236}">
                  <a16:creationId xmlns:a16="http://schemas.microsoft.com/office/drawing/2014/main" id="{4CAA07D1-FE74-2801-37AF-76B1D5C90889}"/>
                </a:ext>
              </a:extLst>
            </p:cNvPr>
            <p:cNvPicPr preferRelativeResize="0">
              <a:picLocks/>
            </p:cNvPicPr>
            <p:nvPr/>
          </p:nvPicPr>
          <p:blipFill>
            <a:blip r:embed="rId7"/>
            <a:stretch>
              <a:fillRect/>
            </a:stretch>
          </p:blipFill>
          <p:spPr>
            <a:xfrm>
              <a:off x="135699" y="4998367"/>
              <a:ext cx="5006692" cy="1691640"/>
            </a:xfrm>
            <a:prstGeom prst="rect">
              <a:avLst/>
            </a:prstGeom>
          </p:spPr>
        </p:pic>
        <p:sp>
          <p:nvSpPr>
            <p:cNvPr id="45" name="TextBox 44">
              <a:extLst>
                <a:ext uri="{FF2B5EF4-FFF2-40B4-BE49-F238E27FC236}">
                  <a16:creationId xmlns:a16="http://schemas.microsoft.com/office/drawing/2014/main" id="{01B96A46-72BD-8726-8DF5-552C13363837}"/>
                </a:ext>
              </a:extLst>
            </p:cNvPr>
            <p:cNvSpPr txBox="1"/>
            <p:nvPr/>
          </p:nvSpPr>
          <p:spPr>
            <a:xfrm>
              <a:off x="57289" y="6802870"/>
              <a:ext cx="6743700" cy="1528303"/>
            </a:xfrm>
            <a:prstGeom prst="rect">
              <a:avLst/>
            </a:prstGeom>
            <a:noFill/>
          </p:spPr>
          <p:txBody>
            <a:bodyPr wrap="square">
              <a:spAutoFit/>
            </a:bodyPr>
            <a:lstStyle/>
            <a:p>
              <a:pPr marL="0" marR="0">
                <a:lnSpc>
                  <a:spcPct val="107000"/>
                </a:lnSpc>
                <a:spcBef>
                  <a:spcPts val="0"/>
                </a:spcBef>
                <a:spcAft>
                  <a:spcPts val="800"/>
                </a:spcAft>
              </a:pPr>
              <a:r>
                <a:rPr lang="en-US" sz="1100" b="1" dirty="0">
                  <a:effectLst/>
                  <a:latin typeface="Arial" panose="020B0604020202020204" pitchFamily="34" charset="0"/>
                  <a:ea typeface="Calibri" panose="020F0502020204030204" pitchFamily="34" charset="0"/>
                  <a:cs typeface="Arial" panose="020B0604020202020204" pitchFamily="34" charset="0"/>
                </a:rPr>
                <a:t>Fig. 5. </a:t>
              </a:r>
              <a:r>
                <a:rPr lang="en-US" sz="1100" dirty="0">
                  <a:effectLst/>
                  <a:latin typeface="Arial" panose="020B0604020202020204" pitchFamily="34" charset="0"/>
                  <a:ea typeface="Calibri" panose="020F0502020204030204" pitchFamily="34" charset="0"/>
                  <a:cs typeface="Arial" panose="020B0604020202020204" pitchFamily="34" charset="0"/>
                </a:rPr>
                <a:t>CEACAM1 expressing Tregs are associated with lower TCR signaling. Tregs were cultured as describes in Fig. 4. (A) Expressions of IL-2R subunits were determined by flow cytometry; representative histograms (top) and quantitative data (bottom; n=4). Data were analyzed by paired two-sided t-test. (B, C) Scramble and CEACAM1</a:t>
              </a:r>
              <a:r>
                <a:rPr lang="en-US" sz="1100" baseline="30000" dirty="0">
                  <a:effectLst/>
                  <a:latin typeface="Arial" panose="020B0604020202020204" pitchFamily="34" charset="0"/>
                  <a:ea typeface="Calibri" panose="020F0502020204030204" pitchFamily="34" charset="0"/>
                  <a:cs typeface="Arial" panose="020B0604020202020204" pitchFamily="34" charset="0"/>
                </a:rPr>
                <a:t>KO</a:t>
              </a:r>
              <a:r>
                <a:rPr lang="en-US" sz="1100" dirty="0">
                  <a:effectLst/>
                  <a:latin typeface="Arial" panose="020B0604020202020204" pitchFamily="34" charset="0"/>
                  <a:ea typeface="Calibri" panose="020F0502020204030204" pitchFamily="34" charset="0"/>
                  <a:cs typeface="Arial" panose="020B0604020202020204" pitchFamily="34" charset="0"/>
                </a:rPr>
                <a:t> Tregs were rested overnight and (B) were treated with IL-2 </a:t>
              </a:r>
              <a:r>
                <a:rPr lang="en-US" sz="1100" dirty="0">
                  <a:effectLst/>
                  <a:highlight>
                    <a:srgbClr val="FFFF00"/>
                  </a:highlight>
                  <a:latin typeface="Arial" panose="020B0604020202020204" pitchFamily="34" charset="0"/>
                  <a:ea typeface="Calibri" panose="020F0502020204030204" pitchFamily="34" charset="0"/>
                  <a:cs typeface="Arial" panose="020B0604020202020204" pitchFamily="34" charset="0"/>
                </a:rPr>
                <a:t>for xxx </a:t>
              </a:r>
              <a:r>
                <a:rPr lang="en-US" sz="1100" dirty="0">
                  <a:effectLst/>
                  <a:latin typeface="Arial" panose="020B0604020202020204" pitchFamily="34" charset="0"/>
                  <a:ea typeface="Calibri" panose="020F0502020204030204" pitchFamily="34" charset="0"/>
                  <a:cs typeface="Arial" panose="020B0604020202020204" pitchFamily="34" charset="0"/>
                </a:rPr>
                <a:t>minutes or (C) as indicated for 6 hr. (B) Nonlinear regression analysis of IL-2-induced pSTAT5 (left; n=4; mean ± SD) and quantitative data of EC50 (right; n=4). (C) Representative contour plots (left) and quantitative data (right; n=3; mean ± SD) of pS6 activation. Data were analyzed by two-way ANOVA with multiple comparisons. </a:t>
              </a:r>
            </a:p>
          </p:txBody>
        </p:sp>
      </p:grpSp>
    </p:spTree>
    <p:extLst>
      <p:ext uri="{BB962C8B-B14F-4D97-AF65-F5344CB8AC3E}">
        <p14:creationId xmlns:p14="http://schemas.microsoft.com/office/powerpoint/2010/main" val="388903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8A302D-DBF4-531A-D19E-6ED605CE1753}"/>
              </a:ext>
            </a:extLst>
          </p:cNvPr>
          <p:cNvPicPr>
            <a:picLocks noChangeAspect="1"/>
          </p:cNvPicPr>
          <p:nvPr/>
        </p:nvPicPr>
        <p:blipFill>
          <a:blip r:embed="rId2"/>
          <a:stretch>
            <a:fillRect/>
          </a:stretch>
        </p:blipFill>
        <p:spPr>
          <a:xfrm>
            <a:off x="1924813" y="3709788"/>
            <a:ext cx="1411816" cy="1554480"/>
          </a:xfrm>
          <a:prstGeom prst="rect">
            <a:avLst/>
          </a:prstGeom>
        </p:spPr>
      </p:pic>
      <p:sp>
        <p:nvSpPr>
          <p:cNvPr id="27" name="TextBox 26">
            <a:extLst>
              <a:ext uri="{FF2B5EF4-FFF2-40B4-BE49-F238E27FC236}">
                <a16:creationId xmlns:a16="http://schemas.microsoft.com/office/drawing/2014/main" id="{AC5956C9-58C1-6BBA-5218-C2C650599587}"/>
              </a:ext>
            </a:extLst>
          </p:cNvPr>
          <p:cNvSpPr txBox="1"/>
          <p:nvPr/>
        </p:nvSpPr>
        <p:spPr>
          <a:xfrm rot="18900000">
            <a:off x="2237847" y="4904732"/>
            <a:ext cx="561962" cy="200055"/>
          </a:xfrm>
          <a:prstGeom prst="rect">
            <a:avLst/>
          </a:prstGeom>
          <a:solidFill>
            <a:schemeClr val="bg1"/>
          </a:solidFill>
        </p:spPr>
        <p:txBody>
          <a:bodyPr wrap="square" rtlCol="0">
            <a:spAutoFit/>
          </a:bodyPr>
          <a:lstStyle/>
          <a:p>
            <a:r>
              <a:rPr lang="en-US" sz="700" dirty="0">
                <a:latin typeface="Arial" panose="020B0604020202020204" pitchFamily="34" charset="0"/>
                <a:cs typeface="Arial" panose="020B0604020202020204" pitchFamily="34" charset="0"/>
              </a:rPr>
              <a:t>Scramble</a:t>
            </a:r>
          </a:p>
        </p:txBody>
      </p:sp>
      <p:pic>
        <p:nvPicPr>
          <p:cNvPr id="17" name="05A0F465-CF60-4CA8-851B-5B965B705ABC">
            <a:extLst>
              <a:ext uri="{FF2B5EF4-FFF2-40B4-BE49-F238E27FC236}">
                <a16:creationId xmlns:a16="http://schemas.microsoft.com/office/drawing/2014/main" id="{411E61E7-41C5-87CB-DEB7-DC2CF3D41FB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3069"/>
          <a:stretch/>
        </p:blipFill>
        <p:spPr bwMode="auto">
          <a:xfrm>
            <a:off x="204610" y="1200349"/>
            <a:ext cx="4572000" cy="24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B790BB1-8F80-E289-E550-9DA845871593}"/>
              </a:ext>
            </a:extLst>
          </p:cNvPr>
          <p:cNvSpPr txBox="1"/>
          <p:nvPr/>
        </p:nvSpPr>
        <p:spPr>
          <a:xfrm>
            <a:off x="0" y="5529953"/>
            <a:ext cx="6857999" cy="2462213"/>
          </a:xfrm>
          <a:prstGeom prst="rect">
            <a:avLst/>
          </a:prstGeom>
          <a:noFill/>
        </p:spPr>
        <p:txBody>
          <a:bodyPr wrap="square">
            <a:spAutoFit/>
          </a:bodyPr>
          <a:lstStyle/>
          <a:p>
            <a:r>
              <a:rPr lang="en-US" sz="1100" b="1" dirty="0">
                <a:latin typeface="Arial" panose="020B0604020202020204" pitchFamily="34" charset="0"/>
                <a:cs typeface="Arial" panose="020B0604020202020204" pitchFamily="34" charset="0"/>
              </a:rPr>
              <a:t>Fig. 6.  </a:t>
            </a:r>
            <a:r>
              <a:rPr lang="en-US" sz="1100" dirty="0">
                <a:latin typeface="Arial" panose="020B0604020202020204" pitchFamily="34" charset="0"/>
                <a:cs typeface="Arial" panose="020B0604020202020204" pitchFamily="34" charset="0"/>
              </a:rPr>
              <a:t>IL-2R-dependent</a:t>
            </a:r>
            <a:r>
              <a:rPr lang="en-US" sz="1100" b="1"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CEACAM1 expression depends on chromatin opening and BLIMP-1. (A, B) Purified T cells were stimulated at culture initiation with anti-CD3/CD28 and IL-2  and were sub-cultured with only IL-2 on days 3 and 6. ATAC-seq and RNA-seq was performed at the indicated times. (A) Sequence reads for ATAC-seq and RNA-seq were mapped on the genome browser for </a:t>
            </a:r>
            <a:r>
              <a:rPr lang="en-US" sz="1100" i="1" dirty="0">
                <a:latin typeface="Arial" panose="020B0604020202020204" pitchFamily="34" charset="0"/>
                <a:cs typeface="Arial" panose="020B0604020202020204" pitchFamily="34" charset="0"/>
              </a:rPr>
              <a:t>CEACAM1. </a:t>
            </a:r>
            <a:r>
              <a:rPr lang="en-US" sz="1100" dirty="0">
                <a:latin typeface="Arial" panose="020B0604020202020204" pitchFamily="34" charset="0"/>
                <a:cs typeface="Arial" panose="020B0604020202020204" pitchFamily="34" charset="0"/>
              </a:rPr>
              <a:t>Meme suite 5.4.1 was used to identify STAT and PRDM1 motifs. Peak IDs refer to regions with significant changes in sequences reads, showing peaks with STAT and PRDM1 motifs. The number to the left refer to the scale of sequence reads. (B) Significant variance of each peak on the indicated day. (C, D). </a:t>
            </a:r>
            <a:r>
              <a:rPr lang="en-US" sz="1100" dirty="0">
                <a:effectLst/>
                <a:latin typeface="Arial" panose="020B0604020202020204" pitchFamily="34" charset="0"/>
                <a:ea typeface="Calibri" panose="020F0502020204030204" pitchFamily="34" charset="0"/>
                <a:cs typeface="Arial" panose="020B0604020202020204" pitchFamily="34" charset="0"/>
              </a:rPr>
              <a:t>Tregs were stimulated with anti-CD3/CD28 and IL-2 </a:t>
            </a:r>
            <a:r>
              <a:rPr lang="en-US" sz="1100" dirty="0" err="1">
                <a:effectLst/>
                <a:latin typeface="Arial" panose="020B0604020202020204" pitchFamily="34" charset="0"/>
                <a:ea typeface="Calibri" panose="020F0502020204030204" pitchFamily="34" charset="0"/>
                <a:cs typeface="Arial" panose="020B0604020202020204" pitchFamily="34" charset="0"/>
              </a:rPr>
              <a:t>forr</a:t>
            </a:r>
            <a:r>
              <a:rPr lang="en-US" sz="1100" dirty="0">
                <a:effectLst/>
                <a:latin typeface="Arial" panose="020B0604020202020204" pitchFamily="34" charset="0"/>
                <a:ea typeface="Calibri" panose="020F0502020204030204" pitchFamily="34" charset="0"/>
                <a:cs typeface="Arial" panose="020B0604020202020204" pitchFamily="34" charset="0"/>
              </a:rPr>
              <a:t> 3 days, electroporated with Cas9 RNP containing scrambled sgRNAs or sgRNAs targeting PRDM1, sub-cultured with IL2 for 7 days.</a:t>
            </a:r>
            <a:r>
              <a:rPr lang="en-US" sz="1100" dirty="0">
                <a:latin typeface="Arial" panose="020B0604020202020204" pitchFamily="34" charset="0"/>
                <a:cs typeface="Arial" panose="020B0604020202020204" pitchFamily="34" charset="0"/>
              </a:rPr>
              <a:t> (C) </a:t>
            </a:r>
            <a:r>
              <a:rPr lang="en-US" sz="1100" dirty="0">
                <a:effectLst/>
                <a:latin typeface="Arial" panose="020B0604020202020204" pitchFamily="34" charset="0"/>
                <a:ea typeface="Calibri" panose="020F0502020204030204" pitchFamily="34" charset="0"/>
                <a:cs typeface="Arial" panose="020B0604020202020204" pitchFamily="34" charset="0"/>
              </a:rPr>
              <a:t>BLIMP1 mRNA was measured by RT-PCR. DNA sequences before sgRNA target site on exon 2 and after editing region on exon 5 were used as templates for primer design. Expected PCR product size (marked by the arrow) is 910 </a:t>
            </a:r>
            <a:r>
              <a:rPr lang="en-US" sz="1100" dirty="0">
                <a:latin typeface="Arial" panose="020B0604020202020204" pitchFamily="34" charset="0"/>
                <a:ea typeface="Calibri" panose="020F0502020204030204" pitchFamily="34" charset="0"/>
                <a:cs typeface="Arial" panose="020B0604020202020204" pitchFamily="34" charset="0"/>
              </a:rPr>
              <a:t>bp. </a:t>
            </a:r>
            <a:r>
              <a:rPr lang="en-US" sz="1100" dirty="0">
                <a:effectLst/>
                <a:latin typeface="Arial" panose="020B0604020202020204" pitchFamily="34" charset="0"/>
                <a:ea typeface="Calibri" panose="020F0502020204030204" pitchFamily="34" charset="0"/>
                <a:cs typeface="Arial" panose="020B0604020202020204" pitchFamily="34" charset="0"/>
              </a:rPr>
              <a:t>Shown are representative data (left) and quantitative data (right; n=6; mean ± SD). Data were analyzed by one-sample two-sided t-test. (D) CEACAM1 expression was determined by flow cytometry. Shown are a representative histograms (left) and quantitative data (right). Data (n= 4) were analyzed by a paired two-sided t-test.</a:t>
            </a:r>
            <a:endParaRPr lang="en-US" sz="1100" dirty="0"/>
          </a:p>
        </p:txBody>
      </p:sp>
      <p:sp>
        <p:nvSpPr>
          <p:cNvPr id="13" name="TextBox 12">
            <a:extLst>
              <a:ext uri="{FF2B5EF4-FFF2-40B4-BE49-F238E27FC236}">
                <a16:creationId xmlns:a16="http://schemas.microsoft.com/office/drawing/2014/main" id="{183CEEE4-872F-7915-0E5D-AAEA9BD4E48E}"/>
              </a:ext>
            </a:extLst>
          </p:cNvPr>
          <p:cNvSpPr txBox="1"/>
          <p:nvPr/>
        </p:nvSpPr>
        <p:spPr>
          <a:xfrm>
            <a:off x="209084" y="982556"/>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a:t>
            </a:r>
          </a:p>
        </p:txBody>
      </p:sp>
      <p:grpSp>
        <p:nvGrpSpPr>
          <p:cNvPr id="11" name="Group 10">
            <a:extLst>
              <a:ext uri="{FF2B5EF4-FFF2-40B4-BE49-F238E27FC236}">
                <a16:creationId xmlns:a16="http://schemas.microsoft.com/office/drawing/2014/main" id="{751D485E-989D-9D79-84E3-E2A00DE2788A}"/>
              </a:ext>
            </a:extLst>
          </p:cNvPr>
          <p:cNvGrpSpPr/>
          <p:nvPr/>
        </p:nvGrpSpPr>
        <p:grpSpPr>
          <a:xfrm>
            <a:off x="3806329" y="3663745"/>
            <a:ext cx="923545" cy="1393264"/>
            <a:chOff x="3806329" y="2660905"/>
            <a:chExt cx="923545" cy="1393264"/>
          </a:xfrm>
        </p:grpSpPr>
        <p:pic>
          <p:nvPicPr>
            <p:cNvPr id="8" name="Picture 7">
              <a:extLst>
                <a:ext uri="{FF2B5EF4-FFF2-40B4-BE49-F238E27FC236}">
                  <a16:creationId xmlns:a16="http://schemas.microsoft.com/office/drawing/2014/main" id="{369CE0F4-222A-D127-5E94-481038B71C12}"/>
                </a:ext>
              </a:extLst>
            </p:cNvPr>
            <p:cNvPicPr>
              <a:picLocks noChangeAspect="1"/>
            </p:cNvPicPr>
            <p:nvPr/>
          </p:nvPicPr>
          <p:blipFill>
            <a:blip r:embed="rId4"/>
            <a:stretch>
              <a:fillRect/>
            </a:stretch>
          </p:blipFill>
          <p:spPr>
            <a:xfrm>
              <a:off x="3806329" y="2924713"/>
              <a:ext cx="923545" cy="923546"/>
            </a:xfrm>
            <a:prstGeom prst="rect">
              <a:avLst/>
            </a:prstGeom>
          </p:spPr>
        </p:pic>
        <p:sp>
          <p:nvSpPr>
            <p:cNvPr id="9" name="TextBox 8">
              <a:extLst>
                <a:ext uri="{FF2B5EF4-FFF2-40B4-BE49-F238E27FC236}">
                  <a16:creationId xmlns:a16="http://schemas.microsoft.com/office/drawing/2014/main" id="{C9D5DE39-CD8F-C59B-F6BE-60A03D9C55A1}"/>
                </a:ext>
              </a:extLst>
            </p:cNvPr>
            <p:cNvSpPr txBox="1"/>
            <p:nvPr/>
          </p:nvSpPr>
          <p:spPr>
            <a:xfrm>
              <a:off x="3926166" y="3854114"/>
              <a:ext cx="778118"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CEACAM1 PE</a:t>
              </a:r>
            </a:p>
          </p:txBody>
        </p:sp>
        <p:sp>
          <p:nvSpPr>
            <p:cNvPr id="10" name="TextBox 9">
              <a:extLst>
                <a:ext uri="{FF2B5EF4-FFF2-40B4-BE49-F238E27FC236}">
                  <a16:creationId xmlns:a16="http://schemas.microsoft.com/office/drawing/2014/main" id="{A8410CF3-72AE-1714-D695-703FB87CBFD7}"/>
                </a:ext>
              </a:extLst>
            </p:cNvPr>
            <p:cNvSpPr txBox="1"/>
            <p:nvPr/>
          </p:nvSpPr>
          <p:spPr>
            <a:xfrm>
              <a:off x="3990346" y="2660905"/>
              <a:ext cx="656787" cy="307777"/>
            </a:xfrm>
            <a:prstGeom prst="rect">
              <a:avLst/>
            </a:prstGeom>
            <a:noFill/>
          </p:spPr>
          <p:txBody>
            <a:bodyPr wrap="square" rtlCol="0">
              <a:spAutoFit/>
            </a:bodyPr>
            <a:lstStyle/>
            <a:p>
              <a:pPr algn="ctr"/>
              <a:r>
                <a:rPr lang="en-US" altLang="zh-CN" sz="700" dirty="0">
                  <a:latin typeface="Arial" panose="020B0604020202020204" pitchFamily="34" charset="0"/>
                  <a:cs typeface="Arial" panose="020B0604020202020204" pitchFamily="34" charset="0"/>
                </a:rPr>
                <a:t>Control</a:t>
              </a:r>
            </a:p>
            <a:p>
              <a:pPr algn="ctr"/>
              <a:r>
                <a:rPr lang="en-US" altLang="zh-CN" sz="700" dirty="0">
                  <a:solidFill>
                    <a:srgbClr val="7030A0"/>
                  </a:solidFill>
                  <a:latin typeface="Arial" panose="020B0604020202020204" pitchFamily="34" charset="0"/>
                  <a:cs typeface="Arial" panose="020B0604020202020204" pitchFamily="34" charset="0"/>
                </a:rPr>
                <a:t>BLIMP1</a:t>
              </a:r>
              <a:r>
                <a:rPr lang="en-US" altLang="zh-CN" sz="700" baseline="30000" dirty="0">
                  <a:solidFill>
                    <a:srgbClr val="7030A0"/>
                  </a:solidFill>
                  <a:latin typeface="Arial" panose="020B0604020202020204" pitchFamily="34" charset="0"/>
                  <a:cs typeface="Arial" panose="020B0604020202020204" pitchFamily="34" charset="0"/>
                </a:rPr>
                <a:t>KO</a:t>
              </a:r>
              <a:endParaRPr lang="zh-CN" altLang="en-US" sz="700" dirty="0">
                <a:solidFill>
                  <a:srgbClr val="7030A0"/>
                </a:solidFill>
                <a:latin typeface="Arial" panose="020B0604020202020204" pitchFamily="34" charset="0"/>
                <a:cs typeface="Arial" panose="020B0604020202020204" pitchFamily="34" charset="0"/>
              </a:endParaRPr>
            </a:p>
          </p:txBody>
        </p:sp>
      </p:grpSp>
      <p:sp>
        <p:nvSpPr>
          <p:cNvPr id="14" name="TextBox 13">
            <a:extLst>
              <a:ext uri="{FF2B5EF4-FFF2-40B4-BE49-F238E27FC236}">
                <a16:creationId xmlns:a16="http://schemas.microsoft.com/office/drawing/2014/main" id="{04B6F2E8-2489-BA1C-8745-C29A4B851C67}"/>
              </a:ext>
            </a:extLst>
          </p:cNvPr>
          <p:cNvSpPr txBox="1"/>
          <p:nvPr/>
        </p:nvSpPr>
        <p:spPr>
          <a:xfrm>
            <a:off x="4402818" y="1737811"/>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B</a:t>
            </a:r>
          </a:p>
        </p:txBody>
      </p:sp>
      <p:sp>
        <p:nvSpPr>
          <p:cNvPr id="15" name="TextBox 14">
            <a:extLst>
              <a:ext uri="{FF2B5EF4-FFF2-40B4-BE49-F238E27FC236}">
                <a16:creationId xmlns:a16="http://schemas.microsoft.com/office/drawing/2014/main" id="{F1DFDCDF-66EA-1E52-24E4-2E5C0B7A6765}"/>
              </a:ext>
            </a:extLst>
          </p:cNvPr>
          <p:cNvSpPr txBox="1"/>
          <p:nvPr/>
        </p:nvSpPr>
        <p:spPr>
          <a:xfrm>
            <a:off x="367148" y="3665968"/>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a:t>
            </a:r>
          </a:p>
        </p:txBody>
      </p:sp>
      <p:grpSp>
        <p:nvGrpSpPr>
          <p:cNvPr id="4" name="Group 3">
            <a:extLst>
              <a:ext uri="{FF2B5EF4-FFF2-40B4-BE49-F238E27FC236}">
                <a16:creationId xmlns:a16="http://schemas.microsoft.com/office/drawing/2014/main" id="{F66225C0-60B1-ADCD-386B-1A758D8F07B3}"/>
              </a:ext>
            </a:extLst>
          </p:cNvPr>
          <p:cNvGrpSpPr/>
          <p:nvPr/>
        </p:nvGrpSpPr>
        <p:grpSpPr>
          <a:xfrm>
            <a:off x="500512" y="3827475"/>
            <a:ext cx="1182908" cy="1106504"/>
            <a:chOff x="1922912" y="3173885"/>
            <a:chExt cx="1182908" cy="1106504"/>
          </a:xfrm>
        </p:grpSpPr>
        <p:pic>
          <p:nvPicPr>
            <p:cNvPr id="21" name="Picture 20">
              <a:extLst>
                <a:ext uri="{FF2B5EF4-FFF2-40B4-BE49-F238E27FC236}">
                  <a16:creationId xmlns:a16="http://schemas.microsoft.com/office/drawing/2014/main" id="{019DA7D4-97B6-C2A3-D8A3-AA66B9F150B2}"/>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2441488" y="3379979"/>
              <a:ext cx="611823" cy="649511"/>
            </a:xfrm>
            <a:prstGeom prst="rect">
              <a:avLst/>
            </a:prstGeom>
          </p:spPr>
        </p:pic>
        <p:sp>
          <p:nvSpPr>
            <p:cNvPr id="22" name="TextBox 21">
              <a:extLst>
                <a:ext uri="{FF2B5EF4-FFF2-40B4-BE49-F238E27FC236}">
                  <a16:creationId xmlns:a16="http://schemas.microsoft.com/office/drawing/2014/main" id="{CF6E8311-96C6-07A0-84E6-705DB8F586A4}"/>
                </a:ext>
              </a:extLst>
            </p:cNvPr>
            <p:cNvSpPr txBox="1"/>
            <p:nvPr/>
          </p:nvSpPr>
          <p:spPr>
            <a:xfrm rot="18900000">
              <a:off x="2130923" y="4079692"/>
              <a:ext cx="561962"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Scramble</a:t>
              </a:r>
            </a:p>
          </p:txBody>
        </p:sp>
        <p:sp>
          <p:nvSpPr>
            <p:cNvPr id="23" name="TextBox 22">
              <a:extLst>
                <a:ext uri="{FF2B5EF4-FFF2-40B4-BE49-F238E27FC236}">
                  <a16:creationId xmlns:a16="http://schemas.microsoft.com/office/drawing/2014/main" id="{7E741756-4802-624A-2718-F700844DA7A8}"/>
                </a:ext>
              </a:extLst>
            </p:cNvPr>
            <p:cNvSpPr txBox="1"/>
            <p:nvPr/>
          </p:nvSpPr>
          <p:spPr>
            <a:xfrm rot="18900000">
              <a:off x="2493997" y="4080334"/>
              <a:ext cx="611823"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BLIMP1</a:t>
              </a:r>
              <a:r>
                <a:rPr lang="en-US" sz="700" baseline="30000" dirty="0">
                  <a:latin typeface="Arial" panose="020B0604020202020204" pitchFamily="34" charset="0"/>
                  <a:cs typeface="Arial" panose="020B0604020202020204" pitchFamily="34" charset="0"/>
                </a:rPr>
                <a:t>KO</a:t>
              </a:r>
              <a:endParaRPr lang="en-US" sz="7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18C5743-740D-A059-97D3-FDA0522FF2CE}"/>
                </a:ext>
              </a:extLst>
            </p:cNvPr>
            <p:cNvSpPr txBox="1"/>
            <p:nvPr/>
          </p:nvSpPr>
          <p:spPr>
            <a:xfrm>
              <a:off x="2463848" y="3173885"/>
              <a:ext cx="589463" cy="200055"/>
            </a:xfrm>
            <a:prstGeom prst="rect">
              <a:avLst/>
            </a:prstGeom>
            <a:noFill/>
          </p:spPr>
          <p:txBody>
            <a:bodyPr wrap="square" rtlCol="0">
              <a:spAutoFit/>
            </a:bodyPr>
            <a:lstStyle/>
            <a:p>
              <a:pPr algn="ctr"/>
              <a:r>
                <a:rPr lang="en-US" sz="700" dirty="0">
                  <a:latin typeface="Arial" panose="020B0604020202020204" pitchFamily="34" charset="0"/>
                  <a:cs typeface="Arial" panose="020B0604020202020204" pitchFamily="34" charset="0"/>
                </a:rPr>
                <a:t>RT-PCR</a:t>
              </a:r>
            </a:p>
          </p:txBody>
        </p:sp>
        <p:sp>
          <p:nvSpPr>
            <p:cNvPr id="25" name="TextBox 24">
              <a:extLst>
                <a:ext uri="{FF2B5EF4-FFF2-40B4-BE49-F238E27FC236}">
                  <a16:creationId xmlns:a16="http://schemas.microsoft.com/office/drawing/2014/main" id="{308EB8F3-E4B0-8E53-3009-7F154286FB91}"/>
                </a:ext>
              </a:extLst>
            </p:cNvPr>
            <p:cNvSpPr txBox="1"/>
            <p:nvPr/>
          </p:nvSpPr>
          <p:spPr>
            <a:xfrm>
              <a:off x="1922912" y="3564996"/>
              <a:ext cx="561963" cy="307777"/>
            </a:xfrm>
            <a:prstGeom prst="rect">
              <a:avLst/>
            </a:prstGeom>
            <a:noFill/>
          </p:spPr>
          <p:txBody>
            <a:bodyPr wrap="square" rtlCol="0">
              <a:spAutoFit/>
            </a:bodyPr>
            <a:lstStyle/>
            <a:p>
              <a:pPr algn="ctr"/>
              <a:r>
                <a:rPr lang="en-US" altLang="zh-CN" sz="700" dirty="0">
                  <a:latin typeface="Arial" panose="020B0604020202020204" pitchFamily="34" charset="0"/>
                  <a:cs typeface="Arial" panose="020B0604020202020204" pitchFamily="34" charset="0"/>
                </a:rPr>
                <a:t>BLIMP1 </a:t>
              </a:r>
            </a:p>
            <a:p>
              <a:pPr algn="ctr"/>
              <a:r>
                <a:rPr lang="en-US" altLang="zh-CN" sz="700" dirty="0">
                  <a:latin typeface="Arial" panose="020B0604020202020204" pitchFamily="34" charset="0"/>
                  <a:cs typeface="Arial" panose="020B0604020202020204" pitchFamily="34" charset="0"/>
                </a:rPr>
                <a:t>2-5</a:t>
              </a:r>
              <a:endParaRPr lang="zh-CN" altLang="en-US" sz="700" dirty="0">
                <a:latin typeface="Arial" panose="020B0604020202020204" pitchFamily="34" charset="0"/>
                <a:cs typeface="Arial" panose="020B0604020202020204" pitchFamily="34" charset="0"/>
              </a:endParaRPr>
            </a:p>
          </p:txBody>
        </p:sp>
        <p:sp>
          <p:nvSpPr>
            <p:cNvPr id="26" name="Left Arrow 178">
              <a:extLst>
                <a:ext uri="{FF2B5EF4-FFF2-40B4-BE49-F238E27FC236}">
                  <a16:creationId xmlns:a16="http://schemas.microsoft.com/office/drawing/2014/main" id="{8CA7A704-8587-2613-0121-DAE217955291}"/>
                </a:ext>
              </a:extLst>
            </p:cNvPr>
            <p:cNvSpPr/>
            <p:nvPr/>
          </p:nvSpPr>
          <p:spPr>
            <a:xfrm rot="10800000">
              <a:off x="2379331" y="3628648"/>
              <a:ext cx="55750" cy="66038"/>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pic>
        <p:nvPicPr>
          <p:cNvPr id="31" name="Picture 30">
            <a:extLst>
              <a:ext uri="{FF2B5EF4-FFF2-40B4-BE49-F238E27FC236}">
                <a16:creationId xmlns:a16="http://schemas.microsoft.com/office/drawing/2014/main" id="{75AB9BFA-5FE7-A79B-E6F0-DCE12AD4304C}"/>
              </a:ext>
            </a:extLst>
          </p:cNvPr>
          <p:cNvPicPr>
            <a:picLocks noChangeAspect="1"/>
          </p:cNvPicPr>
          <p:nvPr/>
        </p:nvPicPr>
        <p:blipFill>
          <a:blip r:embed="rId7"/>
          <a:stretch>
            <a:fillRect/>
          </a:stretch>
        </p:blipFill>
        <p:spPr>
          <a:xfrm>
            <a:off x="4913891" y="3751191"/>
            <a:ext cx="1460843" cy="1645920"/>
          </a:xfrm>
          <a:prstGeom prst="rect">
            <a:avLst/>
          </a:prstGeom>
        </p:spPr>
      </p:pic>
      <p:pic>
        <p:nvPicPr>
          <p:cNvPr id="32" name="05A0F465-CF60-4CA8-851B-5B965B705ABC">
            <a:extLst>
              <a:ext uri="{FF2B5EF4-FFF2-40B4-BE49-F238E27FC236}">
                <a16:creationId xmlns:a16="http://schemas.microsoft.com/office/drawing/2014/main" id="{D26C8E39-8BF0-830F-E69E-0B19489D83A8}"/>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50340" r="39759" b="24800"/>
          <a:stretch/>
        </p:blipFill>
        <p:spPr bwMode="auto">
          <a:xfrm>
            <a:off x="4315225" y="1955635"/>
            <a:ext cx="2464950" cy="114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D2FD81E-8D82-552C-2888-EE15B5FDB693}"/>
              </a:ext>
            </a:extLst>
          </p:cNvPr>
          <p:cNvSpPr txBox="1"/>
          <p:nvPr/>
        </p:nvSpPr>
        <p:spPr>
          <a:xfrm>
            <a:off x="5029201" y="3033133"/>
            <a:ext cx="343364" cy="200055"/>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Day</a:t>
            </a:r>
          </a:p>
        </p:txBody>
      </p:sp>
    </p:spTree>
    <p:extLst>
      <p:ext uri="{BB962C8B-B14F-4D97-AF65-F5344CB8AC3E}">
        <p14:creationId xmlns:p14="http://schemas.microsoft.com/office/powerpoint/2010/main" val="13256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3DBF82-DDD1-144A-C6C3-2B3A908AC936}"/>
              </a:ext>
            </a:extLst>
          </p:cNvPr>
          <p:cNvGrpSpPr/>
          <p:nvPr/>
        </p:nvGrpSpPr>
        <p:grpSpPr>
          <a:xfrm>
            <a:off x="0" y="924053"/>
            <a:ext cx="6858000" cy="7295893"/>
            <a:chOff x="1" y="258541"/>
            <a:chExt cx="6858000" cy="7295893"/>
          </a:xfrm>
        </p:grpSpPr>
        <p:pic>
          <p:nvPicPr>
            <p:cNvPr id="49" name="Picture 48">
              <a:extLst>
                <a:ext uri="{FF2B5EF4-FFF2-40B4-BE49-F238E27FC236}">
                  <a16:creationId xmlns:a16="http://schemas.microsoft.com/office/drawing/2014/main" id="{011A29E9-4C84-EA1D-AE3E-34D8D5FEB67B}"/>
                </a:ext>
              </a:extLst>
            </p:cNvPr>
            <p:cNvPicPr>
              <a:picLocks noChangeAspect="1"/>
            </p:cNvPicPr>
            <p:nvPr/>
          </p:nvPicPr>
          <p:blipFill>
            <a:blip r:embed="rId2"/>
            <a:stretch>
              <a:fillRect/>
            </a:stretch>
          </p:blipFill>
          <p:spPr>
            <a:xfrm>
              <a:off x="761762" y="292507"/>
              <a:ext cx="5518404" cy="4371975"/>
            </a:xfrm>
            <a:prstGeom prst="rect">
              <a:avLst/>
            </a:prstGeom>
          </p:spPr>
        </p:pic>
        <p:sp>
          <p:nvSpPr>
            <p:cNvPr id="2" name="TextBox 1"/>
            <p:cNvSpPr txBox="1"/>
            <p:nvPr/>
          </p:nvSpPr>
          <p:spPr>
            <a:xfrm>
              <a:off x="1" y="4584390"/>
              <a:ext cx="6858000" cy="2970044"/>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 7</a:t>
              </a:r>
              <a:r>
                <a:rPr lang="en-US" sz="1100" dirty="0">
                  <a:latin typeface="Arial" panose="020B0604020202020204" pitchFamily="34" charset="0"/>
                  <a:cs typeface="Arial" panose="020B0604020202020204" pitchFamily="34" charset="0"/>
                </a:rPr>
                <a:t>.  Low-dose IL-2 upregulates CEACAM1 in Tregs from autoimmune patients: 27 patients from 8 autoimmune diseases (</a:t>
              </a:r>
              <a:r>
                <a:rPr lang="en-US" sz="1100" dirty="0">
                  <a:effectLst/>
                  <a:latin typeface="Arial" panose="020B0604020202020204" pitchFamily="34" charset="0"/>
                  <a:ea typeface="Calibri" panose="020F0502020204030204" pitchFamily="34" charset="0"/>
                </a:rPr>
                <a:t>SLE, n=6), RA, psoriasis, CD, SC, ankylosing spondylitis, Sjogren’s Syndrome, and </a:t>
              </a:r>
              <a:r>
                <a:rPr lang="en-US" sz="1100" dirty="0" err="1">
                  <a:effectLst/>
                  <a:latin typeface="Arial" panose="020B0604020202020204" pitchFamily="34" charset="0"/>
                  <a:ea typeface="Calibri" panose="020F0502020204030204" pitchFamily="34" charset="0"/>
                </a:rPr>
                <a:t>SSc</a:t>
              </a:r>
              <a:r>
                <a:rPr lang="en-US" sz="1100" dirty="0">
                  <a:effectLst/>
                  <a:latin typeface="Arial" panose="020B0604020202020204" pitchFamily="34" charset="0"/>
                  <a:ea typeface="Calibri" panose="020F0502020204030204" pitchFamily="34" charset="0"/>
                </a:rPr>
                <a:t>( </a:t>
              </a:r>
              <a:r>
                <a:rPr lang="en-US" sz="1100" dirty="0">
                  <a:solidFill>
                    <a:srgbClr val="000000"/>
                  </a:solidFill>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=3 each for all other diseases) underwent LD-IL-2 therapy. Samples were collected prior to treatment (D1), 3 days after the 5 daily induction course of IL-2 (D8), at month 3 (M3) just prior to the biweekly IL-2 maintenance injection, and at month 8 (M8), two months after the completion of therapy. All the patients received 1 million international units (MIU)/day of hIL-2 from day 1 to day 5 (the induction period), and then every 2 weeks from day 15 to day 180 (the maintenance period). (A) Representative histogram of CEACAM1 expression in CD4</a:t>
              </a:r>
              <a:r>
                <a:rPr lang="en-US" sz="1100" baseline="30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Tregs or T</a:t>
              </a:r>
              <a:r>
                <a:rPr lang="en-US" sz="1100" baseline="-25000" dirty="0">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at the indicated time points. (B).  Quantitative data of CEACAM1 expression in Tregs and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T</a:t>
              </a:r>
              <a:r>
                <a:rPr lang="en-US" sz="1100" baseline="-25000" dirty="0">
                  <a:latin typeface="Arial" panose="020B0604020202020204" pitchFamily="34" charset="0"/>
                  <a:cs typeface="Arial" panose="020B0604020202020204" pitchFamily="34" charset="0"/>
                </a:rPr>
                <a:t>EM </a:t>
              </a:r>
              <a:r>
                <a:rPr lang="en-US" sz="1100" dirty="0">
                  <a:latin typeface="Arial" panose="020B0604020202020204" pitchFamily="34" charset="0"/>
                  <a:cs typeface="Arial" panose="020B0604020202020204" pitchFamily="34" charset="0"/>
                </a:rPr>
                <a:t>from all patients. Data show the mean and were analyzed by unpaired two-sided t-test. (C) The relationship between CEACAM1 and CD25 expression. Fold change for the % of CEACAM1</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Tregs (left) and MFI of CD25 expression (middle) after low-dose IL-2 were calculated for the data shown in these plots. The fold change data for these two parameters were then plotted for each (right). To assess the relationship for IL-2-dependent upregulation of CEACAM1 and CD25 was assessed by linear regression analysis of the data in this plot. (D, E) Expression of the indicated markers for CEACAM1</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and CEACAM1</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Tregs on D8 to (D) assess proliferative activity or (E) other immune parameters. Data were analyzed by a paired two-sided t-test.</a:t>
              </a:r>
            </a:p>
            <a:p>
              <a:r>
                <a:rPr lang="en-US" sz="1100" dirty="0">
                  <a:latin typeface="Arial" panose="020B0604020202020204" pitchFamily="34" charset="0"/>
                  <a:cs typeface="Arial" panose="020B0604020202020204" pitchFamily="34" charset="0"/>
                </a:rPr>
                <a:t> </a:t>
              </a:r>
            </a:p>
          </p:txBody>
        </p:sp>
        <p:grpSp>
          <p:nvGrpSpPr>
            <p:cNvPr id="8" name="Group 7"/>
            <p:cNvGrpSpPr/>
            <p:nvPr/>
          </p:nvGrpSpPr>
          <p:grpSpPr>
            <a:xfrm>
              <a:off x="407102" y="366275"/>
              <a:ext cx="1763165" cy="1370884"/>
              <a:chOff x="4270660" y="865457"/>
              <a:chExt cx="1763165" cy="1370884"/>
            </a:xfrm>
          </p:grpSpPr>
          <p:pic>
            <p:nvPicPr>
              <p:cNvPr id="9" name="Picture 8"/>
              <p:cNvPicPr>
                <a:picLocks noChangeAspect="1"/>
              </p:cNvPicPr>
              <p:nvPr/>
            </p:nvPicPr>
            <p:blipFill>
              <a:blip r:embed="rId3"/>
              <a:stretch>
                <a:fillRect/>
              </a:stretch>
            </p:blipFill>
            <p:spPr>
              <a:xfrm>
                <a:off x="4541800" y="1106497"/>
                <a:ext cx="1492025" cy="914400"/>
              </a:xfrm>
              <a:prstGeom prst="rect">
                <a:avLst/>
              </a:prstGeom>
            </p:spPr>
          </p:pic>
          <p:sp>
            <p:nvSpPr>
              <p:cNvPr id="10" name="TextBox 9"/>
              <p:cNvSpPr txBox="1"/>
              <p:nvPr/>
            </p:nvSpPr>
            <p:spPr>
              <a:xfrm>
                <a:off x="4879728" y="2020897"/>
                <a:ext cx="938077"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CEACAM1 FITC</a:t>
                </a:r>
              </a:p>
            </p:txBody>
          </p:sp>
          <p:sp>
            <p:nvSpPr>
              <p:cNvPr id="11" name="TextBox 10"/>
              <p:cNvSpPr txBox="1"/>
              <p:nvPr/>
            </p:nvSpPr>
            <p:spPr>
              <a:xfrm>
                <a:off x="4270660" y="1258897"/>
                <a:ext cx="31611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D1</a:t>
                </a:r>
              </a:p>
            </p:txBody>
          </p:sp>
          <p:sp>
            <p:nvSpPr>
              <p:cNvPr id="12" name="TextBox 11"/>
              <p:cNvSpPr txBox="1"/>
              <p:nvPr/>
            </p:nvSpPr>
            <p:spPr>
              <a:xfrm>
                <a:off x="4270660" y="1650486"/>
                <a:ext cx="31611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D8</a:t>
                </a:r>
              </a:p>
            </p:txBody>
          </p:sp>
          <p:sp>
            <p:nvSpPr>
              <p:cNvPr id="13" name="TextBox 12"/>
              <p:cNvSpPr txBox="1"/>
              <p:nvPr/>
            </p:nvSpPr>
            <p:spPr>
              <a:xfrm>
                <a:off x="4696490" y="865457"/>
                <a:ext cx="396262"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Treg</a:t>
                </a:r>
                <a:endParaRPr lang="en-US" sz="800" dirty="0">
                  <a:latin typeface="Arial" panose="020B0604020202020204" pitchFamily="34" charset="0"/>
                  <a:cs typeface="Arial" panose="020B0604020202020204" pitchFamily="34" charset="0"/>
                </a:endParaRPr>
              </a:p>
            </p:txBody>
          </p:sp>
          <p:sp>
            <p:nvSpPr>
              <p:cNvPr id="14" name="TextBox 13"/>
              <p:cNvSpPr txBox="1"/>
              <p:nvPr/>
            </p:nvSpPr>
            <p:spPr>
              <a:xfrm>
                <a:off x="5418283" y="865457"/>
                <a:ext cx="58381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CD4 T</a:t>
                </a:r>
                <a:r>
                  <a:rPr lang="en-US" sz="800" baseline="-25000" dirty="0">
                    <a:latin typeface="Arial" panose="020B0604020202020204" pitchFamily="34" charset="0"/>
                    <a:cs typeface="Arial" panose="020B0604020202020204" pitchFamily="34" charset="0"/>
                  </a:rPr>
                  <a:t>EM</a:t>
                </a:r>
              </a:p>
            </p:txBody>
          </p:sp>
        </p:grpSp>
        <p:sp>
          <p:nvSpPr>
            <p:cNvPr id="22" name="TextBox 21"/>
            <p:cNvSpPr txBox="1"/>
            <p:nvPr/>
          </p:nvSpPr>
          <p:spPr>
            <a:xfrm>
              <a:off x="367845" y="258541"/>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A</a:t>
              </a:r>
            </a:p>
          </p:txBody>
        </p:sp>
        <p:sp>
          <p:nvSpPr>
            <p:cNvPr id="23" name="TextBox 22"/>
            <p:cNvSpPr txBox="1"/>
            <p:nvPr/>
          </p:nvSpPr>
          <p:spPr>
            <a:xfrm>
              <a:off x="2200640" y="258541"/>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B</a:t>
              </a:r>
            </a:p>
          </p:txBody>
        </p:sp>
        <p:sp>
          <p:nvSpPr>
            <p:cNvPr id="34" name="TextBox 33">
              <a:extLst>
                <a:ext uri="{FF2B5EF4-FFF2-40B4-BE49-F238E27FC236}">
                  <a16:creationId xmlns:a16="http://schemas.microsoft.com/office/drawing/2014/main" id="{B2931BEB-0D73-7137-98AC-376F7AEE7A7A}"/>
                </a:ext>
              </a:extLst>
            </p:cNvPr>
            <p:cNvSpPr txBox="1"/>
            <p:nvPr/>
          </p:nvSpPr>
          <p:spPr>
            <a:xfrm>
              <a:off x="706469" y="3008529"/>
              <a:ext cx="269626"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E</a:t>
              </a:r>
            </a:p>
          </p:txBody>
        </p:sp>
        <p:sp>
          <p:nvSpPr>
            <p:cNvPr id="50" name="TextBox 49">
              <a:extLst>
                <a:ext uri="{FF2B5EF4-FFF2-40B4-BE49-F238E27FC236}">
                  <a16:creationId xmlns:a16="http://schemas.microsoft.com/office/drawing/2014/main" id="{C50687CE-F8F9-B34F-C739-085DA68954DD}"/>
                </a:ext>
              </a:extLst>
            </p:cNvPr>
            <p:cNvSpPr txBox="1"/>
            <p:nvPr/>
          </p:nvSpPr>
          <p:spPr>
            <a:xfrm>
              <a:off x="4856117" y="1710949"/>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D</a:t>
              </a:r>
            </a:p>
          </p:txBody>
        </p:sp>
        <p:sp>
          <p:nvSpPr>
            <p:cNvPr id="51" name="TextBox 50">
              <a:extLst>
                <a:ext uri="{FF2B5EF4-FFF2-40B4-BE49-F238E27FC236}">
                  <a16:creationId xmlns:a16="http://schemas.microsoft.com/office/drawing/2014/main" id="{D62C10AD-FFAA-8219-AB53-6E14D98320BC}"/>
                </a:ext>
              </a:extLst>
            </p:cNvPr>
            <p:cNvSpPr txBox="1"/>
            <p:nvPr/>
          </p:nvSpPr>
          <p:spPr>
            <a:xfrm>
              <a:off x="706469" y="1710949"/>
              <a:ext cx="277640"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a:t>
              </a:r>
            </a:p>
          </p:txBody>
        </p:sp>
      </p:grpSp>
    </p:spTree>
    <p:extLst>
      <p:ext uri="{BB962C8B-B14F-4D97-AF65-F5344CB8AC3E}">
        <p14:creationId xmlns:p14="http://schemas.microsoft.com/office/powerpoint/2010/main" val="145461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A4951E30-4CE5-8533-02B7-AE6A9C5CCC7B}"/>
              </a:ext>
            </a:extLst>
          </p:cNvPr>
          <p:cNvSpPr txBox="1"/>
          <p:nvPr/>
        </p:nvSpPr>
        <p:spPr>
          <a:xfrm>
            <a:off x="0" y="6645820"/>
            <a:ext cx="6857999" cy="938719"/>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 S1:</a:t>
            </a:r>
            <a:r>
              <a:rPr lang="en-US" sz="1100" dirty="0">
                <a:latin typeface="Arial" panose="020B0604020202020204" pitchFamily="34" charset="0"/>
                <a:cs typeface="Arial" panose="020B0604020202020204" pitchFamily="34" charset="0"/>
              </a:rPr>
              <a:t> Cell sorting strategy to isolate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Treg and T</a:t>
            </a:r>
            <a:r>
              <a:rPr lang="en-US" sz="1100" baseline="-25000" dirty="0">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cells. Peripheral blood CD4</a:t>
            </a:r>
            <a:r>
              <a:rPr lang="en-US" sz="1100" b="1"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T cells were enriched using anti-CD4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magnetic beads.  CD4</a:t>
            </a:r>
            <a:r>
              <a:rPr lang="en-US" sz="1100" baseline="300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Tregs were obtained by sorting (A)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CD25</a:t>
            </a:r>
            <a:r>
              <a:rPr lang="en-US" sz="1100" baseline="30000" dirty="0">
                <a:latin typeface="Arial" panose="020B0604020202020204" pitchFamily="34" charset="0"/>
                <a:cs typeface="Arial" panose="020B0604020202020204" pitchFamily="34" charset="0"/>
              </a:rPr>
              <a:t>hi</a:t>
            </a:r>
            <a:r>
              <a:rPr lang="en-US" sz="1100" dirty="0">
                <a:latin typeface="Arial" panose="020B0604020202020204" pitchFamily="34" charset="0"/>
                <a:cs typeface="Arial" panose="020B0604020202020204" pitchFamily="34" charset="0"/>
              </a:rPr>
              <a:t> CD127</a:t>
            </a:r>
            <a:r>
              <a:rPr lang="en-US" sz="1100" baseline="30000" dirty="0">
                <a:latin typeface="Arial" panose="020B0604020202020204" pitchFamily="34" charset="0"/>
                <a:cs typeface="Arial" panose="020B0604020202020204" pitchFamily="34" charset="0"/>
              </a:rPr>
              <a:t>lo</a:t>
            </a:r>
            <a:r>
              <a:rPr lang="en-US" sz="1100" dirty="0">
                <a:latin typeface="Arial" panose="020B0604020202020204" pitchFamily="34" charset="0"/>
                <a:cs typeface="Arial" panose="020B0604020202020204" pitchFamily="34" charset="0"/>
              </a:rPr>
              <a:t> cells [≥96%</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post sort, (B)], which were typically &gt;90% Foxp3</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(C).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T</a:t>
            </a:r>
            <a:r>
              <a:rPr lang="en-US" sz="1100" baseline="-25000" dirty="0">
                <a:latin typeface="Arial" panose="020B0604020202020204" pitchFamily="34" charset="0"/>
                <a:cs typeface="Arial" panose="020B0604020202020204" pitchFamily="34" charset="0"/>
              </a:rPr>
              <a:t>EM</a:t>
            </a:r>
            <a:r>
              <a:rPr lang="en-US" sz="1100" dirty="0">
                <a:latin typeface="Arial" panose="020B0604020202020204" pitchFamily="34" charset="0"/>
                <a:cs typeface="Arial" panose="020B0604020202020204" pitchFamily="34" charset="0"/>
              </a:rPr>
              <a:t> cells were obtained by sorting (A) CD4</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CD127</a:t>
            </a:r>
            <a:r>
              <a:rPr lang="en-US" sz="1100" baseline="30000" dirty="0">
                <a:latin typeface="Arial" panose="020B0604020202020204" pitchFamily="34" charset="0"/>
                <a:cs typeface="Arial" panose="020B0604020202020204" pitchFamily="34" charset="0"/>
              </a:rPr>
              <a:t>hi</a:t>
            </a:r>
            <a:r>
              <a:rPr lang="en-US" sz="1100" dirty="0">
                <a:latin typeface="Arial" panose="020B0604020202020204" pitchFamily="34" charset="0"/>
                <a:cs typeface="Arial" panose="020B0604020202020204" pitchFamily="34" charset="0"/>
              </a:rPr>
              <a:t> CD25</a:t>
            </a:r>
            <a:r>
              <a:rPr lang="en-US" sz="1100" baseline="30000" dirty="0">
                <a:latin typeface="Arial" panose="020B0604020202020204" pitchFamily="34" charset="0"/>
                <a:cs typeface="Arial" panose="020B0604020202020204" pitchFamily="34" charset="0"/>
              </a:rPr>
              <a:t>lo/-</a:t>
            </a:r>
            <a:r>
              <a:rPr lang="en-US" sz="1100" dirty="0">
                <a:latin typeface="Arial" panose="020B0604020202020204" pitchFamily="34" charset="0"/>
                <a:cs typeface="Arial" panose="020B0604020202020204" pitchFamily="34" charset="0"/>
              </a:rPr>
              <a:t> cells (A) that were also CD45RA- (D) [≥97%</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post sort, (E)], which were 1-2% Foxp3</a:t>
            </a:r>
            <a:r>
              <a:rPr lang="en-US" sz="1100" baseline="30000"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(F). Quantitative data for each sample is shown in (G). </a:t>
            </a:r>
          </a:p>
        </p:txBody>
      </p:sp>
      <p:grpSp>
        <p:nvGrpSpPr>
          <p:cNvPr id="47" name="Group 46">
            <a:extLst>
              <a:ext uri="{FF2B5EF4-FFF2-40B4-BE49-F238E27FC236}">
                <a16:creationId xmlns:a16="http://schemas.microsoft.com/office/drawing/2014/main" id="{6031058C-4FA4-8B58-A647-D7BB7810D9E5}"/>
              </a:ext>
            </a:extLst>
          </p:cNvPr>
          <p:cNvGrpSpPr/>
          <p:nvPr/>
        </p:nvGrpSpPr>
        <p:grpSpPr>
          <a:xfrm>
            <a:off x="1797067" y="1559461"/>
            <a:ext cx="3272209" cy="4707349"/>
            <a:chOff x="2024736" y="658401"/>
            <a:chExt cx="3272209" cy="4707349"/>
          </a:xfrm>
        </p:grpSpPr>
        <p:grpSp>
          <p:nvGrpSpPr>
            <p:cNvPr id="42" name="Group 41">
              <a:extLst>
                <a:ext uri="{FF2B5EF4-FFF2-40B4-BE49-F238E27FC236}">
                  <a16:creationId xmlns:a16="http://schemas.microsoft.com/office/drawing/2014/main" id="{10D20E47-05AC-6C8B-3441-829978FB185C}"/>
                </a:ext>
              </a:extLst>
            </p:cNvPr>
            <p:cNvGrpSpPr/>
            <p:nvPr/>
          </p:nvGrpSpPr>
          <p:grpSpPr>
            <a:xfrm>
              <a:off x="2674938" y="4002088"/>
              <a:ext cx="2243137" cy="1363662"/>
              <a:chOff x="3040698" y="3488279"/>
              <a:chExt cx="2243137" cy="1363662"/>
            </a:xfrm>
          </p:grpSpPr>
          <p:graphicFrame>
            <p:nvGraphicFramePr>
              <p:cNvPr id="3" name="Object 2">
                <a:extLst>
                  <a:ext uri="{FF2B5EF4-FFF2-40B4-BE49-F238E27FC236}">
                    <a16:creationId xmlns:a16="http://schemas.microsoft.com/office/drawing/2014/main" id="{25BD2589-9AE2-A807-1EE4-34A34E215ABE}"/>
                  </a:ext>
                </a:extLst>
              </p:cNvPr>
              <p:cNvGraphicFramePr>
                <a:graphicFrameLocks noChangeAspect="1"/>
              </p:cNvGraphicFramePr>
              <p:nvPr/>
            </p:nvGraphicFramePr>
            <p:xfrm>
              <a:off x="4102735" y="3488279"/>
              <a:ext cx="1181100" cy="1363662"/>
            </p:xfrm>
            <a:graphic>
              <a:graphicData uri="http://schemas.openxmlformats.org/presentationml/2006/ole">
                <mc:AlternateContent xmlns:mc="http://schemas.openxmlformats.org/markup-compatibility/2006">
                  <mc:Choice xmlns:v="urn:schemas-microsoft-com:vml" Requires="v">
                    <p:oleObj name="Prism 9" r:id="rId2" imgW="1605485" imgH="1854073" progId="Prism9.Document">
                      <p:embed/>
                    </p:oleObj>
                  </mc:Choice>
                  <mc:Fallback>
                    <p:oleObj name="Prism 9" r:id="rId2" imgW="1605485" imgH="1854073" progId="Prism9.Document">
                      <p:embed/>
                      <p:pic>
                        <p:nvPicPr>
                          <p:cNvPr id="3" name="Object 2">
                            <a:extLst>
                              <a:ext uri="{FF2B5EF4-FFF2-40B4-BE49-F238E27FC236}">
                                <a16:creationId xmlns:a16="http://schemas.microsoft.com/office/drawing/2014/main" id="{25BD2589-9AE2-A807-1EE4-34A34E215ABE}"/>
                              </a:ext>
                            </a:extLst>
                          </p:cNvPr>
                          <p:cNvPicPr/>
                          <p:nvPr/>
                        </p:nvPicPr>
                        <p:blipFill>
                          <a:blip r:embed="rId3"/>
                          <a:stretch>
                            <a:fillRect/>
                          </a:stretch>
                        </p:blipFill>
                        <p:spPr>
                          <a:xfrm>
                            <a:off x="4102735" y="3488279"/>
                            <a:ext cx="1181100" cy="136366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9686B708-B9E5-2F45-D760-228BF6D55446}"/>
                  </a:ext>
                </a:extLst>
              </p:cNvPr>
              <p:cNvGraphicFramePr>
                <a:graphicFrameLocks noChangeAspect="1"/>
              </p:cNvGraphicFramePr>
              <p:nvPr/>
            </p:nvGraphicFramePr>
            <p:xfrm>
              <a:off x="3040698" y="3488279"/>
              <a:ext cx="1187450" cy="1363662"/>
            </p:xfrm>
            <a:graphic>
              <a:graphicData uri="http://schemas.openxmlformats.org/presentationml/2006/ole">
                <mc:AlternateContent xmlns:mc="http://schemas.openxmlformats.org/markup-compatibility/2006">
                  <mc:Choice xmlns:v="urn:schemas-microsoft-com:vml" Requires="v">
                    <p:oleObj name="Prism 9" r:id="rId4" imgW="1614488" imgH="1854073" progId="Prism9.Document">
                      <p:embed/>
                    </p:oleObj>
                  </mc:Choice>
                  <mc:Fallback>
                    <p:oleObj name="Prism 9" r:id="rId4" imgW="1614488" imgH="1854073" progId="Prism9.Document">
                      <p:embed/>
                      <p:pic>
                        <p:nvPicPr>
                          <p:cNvPr id="4" name="Object 3">
                            <a:extLst>
                              <a:ext uri="{FF2B5EF4-FFF2-40B4-BE49-F238E27FC236}">
                                <a16:creationId xmlns:a16="http://schemas.microsoft.com/office/drawing/2014/main" id="{9686B708-B9E5-2F45-D760-228BF6D55446}"/>
                              </a:ext>
                            </a:extLst>
                          </p:cNvPr>
                          <p:cNvPicPr/>
                          <p:nvPr/>
                        </p:nvPicPr>
                        <p:blipFill>
                          <a:blip r:embed="rId5"/>
                          <a:stretch>
                            <a:fillRect/>
                          </a:stretch>
                        </p:blipFill>
                        <p:spPr>
                          <a:xfrm>
                            <a:off x="3040698" y="3488279"/>
                            <a:ext cx="1187450" cy="1363662"/>
                          </a:xfrm>
                          <a:prstGeom prst="rect">
                            <a:avLst/>
                          </a:prstGeom>
                        </p:spPr>
                      </p:pic>
                    </p:oleObj>
                  </mc:Fallback>
                </mc:AlternateContent>
              </a:graphicData>
            </a:graphic>
          </p:graphicFrame>
        </p:grpSp>
        <p:pic>
          <p:nvPicPr>
            <p:cNvPr id="7" name="Picture 6">
              <a:extLst>
                <a:ext uri="{FF2B5EF4-FFF2-40B4-BE49-F238E27FC236}">
                  <a16:creationId xmlns:a16="http://schemas.microsoft.com/office/drawing/2014/main" id="{37ED3E95-DC86-85B8-79D4-B4F3C8CCBB77}"/>
                </a:ext>
              </a:extLst>
            </p:cNvPr>
            <p:cNvPicPr>
              <a:picLocks noChangeAspect="1"/>
            </p:cNvPicPr>
            <p:nvPr/>
          </p:nvPicPr>
          <p:blipFill>
            <a:blip r:embed="rId6"/>
            <a:stretch>
              <a:fillRect/>
            </a:stretch>
          </p:blipFill>
          <p:spPr>
            <a:xfrm>
              <a:off x="4379395" y="1444489"/>
              <a:ext cx="838767" cy="769438"/>
            </a:xfrm>
            <a:prstGeom prst="rect">
              <a:avLst/>
            </a:prstGeom>
          </p:spPr>
        </p:pic>
        <p:pic>
          <p:nvPicPr>
            <p:cNvPr id="8" name="Picture 7">
              <a:extLst>
                <a:ext uri="{FF2B5EF4-FFF2-40B4-BE49-F238E27FC236}">
                  <a16:creationId xmlns:a16="http://schemas.microsoft.com/office/drawing/2014/main" id="{555D5A8A-35A3-976F-8EA6-4792F9755F22}"/>
                </a:ext>
              </a:extLst>
            </p:cNvPr>
            <p:cNvPicPr>
              <a:picLocks noChangeAspect="1"/>
            </p:cNvPicPr>
            <p:nvPr/>
          </p:nvPicPr>
          <p:blipFill>
            <a:blip r:embed="rId7"/>
            <a:stretch>
              <a:fillRect/>
            </a:stretch>
          </p:blipFill>
          <p:spPr>
            <a:xfrm>
              <a:off x="2254483" y="1444489"/>
              <a:ext cx="860525" cy="769438"/>
            </a:xfrm>
            <a:prstGeom prst="rect">
              <a:avLst/>
            </a:prstGeom>
          </p:spPr>
        </p:pic>
        <p:pic>
          <p:nvPicPr>
            <p:cNvPr id="9" name="Picture 8">
              <a:extLst>
                <a:ext uri="{FF2B5EF4-FFF2-40B4-BE49-F238E27FC236}">
                  <a16:creationId xmlns:a16="http://schemas.microsoft.com/office/drawing/2014/main" id="{F6F28530-5AD7-0827-7F00-A18B577BDB12}"/>
                </a:ext>
              </a:extLst>
            </p:cNvPr>
            <p:cNvPicPr>
              <a:picLocks noChangeAspect="1"/>
            </p:cNvPicPr>
            <p:nvPr/>
          </p:nvPicPr>
          <p:blipFill>
            <a:blip r:embed="rId8"/>
            <a:stretch>
              <a:fillRect/>
            </a:stretch>
          </p:blipFill>
          <p:spPr>
            <a:xfrm>
              <a:off x="3376434" y="1444489"/>
              <a:ext cx="832258" cy="767418"/>
            </a:xfrm>
            <a:prstGeom prst="rect">
              <a:avLst/>
            </a:prstGeom>
          </p:spPr>
        </p:pic>
        <p:sp>
          <p:nvSpPr>
            <p:cNvPr id="12" name="TextBox 11">
              <a:extLst>
                <a:ext uri="{FF2B5EF4-FFF2-40B4-BE49-F238E27FC236}">
                  <a16:creationId xmlns:a16="http://schemas.microsoft.com/office/drawing/2014/main" id="{9BA60F22-D1CC-2F61-DE0D-FCFE9673F570}"/>
                </a:ext>
              </a:extLst>
            </p:cNvPr>
            <p:cNvSpPr txBox="1"/>
            <p:nvPr/>
          </p:nvSpPr>
          <p:spPr>
            <a:xfrm>
              <a:off x="2381790" y="1263200"/>
              <a:ext cx="605909" cy="18128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CD4</a:t>
              </a:r>
              <a:r>
                <a:rPr lang="en-US" sz="800" baseline="30000" dirty="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cells</a:t>
              </a:r>
            </a:p>
          </p:txBody>
        </p:sp>
        <p:sp>
          <p:nvSpPr>
            <p:cNvPr id="14" name="TextBox 13">
              <a:extLst>
                <a:ext uri="{FF2B5EF4-FFF2-40B4-BE49-F238E27FC236}">
                  <a16:creationId xmlns:a16="http://schemas.microsoft.com/office/drawing/2014/main" id="{C89D9135-2CC0-07BA-1FD0-514E703D4D07}"/>
                </a:ext>
              </a:extLst>
            </p:cNvPr>
            <p:cNvSpPr txBox="1"/>
            <p:nvPr/>
          </p:nvSpPr>
          <p:spPr>
            <a:xfrm>
              <a:off x="2347093" y="2155063"/>
              <a:ext cx="812371"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CD25 BV421</a:t>
              </a:r>
            </a:p>
          </p:txBody>
        </p:sp>
        <p:sp>
          <p:nvSpPr>
            <p:cNvPr id="15" name="TextBox 14">
              <a:extLst>
                <a:ext uri="{FF2B5EF4-FFF2-40B4-BE49-F238E27FC236}">
                  <a16:creationId xmlns:a16="http://schemas.microsoft.com/office/drawing/2014/main" id="{FFBEA345-9345-4C31-FC10-205A20FFC798}"/>
                </a:ext>
              </a:extLst>
            </p:cNvPr>
            <p:cNvSpPr txBox="1"/>
            <p:nvPr/>
          </p:nvSpPr>
          <p:spPr>
            <a:xfrm rot="16200000">
              <a:off x="1833799" y="1721485"/>
              <a:ext cx="745717"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CD127 APC</a:t>
              </a:r>
            </a:p>
          </p:txBody>
        </p:sp>
        <p:sp>
          <p:nvSpPr>
            <p:cNvPr id="17" name="TextBox 16">
              <a:extLst>
                <a:ext uri="{FF2B5EF4-FFF2-40B4-BE49-F238E27FC236}">
                  <a16:creationId xmlns:a16="http://schemas.microsoft.com/office/drawing/2014/main" id="{E393D6A1-9D1D-FB30-2A0C-4BFE084B6ADD}"/>
                </a:ext>
              </a:extLst>
            </p:cNvPr>
            <p:cNvSpPr txBox="1"/>
            <p:nvPr/>
          </p:nvSpPr>
          <p:spPr>
            <a:xfrm rot="16200000">
              <a:off x="2942645" y="1720476"/>
              <a:ext cx="745717"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CD127 APC</a:t>
              </a:r>
            </a:p>
          </p:txBody>
        </p:sp>
        <p:sp>
          <p:nvSpPr>
            <p:cNvPr id="20" name="TextBox 19">
              <a:extLst>
                <a:ext uri="{FF2B5EF4-FFF2-40B4-BE49-F238E27FC236}">
                  <a16:creationId xmlns:a16="http://schemas.microsoft.com/office/drawing/2014/main" id="{CD1A4AEE-9F36-CB88-6E9F-95BCA3FF557D}"/>
                </a:ext>
              </a:extLst>
            </p:cNvPr>
            <p:cNvSpPr txBox="1"/>
            <p:nvPr/>
          </p:nvSpPr>
          <p:spPr>
            <a:xfrm>
              <a:off x="3548217" y="1257214"/>
              <a:ext cx="1470450" cy="18128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Post sort CD25</a:t>
              </a:r>
              <a:r>
                <a:rPr lang="en-US" sz="800" baseline="30000" dirty="0">
                  <a:latin typeface="Arial" panose="020B0604020202020204" pitchFamily="34" charset="0"/>
                  <a:cs typeface="Arial" panose="020B0604020202020204" pitchFamily="34" charset="0"/>
                </a:rPr>
                <a:t>hi </a:t>
              </a:r>
              <a:r>
                <a:rPr lang="en-US" sz="800" dirty="0">
                  <a:latin typeface="Arial" panose="020B0604020202020204" pitchFamily="34" charset="0"/>
                  <a:cs typeface="Arial" panose="020B0604020202020204" pitchFamily="34" charset="0"/>
                </a:rPr>
                <a:t>CD127</a:t>
              </a:r>
              <a:r>
                <a:rPr lang="en-US" sz="800" baseline="30000" dirty="0">
                  <a:latin typeface="Arial" panose="020B0604020202020204" pitchFamily="34" charset="0"/>
                  <a:cs typeface="Arial" panose="020B0604020202020204" pitchFamily="34" charset="0"/>
                </a:rPr>
                <a:t>lo </a:t>
              </a:r>
              <a:r>
                <a:rPr lang="en-US" sz="800" dirty="0" err="1">
                  <a:latin typeface="Arial" panose="020B0604020202020204" pitchFamily="34" charset="0"/>
                  <a:cs typeface="Arial" panose="020B0604020202020204" pitchFamily="34" charset="0"/>
                </a:rPr>
                <a:t>Tregs</a:t>
              </a:r>
              <a:endParaRPr lang="en-US" sz="8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26816A10-8891-A36A-1D53-F49CFC76D869}"/>
                </a:ext>
              </a:extLst>
            </p:cNvPr>
            <p:cNvSpPr txBox="1"/>
            <p:nvPr/>
          </p:nvSpPr>
          <p:spPr>
            <a:xfrm>
              <a:off x="4513608" y="2171776"/>
              <a:ext cx="693106"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CD4 FITC</a:t>
              </a:r>
            </a:p>
          </p:txBody>
        </p:sp>
        <p:sp>
          <p:nvSpPr>
            <p:cNvPr id="24" name="TextBox 23">
              <a:extLst>
                <a:ext uri="{FF2B5EF4-FFF2-40B4-BE49-F238E27FC236}">
                  <a16:creationId xmlns:a16="http://schemas.microsoft.com/office/drawing/2014/main" id="{4582390F-5ED9-BC49-5204-43A636DE4698}"/>
                </a:ext>
              </a:extLst>
            </p:cNvPr>
            <p:cNvSpPr txBox="1"/>
            <p:nvPr/>
          </p:nvSpPr>
          <p:spPr>
            <a:xfrm rot="16200000">
              <a:off x="4002191" y="1721485"/>
              <a:ext cx="63831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Foxp3 PE</a:t>
              </a:r>
            </a:p>
          </p:txBody>
        </p:sp>
        <p:sp>
          <p:nvSpPr>
            <p:cNvPr id="28" name="TextBox 27">
              <a:extLst>
                <a:ext uri="{FF2B5EF4-FFF2-40B4-BE49-F238E27FC236}">
                  <a16:creationId xmlns:a16="http://schemas.microsoft.com/office/drawing/2014/main" id="{AAC81055-0D2B-D2F8-B967-A1D8FDC1E3F7}"/>
                </a:ext>
              </a:extLst>
            </p:cNvPr>
            <p:cNvSpPr txBox="1"/>
            <p:nvPr/>
          </p:nvSpPr>
          <p:spPr>
            <a:xfrm>
              <a:off x="2287932" y="1475707"/>
              <a:ext cx="683892" cy="177279"/>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CD127</a:t>
              </a:r>
              <a:r>
                <a:rPr lang="en-US" sz="600" baseline="3000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CD25</a:t>
              </a:r>
              <a:r>
                <a:rPr lang="en-US" sz="600" baseline="30000" dirty="0">
                  <a:latin typeface="Arial" panose="020B0604020202020204" pitchFamily="34" charset="0"/>
                  <a:cs typeface="Arial" panose="020B0604020202020204" pitchFamily="34" charset="0"/>
                </a:rPr>
                <a:t>lo/-</a:t>
              </a:r>
              <a:endParaRPr lang="en-US" sz="6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433F3D9-87A4-26FB-1ADC-638B184F5017}"/>
                </a:ext>
              </a:extLst>
            </p:cNvPr>
            <p:cNvSpPr txBox="1"/>
            <p:nvPr/>
          </p:nvSpPr>
          <p:spPr>
            <a:xfrm>
              <a:off x="2651052" y="1582626"/>
              <a:ext cx="429942" cy="265919"/>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CD25</a:t>
              </a:r>
              <a:r>
                <a:rPr lang="en-US" sz="600" baseline="30000" dirty="0">
                  <a:latin typeface="Arial" panose="020B0604020202020204" pitchFamily="34" charset="0"/>
                  <a:cs typeface="Arial" panose="020B0604020202020204" pitchFamily="34" charset="0"/>
                </a:rPr>
                <a:t>hi </a:t>
              </a:r>
            </a:p>
            <a:p>
              <a:r>
                <a:rPr lang="en-US" sz="600" dirty="0">
                  <a:latin typeface="Arial" panose="020B0604020202020204" pitchFamily="34" charset="0"/>
                  <a:cs typeface="Arial" panose="020B0604020202020204" pitchFamily="34" charset="0"/>
                </a:rPr>
                <a:t>CD127</a:t>
              </a:r>
              <a:r>
                <a:rPr lang="en-US" sz="600" baseline="30000" dirty="0">
                  <a:latin typeface="Arial" panose="020B0604020202020204" pitchFamily="34" charset="0"/>
                  <a:cs typeface="Arial" panose="020B0604020202020204" pitchFamily="34" charset="0"/>
                </a:rPr>
                <a:t>lo</a:t>
              </a:r>
              <a:endParaRPr lang="en-US" sz="6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A33FB338-7566-B8A8-4496-B8D23962DB88}"/>
                </a:ext>
              </a:extLst>
            </p:cNvPr>
            <p:cNvSpPr txBox="1"/>
            <p:nvPr/>
          </p:nvSpPr>
          <p:spPr>
            <a:xfrm>
              <a:off x="4647679" y="1487724"/>
              <a:ext cx="249815" cy="177279"/>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91</a:t>
              </a:r>
            </a:p>
          </p:txBody>
        </p:sp>
        <p:sp>
          <p:nvSpPr>
            <p:cNvPr id="33" name="TextBox 32">
              <a:extLst>
                <a:ext uri="{FF2B5EF4-FFF2-40B4-BE49-F238E27FC236}">
                  <a16:creationId xmlns:a16="http://schemas.microsoft.com/office/drawing/2014/main" id="{9C637464-C85D-523C-214F-F02153E8D4D1}"/>
                </a:ext>
              </a:extLst>
            </p:cNvPr>
            <p:cNvSpPr txBox="1"/>
            <p:nvPr/>
          </p:nvSpPr>
          <p:spPr>
            <a:xfrm>
              <a:off x="3737151" y="1742785"/>
              <a:ext cx="249815" cy="177279"/>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96</a:t>
              </a:r>
            </a:p>
          </p:txBody>
        </p:sp>
        <p:grpSp>
          <p:nvGrpSpPr>
            <p:cNvPr id="44" name="Group 43">
              <a:extLst>
                <a:ext uri="{FF2B5EF4-FFF2-40B4-BE49-F238E27FC236}">
                  <a16:creationId xmlns:a16="http://schemas.microsoft.com/office/drawing/2014/main" id="{9E06F2EB-680F-0E84-14D7-00D34A5FA247}"/>
                </a:ext>
              </a:extLst>
            </p:cNvPr>
            <p:cNvGrpSpPr/>
            <p:nvPr/>
          </p:nvGrpSpPr>
          <p:grpSpPr>
            <a:xfrm>
              <a:off x="2121414" y="2653032"/>
              <a:ext cx="3175531" cy="1266662"/>
              <a:chOff x="2121414" y="2339522"/>
              <a:chExt cx="3175531" cy="1266662"/>
            </a:xfrm>
          </p:grpSpPr>
          <p:pic>
            <p:nvPicPr>
              <p:cNvPr id="6" name="Picture 5">
                <a:extLst>
                  <a:ext uri="{FF2B5EF4-FFF2-40B4-BE49-F238E27FC236}">
                    <a16:creationId xmlns:a16="http://schemas.microsoft.com/office/drawing/2014/main" id="{E03BF6C0-80FB-5B16-6471-20232A910D54}"/>
                  </a:ext>
                </a:extLst>
              </p:cNvPr>
              <p:cNvPicPr>
                <a:picLocks noChangeAspect="1"/>
              </p:cNvPicPr>
              <p:nvPr/>
            </p:nvPicPr>
            <p:blipFill>
              <a:blip r:embed="rId9"/>
              <a:stretch>
                <a:fillRect/>
              </a:stretch>
            </p:blipFill>
            <p:spPr>
              <a:xfrm>
                <a:off x="4383714" y="2536133"/>
                <a:ext cx="834449" cy="769739"/>
              </a:xfrm>
              <a:prstGeom prst="rect">
                <a:avLst/>
              </a:prstGeom>
            </p:spPr>
          </p:pic>
          <p:pic>
            <p:nvPicPr>
              <p:cNvPr id="10" name="Picture 9">
                <a:extLst>
                  <a:ext uri="{FF2B5EF4-FFF2-40B4-BE49-F238E27FC236}">
                    <a16:creationId xmlns:a16="http://schemas.microsoft.com/office/drawing/2014/main" id="{58AA6B20-9BC3-47D6-8053-FFD7785B217E}"/>
                  </a:ext>
                </a:extLst>
              </p:cNvPr>
              <p:cNvPicPr>
                <a:picLocks noChangeAspect="1"/>
              </p:cNvPicPr>
              <p:nvPr/>
            </p:nvPicPr>
            <p:blipFill>
              <a:blip r:embed="rId10"/>
              <a:stretch>
                <a:fillRect/>
              </a:stretch>
            </p:blipFill>
            <p:spPr>
              <a:xfrm>
                <a:off x="2269856" y="2536133"/>
                <a:ext cx="862345" cy="767418"/>
              </a:xfrm>
              <a:prstGeom prst="rect">
                <a:avLst/>
              </a:prstGeom>
            </p:spPr>
          </p:pic>
          <p:pic>
            <p:nvPicPr>
              <p:cNvPr id="11" name="Picture 10">
                <a:extLst>
                  <a:ext uri="{FF2B5EF4-FFF2-40B4-BE49-F238E27FC236}">
                    <a16:creationId xmlns:a16="http://schemas.microsoft.com/office/drawing/2014/main" id="{BB4DFB15-E9F9-84F2-2D63-1CE22D7BC012}"/>
                  </a:ext>
                </a:extLst>
              </p:cNvPr>
              <p:cNvPicPr>
                <a:picLocks noChangeAspect="1"/>
              </p:cNvPicPr>
              <p:nvPr/>
            </p:nvPicPr>
            <p:blipFill>
              <a:blip r:embed="rId11"/>
              <a:stretch>
                <a:fillRect/>
              </a:stretch>
            </p:blipFill>
            <p:spPr>
              <a:xfrm>
                <a:off x="3370960" y="2536133"/>
                <a:ext cx="837734" cy="767418"/>
              </a:xfrm>
              <a:prstGeom prst="rect">
                <a:avLst/>
              </a:prstGeom>
            </p:spPr>
          </p:pic>
          <p:sp>
            <p:nvSpPr>
              <p:cNvPr id="13" name="TextBox 12">
                <a:extLst>
                  <a:ext uri="{FF2B5EF4-FFF2-40B4-BE49-F238E27FC236}">
                    <a16:creationId xmlns:a16="http://schemas.microsoft.com/office/drawing/2014/main" id="{73DE42D3-03AC-BF03-3B24-EE14ADE87E5A}"/>
                  </a:ext>
                </a:extLst>
              </p:cNvPr>
              <p:cNvSpPr txBox="1"/>
              <p:nvPr/>
            </p:nvSpPr>
            <p:spPr>
              <a:xfrm>
                <a:off x="2245479" y="2354844"/>
                <a:ext cx="941283"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CD127</a:t>
                </a:r>
                <a:r>
                  <a:rPr lang="en-US" sz="800" baseline="300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CD25</a:t>
                </a:r>
                <a:r>
                  <a:rPr lang="en-US" sz="800" baseline="30000" dirty="0">
                    <a:latin typeface="Arial" panose="020B0604020202020204" pitchFamily="34" charset="0"/>
                    <a:cs typeface="Arial" panose="020B0604020202020204" pitchFamily="34" charset="0"/>
                  </a:rPr>
                  <a:t>lo/- </a:t>
                </a:r>
                <a:endParaRPr lang="en-US" sz="8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B868FE0-9A45-8373-7CFB-A464F110C599}"/>
                  </a:ext>
                </a:extLst>
              </p:cNvPr>
              <p:cNvSpPr txBox="1"/>
              <p:nvPr/>
            </p:nvSpPr>
            <p:spPr>
              <a:xfrm rot="16200000">
                <a:off x="3102919" y="2821539"/>
                <a:ext cx="425166" cy="196606"/>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CD127</a:t>
                </a:r>
              </a:p>
            </p:txBody>
          </p:sp>
          <p:sp>
            <p:nvSpPr>
              <p:cNvPr id="21" name="TextBox 20">
                <a:extLst>
                  <a:ext uri="{FF2B5EF4-FFF2-40B4-BE49-F238E27FC236}">
                    <a16:creationId xmlns:a16="http://schemas.microsoft.com/office/drawing/2014/main" id="{15259FF0-535A-0ABC-0C5F-5F341AE1E4BB}"/>
                  </a:ext>
                </a:extLst>
              </p:cNvPr>
              <p:cNvSpPr txBox="1"/>
              <p:nvPr/>
            </p:nvSpPr>
            <p:spPr>
              <a:xfrm>
                <a:off x="3285389" y="2339522"/>
                <a:ext cx="2003213"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Post sort CD127</a:t>
                </a:r>
                <a:r>
                  <a:rPr lang="en-US" sz="800" baseline="300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CD25</a:t>
                </a:r>
                <a:r>
                  <a:rPr lang="en-US" sz="800" baseline="30000" dirty="0">
                    <a:latin typeface="Arial" panose="020B0604020202020204" pitchFamily="34" charset="0"/>
                    <a:cs typeface="Arial" panose="020B0604020202020204" pitchFamily="34" charset="0"/>
                  </a:rPr>
                  <a:t>lo/-</a:t>
                </a:r>
                <a:r>
                  <a:rPr lang="en-US" sz="800" dirty="0">
                    <a:latin typeface="Arial" panose="020B0604020202020204" pitchFamily="34" charset="0"/>
                    <a:cs typeface="Arial" panose="020B0604020202020204" pitchFamily="34" charset="0"/>
                  </a:rPr>
                  <a:t> CD45RA</a:t>
                </a:r>
                <a:r>
                  <a:rPr lang="en-US" sz="800" baseline="300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T</a:t>
                </a:r>
                <a:r>
                  <a:rPr lang="en-US" sz="800" baseline="-25000" dirty="0">
                    <a:latin typeface="Arial" panose="020B0604020202020204" pitchFamily="34" charset="0"/>
                    <a:cs typeface="Arial" panose="020B0604020202020204" pitchFamily="34" charset="0"/>
                  </a:rPr>
                  <a:t>EM</a:t>
                </a:r>
              </a:p>
            </p:txBody>
          </p:sp>
          <p:sp>
            <p:nvSpPr>
              <p:cNvPr id="22" name="TextBox 21">
                <a:extLst>
                  <a:ext uri="{FF2B5EF4-FFF2-40B4-BE49-F238E27FC236}">
                    <a16:creationId xmlns:a16="http://schemas.microsoft.com/office/drawing/2014/main" id="{6A1C626C-F853-59C2-74B7-2CC78131B49C}"/>
                  </a:ext>
                </a:extLst>
              </p:cNvPr>
              <p:cNvSpPr txBox="1"/>
              <p:nvPr/>
            </p:nvSpPr>
            <p:spPr>
              <a:xfrm>
                <a:off x="2346831" y="3267630"/>
                <a:ext cx="886860" cy="33855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CD45RA</a:t>
                </a:r>
              </a:p>
              <a:p>
                <a:pPr algn="ctr"/>
                <a:r>
                  <a:rPr lang="en-US" sz="800" dirty="0" err="1">
                    <a:latin typeface="Arial" panose="020B0604020202020204" pitchFamily="34" charset="0"/>
                    <a:cs typeface="Arial" panose="020B0604020202020204" pitchFamily="34" charset="0"/>
                  </a:rPr>
                  <a:t>AlexaFluor</a:t>
                </a:r>
                <a:r>
                  <a:rPr lang="en-US" sz="800" dirty="0">
                    <a:latin typeface="Arial" panose="020B0604020202020204" pitchFamily="34" charset="0"/>
                    <a:cs typeface="Arial" panose="020B0604020202020204" pitchFamily="34" charset="0"/>
                  </a:rPr>
                  <a:t> 700</a:t>
                </a:r>
              </a:p>
            </p:txBody>
          </p:sp>
          <p:sp>
            <p:nvSpPr>
              <p:cNvPr id="25" name="TextBox 24">
                <a:extLst>
                  <a:ext uri="{FF2B5EF4-FFF2-40B4-BE49-F238E27FC236}">
                    <a16:creationId xmlns:a16="http://schemas.microsoft.com/office/drawing/2014/main" id="{22C0DEC0-9AAF-2509-7A05-8A060D5EAB37}"/>
                  </a:ext>
                </a:extLst>
              </p:cNvPr>
              <p:cNvSpPr txBox="1"/>
              <p:nvPr/>
            </p:nvSpPr>
            <p:spPr>
              <a:xfrm>
                <a:off x="4517364" y="3270485"/>
                <a:ext cx="779581"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CD4 FITC</a:t>
                </a:r>
              </a:p>
            </p:txBody>
          </p:sp>
          <p:sp>
            <p:nvSpPr>
              <p:cNvPr id="26" name="TextBox 25">
                <a:extLst>
                  <a:ext uri="{FF2B5EF4-FFF2-40B4-BE49-F238E27FC236}">
                    <a16:creationId xmlns:a16="http://schemas.microsoft.com/office/drawing/2014/main" id="{8794DBF9-4C92-18B4-9E55-3F89EC10A1F1}"/>
                  </a:ext>
                </a:extLst>
              </p:cNvPr>
              <p:cNvSpPr txBox="1"/>
              <p:nvPr/>
            </p:nvSpPr>
            <p:spPr>
              <a:xfrm rot="16200000">
                <a:off x="4122928" y="2822700"/>
                <a:ext cx="396839" cy="196606"/>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Foxp3</a:t>
                </a:r>
              </a:p>
            </p:txBody>
          </p:sp>
          <p:sp>
            <p:nvSpPr>
              <p:cNvPr id="27" name="TextBox 26">
                <a:extLst>
                  <a:ext uri="{FF2B5EF4-FFF2-40B4-BE49-F238E27FC236}">
                    <a16:creationId xmlns:a16="http://schemas.microsoft.com/office/drawing/2014/main" id="{B7B5348F-ED23-E2D6-2184-7007FB4A20D4}"/>
                  </a:ext>
                </a:extLst>
              </p:cNvPr>
              <p:cNvSpPr txBox="1"/>
              <p:nvPr/>
            </p:nvSpPr>
            <p:spPr>
              <a:xfrm rot="16200000">
                <a:off x="1969103" y="2800483"/>
                <a:ext cx="501228" cy="196606"/>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SSC-A</a:t>
                </a:r>
              </a:p>
            </p:txBody>
          </p:sp>
          <p:sp>
            <p:nvSpPr>
              <p:cNvPr id="29" name="TextBox 28">
                <a:extLst>
                  <a:ext uri="{FF2B5EF4-FFF2-40B4-BE49-F238E27FC236}">
                    <a16:creationId xmlns:a16="http://schemas.microsoft.com/office/drawing/2014/main" id="{C16A5A6C-A75B-02A6-53C3-958670AAE8D8}"/>
                  </a:ext>
                </a:extLst>
              </p:cNvPr>
              <p:cNvSpPr txBox="1"/>
              <p:nvPr/>
            </p:nvSpPr>
            <p:spPr>
              <a:xfrm>
                <a:off x="2284771" y="2648173"/>
                <a:ext cx="468331" cy="177279"/>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CD45RA</a:t>
                </a:r>
                <a:r>
                  <a:rPr lang="en-US" sz="600" baseline="30000" dirty="0">
                    <a:latin typeface="Arial" panose="020B0604020202020204" pitchFamily="34" charset="0"/>
                    <a:cs typeface="Arial" panose="020B0604020202020204" pitchFamily="34" charset="0"/>
                  </a:rPr>
                  <a:t>-</a:t>
                </a:r>
                <a:endParaRPr lang="en-US" sz="6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938C68FF-0A8A-B5C5-4B02-B140CF2EAB81}"/>
                  </a:ext>
                </a:extLst>
              </p:cNvPr>
              <p:cNvSpPr txBox="1"/>
              <p:nvPr/>
            </p:nvSpPr>
            <p:spPr>
              <a:xfrm>
                <a:off x="4617328" y="2575350"/>
                <a:ext cx="269010" cy="177279"/>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1.3</a:t>
                </a:r>
              </a:p>
            </p:txBody>
          </p:sp>
          <p:sp>
            <p:nvSpPr>
              <p:cNvPr id="34" name="TextBox 33">
                <a:extLst>
                  <a:ext uri="{FF2B5EF4-FFF2-40B4-BE49-F238E27FC236}">
                    <a16:creationId xmlns:a16="http://schemas.microsoft.com/office/drawing/2014/main" id="{61DD90D8-EBC9-E2EA-63F3-4ED67CE32591}"/>
                  </a:ext>
                </a:extLst>
              </p:cNvPr>
              <p:cNvSpPr txBox="1"/>
              <p:nvPr/>
            </p:nvSpPr>
            <p:spPr>
              <a:xfrm>
                <a:off x="3505565" y="2713886"/>
                <a:ext cx="249815" cy="177279"/>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97</a:t>
                </a:r>
              </a:p>
            </p:txBody>
          </p:sp>
          <p:cxnSp>
            <p:nvCxnSpPr>
              <p:cNvPr id="35" name="Straight Arrow Connector 34">
                <a:extLst>
                  <a:ext uri="{FF2B5EF4-FFF2-40B4-BE49-F238E27FC236}">
                    <a16:creationId xmlns:a16="http://schemas.microsoft.com/office/drawing/2014/main" id="{6E0699DA-6C78-3F64-5AF1-473CEDF5F9D5}"/>
                  </a:ext>
                </a:extLst>
              </p:cNvPr>
              <p:cNvCxnSpPr/>
              <p:nvPr/>
            </p:nvCxnSpPr>
            <p:spPr>
              <a:xfrm>
                <a:off x="2473654" y="2786740"/>
                <a:ext cx="0" cy="14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36" name="Straight Arrow Connector 35">
              <a:extLst>
                <a:ext uri="{FF2B5EF4-FFF2-40B4-BE49-F238E27FC236}">
                  <a16:creationId xmlns:a16="http://schemas.microsoft.com/office/drawing/2014/main" id="{8B25F383-A821-7721-6D8E-1439E9755CDB}"/>
                </a:ext>
              </a:extLst>
            </p:cNvPr>
            <p:cNvCxnSpPr/>
            <p:nvPr/>
          </p:nvCxnSpPr>
          <p:spPr>
            <a:xfrm>
              <a:off x="2859977" y="1791101"/>
              <a:ext cx="0" cy="14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8F5BC3B-5DB0-12E2-787F-F108CC37E538}"/>
                </a:ext>
              </a:extLst>
            </p:cNvPr>
            <p:cNvCxnSpPr/>
            <p:nvPr/>
          </p:nvCxnSpPr>
          <p:spPr>
            <a:xfrm>
              <a:off x="2553155" y="1595599"/>
              <a:ext cx="0" cy="14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E62D9BC8-D019-273B-5479-E04C3483CAB6}"/>
                </a:ext>
              </a:extLst>
            </p:cNvPr>
            <p:cNvSpPr txBox="1"/>
            <p:nvPr/>
          </p:nvSpPr>
          <p:spPr>
            <a:xfrm>
              <a:off x="3080367" y="658401"/>
              <a:ext cx="143020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Cell sorting strategy</a:t>
              </a:r>
            </a:p>
          </p:txBody>
        </p:sp>
        <p:sp>
          <p:nvSpPr>
            <p:cNvPr id="41" name="TextBox 40">
              <a:extLst>
                <a:ext uri="{FF2B5EF4-FFF2-40B4-BE49-F238E27FC236}">
                  <a16:creationId xmlns:a16="http://schemas.microsoft.com/office/drawing/2014/main" id="{5A31723A-913C-F4A8-FE07-C6B624DEBD83}"/>
                </a:ext>
              </a:extLst>
            </p:cNvPr>
            <p:cNvSpPr txBox="1"/>
            <p:nvPr/>
          </p:nvSpPr>
          <p:spPr>
            <a:xfrm>
              <a:off x="2029097" y="1114693"/>
              <a:ext cx="2416046"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A                         B                         C</a:t>
              </a:r>
            </a:p>
          </p:txBody>
        </p:sp>
        <p:sp>
          <p:nvSpPr>
            <p:cNvPr id="45" name="TextBox 44">
              <a:extLst>
                <a:ext uri="{FF2B5EF4-FFF2-40B4-BE49-F238E27FC236}">
                  <a16:creationId xmlns:a16="http://schemas.microsoft.com/office/drawing/2014/main" id="{1460D4BD-4EA9-2AD3-AB49-31541F24C3AC}"/>
                </a:ext>
              </a:extLst>
            </p:cNvPr>
            <p:cNvSpPr txBox="1"/>
            <p:nvPr/>
          </p:nvSpPr>
          <p:spPr>
            <a:xfrm>
              <a:off x="2024736" y="2416624"/>
              <a:ext cx="2430474"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D                          E                         F</a:t>
              </a:r>
            </a:p>
          </p:txBody>
        </p:sp>
        <p:sp>
          <p:nvSpPr>
            <p:cNvPr id="46" name="TextBox 45">
              <a:extLst>
                <a:ext uri="{FF2B5EF4-FFF2-40B4-BE49-F238E27FC236}">
                  <a16:creationId xmlns:a16="http://schemas.microsoft.com/office/drawing/2014/main" id="{20FF90D8-6FD8-B847-C9BA-1995817921A8}"/>
                </a:ext>
              </a:extLst>
            </p:cNvPr>
            <p:cNvSpPr txBox="1"/>
            <p:nvPr/>
          </p:nvSpPr>
          <p:spPr>
            <a:xfrm>
              <a:off x="2534192" y="3884019"/>
              <a:ext cx="293670"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G</a:t>
              </a:r>
            </a:p>
          </p:txBody>
        </p:sp>
        <p:sp>
          <p:nvSpPr>
            <p:cNvPr id="48" name="TextBox 47">
              <a:extLst>
                <a:ext uri="{FF2B5EF4-FFF2-40B4-BE49-F238E27FC236}">
                  <a16:creationId xmlns:a16="http://schemas.microsoft.com/office/drawing/2014/main" id="{E7E0740B-7319-507C-3FD4-D4B15DEDC246}"/>
                </a:ext>
              </a:extLst>
            </p:cNvPr>
            <p:cNvSpPr txBox="1"/>
            <p:nvPr/>
          </p:nvSpPr>
          <p:spPr>
            <a:xfrm>
              <a:off x="3413893" y="2184632"/>
              <a:ext cx="812371"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CD25 BV421</a:t>
              </a:r>
            </a:p>
          </p:txBody>
        </p:sp>
        <p:sp>
          <p:nvSpPr>
            <p:cNvPr id="49" name="TextBox 48">
              <a:extLst>
                <a:ext uri="{FF2B5EF4-FFF2-40B4-BE49-F238E27FC236}">
                  <a16:creationId xmlns:a16="http://schemas.microsoft.com/office/drawing/2014/main" id="{F52A188F-4719-77D7-6987-DB81CBD33892}"/>
                </a:ext>
              </a:extLst>
            </p:cNvPr>
            <p:cNvSpPr txBox="1"/>
            <p:nvPr/>
          </p:nvSpPr>
          <p:spPr>
            <a:xfrm>
              <a:off x="3402517" y="3572156"/>
              <a:ext cx="812371"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CD25 BV421</a:t>
              </a:r>
            </a:p>
          </p:txBody>
        </p:sp>
      </p:grpSp>
    </p:spTree>
    <p:extLst>
      <p:ext uri="{BB962C8B-B14F-4D97-AF65-F5344CB8AC3E}">
        <p14:creationId xmlns:p14="http://schemas.microsoft.com/office/powerpoint/2010/main" val="88322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18A5EDD-F27E-561F-01E5-C9EC16E618DE}"/>
              </a:ext>
            </a:extLst>
          </p:cNvPr>
          <p:cNvGrpSpPr/>
          <p:nvPr/>
        </p:nvGrpSpPr>
        <p:grpSpPr>
          <a:xfrm>
            <a:off x="1" y="1818839"/>
            <a:ext cx="6857999" cy="5506322"/>
            <a:chOff x="0" y="418559"/>
            <a:chExt cx="6857999" cy="5506322"/>
          </a:xfrm>
        </p:grpSpPr>
        <p:grpSp>
          <p:nvGrpSpPr>
            <p:cNvPr id="2" name="Group 1">
              <a:extLst>
                <a:ext uri="{FF2B5EF4-FFF2-40B4-BE49-F238E27FC236}">
                  <a16:creationId xmlns:a16="http://schemas.microsoft.com/office/drawing/2014/main" id="{8164BCB2-B879-55F6-755C-3FB209FC7DAD}"/>
                </a:ext>
              </a:extLst>
            </p:cNvPr>
            <p:cNvGrpSpPr/>
            <p:nvPr/>
          </p:nvGrpSpPr>
          <p:grpSpPr>
            <a:xfrm>
              <a:off x="1384786" y="418559"/>
              <a:ext cx="4123944" cy="4823012"/>
              <a:chOff x="1184493" y="1132664"/>
              <a:chExt cx="4123944" cy="4823012"/>
            </a:xfrm>
          </p:grpSpPr>
          <p:pic>
            <p:nvPicPr>
              <p:cNvPr id="51" name="Picture 50">
                <a:extLst>
                  <a:ext uri="{FF2B5EF4-FFF2-40B4-BE49-F238E27FC236}">
                    <a16:creationId xmlns:a16="http://schemas.microsoft.com/office/drawing/2014/main" id="{BBB3C70A-B530-4495-B944-99848A769ACB}"/>
                  </a:ext>
                </a:extLst>
              </p:cNvPr>
              <p:cNvPicPr>
                <a:picLocks noChangeAspect="1"/>
              </p:cNvPicPr>
              <p:nvPr/>
            </p:nvPicPr>
            <p:blipFill>
              <a:blip r:embed="rId2"/>
              <a:stretch>
                <a:fillRect/>
              </a:stretch>
            </p:blipFill>
            <p:spPr>
              <a:xfrm>
                <a:off x="2642199" y="1603158"/>
                <a:ext cx="1208532" cy="960120"/>
              </a:xfrm>
              <a:prstGeom prst="rect">
                <a:avLst/>
              </a:prstGeom>
            </p:spPr>
          </p:pic>
          <p:sp>
            <p:nvSpPr>
              <p:cNvPr id="52" name="TextBox 51">
                <a:extLst>
                  <a:ext uri="{FF2B5EF4-FFF2-40B4-BE49-F238E27FC236}">
                    <a16:creationId xmlns:a16="http://schemas.microsoft.com/office/drawing/2014/main" id="{79DDD0DA-D2A7-41B0-93C7-839BB0B69FB5}"/>
                  </a:ext>
                </a:extLst>
              </p:cNvPr>
              <p:cNvSpPr txBox="1"/>
              <p:nvPr/>
            </p:nvSpPr>
            <p:spPr>
              <a:xfrm>
                <a:off x="2991427" y="1132664"/>
                <a:ext cx="510076" cy="369332"/>
              </a:xfrm>
              <a:prstGeom prst="rect">
                <a:avLst/>
              </a:prstGeom>
              <a:noFill/>
            </p:spPr>
            <p:txBody>
              <a:bodyPr wrap="none" rtlCol="0">
                <a:spAutoFit/>
              </a:bodyPr>
              <a:lstStyle/>
              <a:p>
                <a:r>
                  <a:rPr lang="en-US" dirty="0"/>
                  <a:t> </a:t>
                </a:r>
                <a:r>
                  <a:rPr lang="en-US" sz="1000" dirty="0">
                    <a:latin typeface="Arial" panose="020B0604020202020204" pitchFamily="34" charset="0"/>
                    <a:cs typeface="Arial" panose="020B0604020202020204" pitchFamily="34" charset="0"/>
                  </a:rPr>
                  <a:t>IL-2</a:t>
                </a:r>
                <a:r>
                  <a:rPr lang="en-US" dirty="0"/>
                  <a:t> </a:t>
                </a:r>
              </a:p>
            </p:txBody>
          </p:sp>
          <p:sp>
            <p:nvSpPr>
              <p:cNvPr id="53" name="TextBox 52">
                <a:extLst>
                  <a:ext uri="{FF2B5EF4-FFF2-40B4-BE49-F238E27FC236}">
                    <a16:creationId xmlns:a16="http://schemas.microsoft.com/office/drawing/2014/main" id="{E5D8B710-52F9-496E-B9E3-2207D0B130F7}"/>
                  </a:ext>
                </a:extLst>
              </p:cNvPr>
              <p:cNvSpPr txBox="1"/>
              <p:nvPr/>
            </p:nvSpPr>
            <p:spPr>
              <a:xfrm>
                <a:off x="2713306" y="3629562"/>
                <a:ext cx="106631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IL-2/TCR/CD28</a:t>
                </a:r>
              </a:p>
            </p:txBody>
          </p:sp>
          <p:pic>
            <p:nvPicPr>
              <p:cNvPr id="54" name="Picture 53">
                <a:extLst>
                  <a:ext uri="{FF2B5EF4-FFF2-40B4-BE49-F238E27FC236}">
                    <a16:creationId xmlns:a16="http://schemas.microsoft.com/office/drawing/2014/main" id="{C1769092-A7CE-452E-B400-D3B2D6DAA2D6}"/>
                  </a:ext>
                </a:extLst>
              </p:cNvPr>
              <p:cNvPicPr>
                <a:picLocks noChangeAspect="1"/>
              </p:cNvPicPr>
              <p:nvPr/>
            </p:nvPicPr>
            <p:blipFill>
              <a:blip r:embed="rId3"/>
              <a:stretch>
                <a:fillRect/>
              </a:stretch>
            </p:blipFill>
            <p:spPr>
              <a:xfrm>
                <a:off x="1184493" y="4078108"/>
                <a:ext cx="4123944" cy="1877568"/>
              </a:xfrm>
              <a:prstGeom prst="rect">
                <a:avLst/>
              </a:prstGeom>
            </p:spPr>
          </p:pic>
        </p:grpSp>
        <p:sp>
          <p:nvSpPr>
            <p:cNvPr id="10" name="TextBox 9">
              <a:extLst>
                <a:ext uri="{FF2B5EF4-FFF2-40B4-BE49-F238E27FC236}">
                  <a16:creationId xmlns:a16="http://schemas.microsoft.com/office/drawing/2014/main" id="{6475C948-71EC-4C3B-A3B4-9997CB1A8541}"/>
                </a:ext>
              </a:extLst>
            </p:cNvPr>
            <p:cNvSpPr txBox="1"/>
            <p:nvPr/>
          </p:nvSpPr>
          <p:spPr>
            <a:xfrm>
              <a:off x="0" y="5493994"/>
              <a:ext cx="6857999" cy="430887"/>
            </a:xfrm>
            <a:prstGeom prst="rect">
              <a:avLst/>
            </a:prstGeom>
            <a:noFill/>
          </p:spPr>
          <p:txBody>
            <a:bodyPr wrap="square">
              <a:spAutoFit/>
            </a:bodyPr>
            <a:lstStyle/>
            <a:p>
              <a:r>
                <a:rPr lang="en-US" sz="1100" b="1" kern="1200" dirty="0">
                  <a:effectLst/>
                  <a:latin typeface="Arial" panose="020B0604020202020204" pitchFamily="34" charset="0"/>
                  <a:ea typeface="Times New Roman" panose="02020603050405020304" pitchFamily="18" charset="0"/>
                  <a:cs typeface="Arial" panose="020B0604020202020204" pitchFamily="34" charset="0"/>
                </a:rPr>
                <a:t>Fig. S2.</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Pathway analysis of up-regulated DEGs at </a:t>
              </a:r>
              <a:r>
                <a:rPr lang="en-US" sz="1100" dirty="0">
                  <a:latin typeface="Arial" panose="020B0604020202020204" pitchFamily="34" charset="0"/>
                  <a:ea typeface="Times New Roman" panose="02020603050405020304" pitchFamily="18" charset="0"/>
                  <a:cs typeface="Arial" panose="020B0604020202020204" pitchFamily="34" charset="0"/>
                </a:rPr>
                <a:t>4 </a:t>
              </a:r>
              <a:r>
                <a:rPr lang="en-US" sz="1100" dirty="0" err="1">
                  <a:latin typeface="Arial" panose="020B0604020202020204" pitchFamily="34" charset="0"/>
                  <a:ea typeface="Times New Roman" panose="02020603050405020304" pitchFamily="18" charset="0"/>
                  <a:cs typeface="Arial" panose="020B0604020202020204" pitchFamily="34" charset="0"/>
                </a:rPr>
                <a:t>hr</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identified by g:Profiler (Gene Ontology Biological Processes, </a:t>
              </a:r>
              <a:r>
                <a:rPr lang="en-US" sz="1100" kern="1200" dirty="0" err="1">
                  <a:effectLst/>
                  <a:latin typeface="Arial" panose="020B0604020202020204" pitchFamily="34" charset="0"/>
                  <a:ea typeface="Times New Roman" panose="02020603050405020304" pitchFamily="18" charset="0"/>
                  <a:cs typeface="Arial" panose="020B0604020202020204" pitchFamily="34" charset="0"/>
                </a:rPr>
                <a:t>Reactome</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and </a:t>
              </a:r>
              <a:r>
                <a:rPr lang="en-US" sz="1100" kern="1200" dirty="0" err="1">
                  <a:effectLst/>
                  <a:latin typeface="Arial" panose="020B0604020202020204" pitchFamily="34" charset="0"/>
                  <a:ea typeface="Times New Roman" panose="02020603050405020304" pitchFamily="18" charset="0"/>
                  <a:cs typeface="Arial" panose="020B0604020202020204" pitchFamily="34" charset="0"/>
                </a:rPr>
                <a:t>WikiPathways</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and consolidated using </a:t>
              </a:r>
              <a:r>
                <a:rPr lang="en-US" sz="1100" kern="1200" dirty="0" err="1">
                  <a:effectLst/>
                  <a:latin typeface="Arial" panose="020B0604020202020204" pitchFamily="34" charset="0"/>
                  <a:ea typeface="Times New Roman" panose="02020603050405020304" pitchFamily="18" charset="0"/>
                  <a:cs typeface="Arial" panose="020B0604020202020204" pitchFamily="34" charset="0"/>
                </a:rPr>
                <a:t>Cytoscape</a:t>
              </a:r>
              <a:r>
                <a:rPr lang="en-US" sz="1100" kern="1200" dirty="0">
                  <a:effectLst/>
                  <a:latin typeface="Arial" panose="020B0604020202020204" pitchFamily="34" charset="0"/>
                  <a:ea typeface="Times New Roman" panose="02020603050405020304" pitchFamily="18" charset="0"/>
                  <a:cs typeface="Arial" panose="020B0604020202020204" pitchFamily="34" charset="0"/>
                </a:rPr>
                <a:t>. </a:t>
              </a:r>
              <a:endParaRPr lang="en-US" sz="1100" dirty="0"/>
            </a:p>
          </p:txBody>
        </p:sp>
      </p:grpSp>
    </p:spTree>
    <p:extLst>
      <p:ext uri="{BB962C8B-B14F-4D97-AF65-F5344CB8AC3E}">
        <p14:creationId xmlns:p14="http://schemas.microsoft.com/office/powerpoint/2010/main" val="4089267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2388</Words>
  <Application>Microsoft Office PowerPoint</Application>
  <PresentationFormat>On-screen Show (4:3)</PresentationFormat>
  <Paragraphs>205</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Prism 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Miami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Malek, Thomas, Ph.D.</dc:creator>
  <cp:lastModifiedBy>Malek, Thomas, Ph.D.</cp:lastModifiedBy>
  <cp:revision>2</cp:revision>
  <cp:lastPrinted>2022-08-16T14:39:03Z</cp:lastPrinted>
  <dcterms:created xsi:type="dcterms:W3CDTF">2022-07-22T14:48:34Z</dcterms:created>
  <dcterms:modified xsi:type="dcterms:W3CDTF">2022-08-16T14:39:05Z</dcterms:modified>
</cp:coreProperties>
</file>