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43" r:id="rId2"/>
    <p:sldId id="2147375041" r:id="rId3"/>
    <p:sldId id="258" r:id="rId4"/>
    <p:sldId id="265" r:id="rId5"/>
    <p:sldId id="2147375038" r:id="rId6"/>
    <p:sldId id="2147375039" r:id="rId7"/>
    <p:sldId id="256" r:id="rId8"/>
    <p:sldId id="2147375032" r:id="rId9"/>
    <p:sldId id="2147375037" r:id="rId10"/>
    <p:sldId id="2147375036" r:id="rId11"/>
    <p:sldId id="214737502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DA61F6-4BCC-5F42-9CFC-F42AA279B3B8}" v="1" dt="2023-06-17T06:53:12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68" autoAdjust="0"/>
    <p:restoredTop sz="96372"/>
  </p:normalViewPr>
  <p:slideViewPr>
    <p:cSldViewPr snapToGrid="0">
      <p:cViewPr varScale="1">
        <p:scale>
          <a:sx n="150" d="100"/>
          <a:sy n="150" d="100"/>
        </p:scale>
        <p:origin x="10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E889C-2C59-1847-8C6B-C876D04F0052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FCCFA-C4D0-1E44-B583-A03B2189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41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9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149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9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6F22-674D-08F8-F270-C52D412C0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2517F-7422-E814-2324-79AA321CB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2E9B-BBBE-CAF8-7D67-D16301F8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A2F08-70A6-1B4F-979C-B378C44F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242F-BA7D-3E7F-E595-33C57588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1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0CC8-A41B-7CE4-8EAC-965B8CDA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81291-A205-52C5-89C1-A537863EB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821D-1A3B-D7DE-607B-33969D0D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16F3-4612-C1AC-118B-B34B6D45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8328-63DB-32F4-877A-806A50D9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0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33AC2-1AE0-6E99-EFCE-490B88CEB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FB8C8-4D39-41A3-1DCF-2CF31B05D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8448-9940-C518-C1A8-CBCE4DB3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DFD34-ED2C-0F32-9553-039674E5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727F1-1CF6-D312-7D16-58F248CC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0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97541" y="2231571"/>
            <a:ext cx="9780059" cy="1183904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rgbClr val="2573BA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End Slide</a:t>
            </a:r>
          </a:p>
        </p:txBody>
      </p:sp>
      <p:pic>
        <p:nvPicPr>
          <p:cNvPr id="7" name="Picture 6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  <p:pic>
        <p:nvPicPr>
          <p:cNvPr id="4" name="Picture 3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0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B787-6DE8-CD03-C065-72D7C779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020F2-EEF7-0CDA-6A08-A7885754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763CA-A36D-4C49-6534-4E1B68E9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36D66-9B71-AF9D-5B65-D0A10F2B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EA6AB-97FE-02EA-5C87-3B429E4B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009A-EBA3-3491-A468-C4E81926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61B3D-777A-3F72-C658-7A85973B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20CF-52DC-3F6B-2AD8-86DC04BE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819A-BA71-18CA-166D-44F8C99F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20128-FE2A-F9F9-7687-E15C9751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142F-D485-38B7-5958-FA2D80E2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DD84-A30A-0E2B-27D3-DD96B0C12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9481B-9381-5AD2-5AE5-CDE13F70A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2087C-B2BF-593C-4A65-630A99C5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E2C1B-71A5-BDC4-51DB-E0053F84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BD731-AD15-EC58-30BF-AC1D90B9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1A6C-B589-3FC5-8281-CF21F278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AC41B-0762-1EC9-59D3-1F76D21AD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A8523-23CC-0982-02F0-4FD3086A7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B3D4D-B63F-63D8-53AE-6F08F694F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B694D-F623-0063-C08E-4DF5A56B7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03DAC-459B-16CB-C3B0-97682F69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0D9AE-6BD6-A156-2631-6B32E173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C6189-36A0-3576-C76C-CBF4C5A8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6D4A-2CA1-12F3-F187-A127CFCA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E1663-C1C4-FF8E-BC80-4E1513B3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73D30-CE64-D248-C921-5C6534DA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87861-7B80-2724-9267-B6525C2E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2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6AC74-C028-14DB-4DAB-3949B219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36ABF-654B-9294-9DCB-FDF391F1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4ECF9-10EF-0E0D-0493-BC5F928D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81BF-38B5-FE68-394E-ED8525C7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7667-AACC-2DD3-4281-176C6E26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21FE7-54DE-FFEB-479E-8FF4383E2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F1946-9A03-096D-50EA-99EE6869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0FF6-CEA6-A433-CDD6-D362B621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0077C-A481-0880-329B-7A45BE9B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0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0B57-12A6-0EEF-DFA7-40C41CA2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0479B-A24E-95AD-8B89-248321BB4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A3E53-3FD1-5D51-D660-60A32200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20E89-5E9E-BC17-4253-B763E256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562AF-9737-B58B-5D87-AA29CA09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DED7-1A90-9736-90B5-1F995293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5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1F0E8-E3D0-3CF6-D2A8-5172280B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5179-D7EE-487E-C50F-20DC102B3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1ED1-1828-2B24-7E60-16DECC282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C2DA-610F-4D32-B494-6EAFA7CFA3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860D1-32BB-FD0E-7E72-0D00570A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00DE6-C4BA-93F0-0976-9ECE4A95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05DB2-18AE-4781-BBEA-899FE9658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83E0F57-89E1-4CD1-941E-530065FCE5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83E0F57-89E1-4CD1-941E-530065FCE5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136E90A-9756-4DAA-A5C0-5BBB46DDE1B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B49B9A8-7362-4FFB-9503-B3F42D92B70A}"/>
              </a:ext>
            </a:extLst>
          </p:cNvPr>
          <p:cNvSpPr txBox="1">
            <a:spLocks/>
          </p:cNvSpPr>
          <p:nvPr/>
        </p:nvSpPr>
        <p:spPr>
          <a:xfrm>
            <a:off x="915955" y="4904627"/>
            <a:ext cx="4465469" cy="6978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4267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1pPr>
            <a:lvl2pPr marL="609585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4267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2pPr>
            <a:lvl3pPr marL="1219170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o"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3pPr>
            <a:lvl4pPr marL="1828754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4pPr>
            <a:lvl5pPr marL="2438339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sz="3200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5pPr>
            <a:lvl6pPr marL="1950671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6pPr>
            <a:lvl7pPr marL="2316422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7pPr>
            <a:lvl8pPr marL="2682173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8pPr>
            <a:lvl9pPr marL="3047924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lang="en-US" sz="3733" kern="1200" baseline="0" dirty="0" smtClean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sz="1400" b="1" i="1" dirty="0">
                <a:solidFill>
                  <a:schemeClr val="tx1"/>
                </a:solidFill>
                <a:cs typeface="Arial"/>
              </a:rPr>
              <a:t>Zhen, Dann, Catherine, Joon, Magnus, Jessica</a:t>
            </a:r>
          </a:p>
          <a:p>
            <a:pPr>
              <a:spcBef>
                <a:spcPts val="200"/>
              </a:spcBef>
            </a:pPr>
            <a:r>
              <a:rPr lang="en-US" sz="1400" b="1" i="1" dirty="0">
                <a:solidFill>
                  <a:schemeClr val="tx1"/>
                </a:solidFill>
                <a:cs typeface="Arial"/>
              </a:rPr>
              <a:t>June 0</a:t>
            </a:r>
            <a:r>
              <a:rPr lang="en-US" altLang="zh-CN" sz="1400" b="1" i="1" dirty="0">
                <a:solidFill>
                  <a:schemeClr val="tx1"/>
                </a:solidFill>
                <a:cs typeface="Arial"/>
              </a:rPr>
              <a:t>1</a:t>
            </a:r>
            <a:r>
              <a:rPr lang="en-US" sz="1400" b="1" i="1" dirty="0">
                <a:solidFill>
                  <a:schemeClr val="tx1"/>
                </a:solidFill>
                <a:cs typeface="Arial"/>
              </a:rPr>
              <a:t>, 2023</a:t>
            </a:r>
          </a:p>
          <a:p>
            <a:pPr algn="l">
              <a:spcBef>
                <a:spcPts val="200"/>
              </a:spcBef>
            </a:pPr>
            <a:endParaRPr lang="en-US" sz="1400" b="1" i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C6CDA-96EF-4992-9AF2-6F15731BF403}"/>
              </a:ext>
            </a:extLst>
          </p:cNvPr>
          <p:cNvSpPr txBox="1"/>
          <p:nvPr/>
        </p:nvSpPr>
        <p:spPr>
          <a:xfrm>
            <a:off x="737825" y="2648080"/>
            <a:ext cx="10603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RNAseq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for HTT Splicing Enhancers</a:t>
            </a:r>
          </a:p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DEG vs DSG  --- TST12086</a:t>
            </a:r>
          </a:p>
        </p:txBody>
      </p:sp>
    </p:spTree>
    <p:extLst>
      <p:ext uri="{BB962C8B-B14F-4D97-AF65-F5344CB8AC3E}">
        <p14:creationId xmlns:p14="http://schemas.microsoft.com/office/powerpoint/2010/main" val="242309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F8B4E8-D175-FB84-6B07-C06264004D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Overlap of PTC518/</a:t>
            </a:r>
            <a:r>
              <a:rPr lang="en-US" dirty="0" err="1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Branaplam</a:t>
            </a: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 in NGN2 cells and Risdiplam </a:t>
            </a:r>
            <a:r>
              <a:rPr lang="en-US" sz="3600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in iPSC-MNs  </a:t>
            </a:r>
          </a:p>
        </p:txBody>
      </p:sp>
      <p:pic>
        <p:nvPicPr>
          <p:cNvPr id="5" name="Picture 4" descr="A picture containing circle, diagram, sketch, drawing&#10;&#10;Description automatically generated">
            <a:extLst>
              <a:ext uri="{FF2B5EF4-FFF2-40B4-BE49-F238E27FC236}">
                <a16:creationId xmlns:a16="http://schemas.microsoft.com/office/drawing/2014/main" id="{4C5C2A72-9952-FDC7-CA89-D949DCD02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36" y="914400"/>
            <a:ext cx="5158946" cy="515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F49ED-EAF7-F2EB-EB55-8B4B2761484D}"/>
              </a:ext>
            </a:extLst>
          </p:cNvPr>
          <p:cNvSpPr txBox="1"/>
          <p:nvPr/>
        </p:nvSpPr>
        <p:spPr>
          <a:xfrm>
            <a:off x="1233262" y="1338056"/>
            <a:ext cx="963641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sz="1800" dirty="0">
                <a:solidFill>
                  <a:srgbClr val="120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1) Both DEG and DSG were getting better from batch 1 , 2, an 3 in all the cell types tested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2) The DEG/DSG are quite different across 3 cell types. Sy5Y and iPSC were more similar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3)  The DEG/DSG are only overlapped with very low frequency. </a:t>
            </a: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sz="1800" dirty="0">
              <a:solidFill>
                <a:srgbClr val="120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buClr>
                <a:srgbClr val="0432FF"/>
              </a:buClr>
            </a:pPr>
            <a:endParaRPr lang="en-US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27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F8B4E8-D175-FB84-6B07-C06264004D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Design, Description and Aims: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2E005-BA5F-E4A7-D47D-B7E5F4F47E52}"/>
              </a:ext>
            </a:extLst>
          </p:cNvPr>
          <p:cNvSpPr txBox="1"/>
          <p:nvPr/>
        </p:nvSpPr>
        <p:spPr>
          <a:xfrm>
            <a:off x="852522" y="1020745"/>
            <a:ext cx="1045716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Design:</a:t>
            </a:r>
          </a:p>
          <a:p>
            <a:r>
              <a:rPr lang="en-US" dirty="0"/>
              <a:t>7 SM compounds + DMSO vehicle (4 internal compounds, 3 competitor benchmark compounds, DMSO)</a:t>
            </a:r>
            <a:br>
              <a:rPr lang="en-US" dirty="0"/>
            </a:br>
            <a:endParaRPr lang="en-US" dirty="0"/>
          </a:p>
          <a:p>
            <a:r>
              <a:rPr lang="en-US" dirty="0"/>
              <a:t>-2 doses per compound (3x and 10x IC50)</a:t>
            </a:r>
            <a:br>
              <a:rPr lang="en-US" dirty="0"/>
            </a:br>
            <a:r>
              <a:rPr lang="en-US" dirty="0"/>
              <a:t>-4 biological replicates, and 3 were used in data analysis</a:t>
            </a:r>
            <a:br>
              <a:rPr lang="en-US" dirty="0"/>
            </a:br>
            <a:r>
              <a:rPr lang="en-US" dirty="0"/>
              <a:t>-3 cell lines (NGN2, iPSC, SH-SY5Y)</a:t>
            </a:r>
          </a:p>
          <a:p>
            <a:endParaRPr lang="en-US" dirty="0"/>
          </a:p>
          <a:p>
            <a:r>
              <a:rPr lang="en-US" dirty="0"/>
              <a:t>Description:</a:t>
            </a:r>
            <a:br>
              <a:rPr lang="en-US" dirty="0"/>
            </a:br>
            <a:r>
              <a:rPr lang="en-US" dirty="0"/>
              <a:t>-Total number of samples: 180</a:t>
            </a:r>
            <a:br>
              <a:rPr lang="en-US" dirty="0"/>
            </a:br>
            <a:r>
              <a:rPr lang="en-US" dirty="0"/>
              <a:t>-Bulk, </a:t>
            </a:r>
            <a:r>
              <a:rPr lang="en-US" dirty="0" err="1"/>
              <a:t>polyA</a:t>
            </a:r>
            <a:r>
              <a:rPr lang="en-US" dirty="0"/>
              <a:t>-selected, stranded, paired-end RNA-seq</a:t>
            </a:r>
            <a:br>
              <a:rPr lang="en-US" dirty="0"/>
            </a:br>
            <a:r>
              <a:rPr lang="en-US" dirty="0"/>
              <a:t>-75x75 or longer paired end sequencing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Aims:</a:t>
            </a:r>
            <a:br>
              <a:rPr lang="en-US" dirty="0"/>
            </a:br>
            <a:r>
              <a:rPr lang="en-US" dirty="0"/>
              <a:t>-Explore DSG/DEG difference and relationship</a:t>
            </a:r>
          </a:p>
          <a:p>
            <a:r>
              <a:rPr lang="en-US" dirty="0"/>
              <a:t>-Comparison between compounds within each cell type to identify common and unique genes/events that are differentially spliced</a:t>
            </a:r>
          </a:p>
          <a:p>
            <a:r>
              <a:rPr lang="en-US" dirty="0"/>
              <a:t>-Comparison of OT DSGs between cell lines for each compound</a:t>
            </a:r>
            <a:br>
              <a:rPr lang="en-US" dirty="0"/>
            </a:br>
            <a:r>
              <a:rPr lang="en-US" dirty="0"/>
              <a:t>-Motif analysis for each compound differentially spliced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2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8A901-0072-B33A-7897-C127D1B9CB05}"/>
              </a:ext>
            </a:extLst>
          </p:cNvPr>
          <p:cNvSpPr txBox="1"/>
          <p:nvPr/>
        </p:nvSpPr>
        <p:spPr>
          <a:xfrm>
            <a:off x="758757" y="544749"/>
            <a:ext cx="482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bar graphs comparing the 3 batches of RNA-seq</a:t>
            </a:r>
          </a:p>
          <a:p>
            <a:r>
              <a:rPr lang="en-US" dirty="0"/>
              <a:t>Number of DSGs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BF8BC-4BB5-B349-062A-404B0DDABB53}"/>
              </a:ext>
            </a:extLst>
          </p:cNvPr>
          <p:cNvSpPr txBox="1"/>
          <p:nvPr/>
        </p:nvSpPr>
        <p:spPr>
          <a:xfrm>
            <a:off x="9348281" y="44747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B7961-1311-3B5E-68D5-6740339D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6" y="1344705"/>
            <a:ext cx="5040132" cy="505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9DCC4-6041-F828-5764-3CAC0917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40" y="1191080"/>
            <a:ext cx="5326595" cy="53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1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BBB86-4459-617A-22EB-CB675681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82" y="831779"/>
            <a:ext cx="4844979" cy="4858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570E5-D053-6DDC-8F81-36A6A31B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12" y="878384"/>
            <a:ext cx="4765691" cy="47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3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31A777-00A6-FC1D-5037-152242140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9" y="977949"/>
            <a:ext cx="5214551" cy="5214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0205D-61EB-906A-023D-E278D2B00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866" y="929823"/>
            <a:ext cx="5556422" cy="55564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DB7B798-2D90-F407-64DD-25FB289DE50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DEG across batch 1&amp;2&amp;3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8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C1FEE0-DF22-62DD-5F61-1FE4D855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3" y="880304"/>
            <a:ext cx="5977696" cy="5977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02D255-87FB-FF48-5A25-F75080075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70" y="876183"/>
            <a:ext cx="5977696" cy="59776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9A1CDC-F56C-370C-4696-D970055822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DEG across batch 1&amp;2&amp;3</a:t>
            </a:r>
            <a:endParaRPr lang="en-US" sz="3600" dirty="0">
              <a:solidFill>
                <a:schemeClr val="bg1"/>
              </a:solidFill>
              <a:latin typeface="Arial Narrow" panose="020B0604020202020204" pitchFamily="34" charset="0"/>
              <a:ea typeface="Apple Symbols" panose="02000000000000000000" pitchFamily="2" charset="-79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5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039752-91D1-5C56-9749-A833A8FF4C36}"/>
              </a:ext>
            </a:extLst>
          </p:cNvPr>
          <p:cNvSpPr txBox="1"/>
          <p:nvPr/>
        </p:nvSpPr>
        <p:spPr>
          <a:xfrm>
            <a:off x="307746" y="391886"/>
            <a:ext cx="495177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HTT sashimi-plot across 3 cell types</a:t>
            </a:r>
          </a:p>
        </p:txBody>
      </p:sp>
      <p:pic>
        <p:nvPicPr>
          <p:cNvPr id="30" name="Picture 29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A2C8F4A4-BFAC-6DCD-9D94-FE79B90FB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32" y="0"/>
            <a:ext cx="4223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3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pic>
        <p:nvPicPr>
          <p:cNvPr id="3" name="Picture 2" descr="A picture containing circle, diagram, sketch, drawing&#10;&#10;Description automatically generated">
            <a:extLst>
              <a:ext uri="{FF2B5EF4-FFF2-40B4-BE49-F238E27FC236}">
                <a16:creationId xmlns:a16="http://schemas.microsoft.com/office/drawing/2014/main" id="{E6D27CD7-413A-8993-D4D0-6718F8981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67480"/>
            <a:ext cx="4804719" cy="48047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F8B4E8-D175-FB84-6B07-C06264004D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Overlap of Risdiplam induced </a:t>
            </a:r>
            <a:r>
              <a:rPr lang="en-US" sz="3600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OT in iPSC-MNs </a:t>
            </a:r>
          </a:p>
        </p:txBody>
      </p:sp>
    </p:spTree>
    <p:extLst>
      <p:ext uri="{BB962C8B-B14F-4D97-AF65-F5344CB8AC3E}">
        <p14:creationId xmlns:p14="http://schemas.microsoft.com/office/powerpoint/2010/main" val="226051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pic>
        <p:nvPicPr>
          <p:cNvPr id="3" name="Picture 2" descr="A picture containing circle, diagram, sketch, drawing&#10;&#10;Description automatically generated">
            <a:extLst>
              <a:ext uri="{FF2B5EF4-FFF2-40B4-BE49-F238E27FC236}">
                <a16:creationId xmlns:a16="http://schemas.microsoft.com/office/drawing/2014/main" id="{E6D27CD7-413A-8993-D4D0-6718F8981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97" y="1408669"/>
            <a:ext cx="4804719" cy="48047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F8B4E8-D175-FB84-6B07-C06264004D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00"/>
              </a:spcBef>
            </a:pPr>
            <a:r>
              <a:rPr lang="en-US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Overlap of Risdiplam induced </a:t>
            </a:r>
            <a:r>
              <a:rPr lang="en-US" sz="3600" dirty="0">
                <a:solidFill>
                  <a:schemeClr val="bg1"/>
                </a:solidFill>
                <a:latin typeface="Arial Narrow" panose="020B0604020202020204" pitchFamily="34" charset="0"/>
                <a:ea typeface="Apple Symbols" panose="02000000000000000000" pitchFamily="2" charset="-79"/>
                <a:cs typeface="Arial Narrow" panose="020B0604020202020204" pitchFamily="34" charset="0"/>
              </a:rPr>
              <a:t>OT in iPSC-MNs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C4F4AA4-065B-86E9-FC5D-5ED9E1D035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97" y="783884"/>
            <a:ext cx="3489323" cy="57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48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Yoo3JWFNOgPMWDCrswd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18620</TotalTime>
  <Words>286</Words>
  <Application>Microsoft Macintosh PowerPoint</Application>
  <PresentationFormat>Widescreen</PresentationFormat>
  <Paragraphs>39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Biogen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 Lee</dc:creator>
  <cp:lastModifiedBy>Zhen Gao</cp:lastModifiedBy>
  <cp:revision>4</cp:revision>
  <dcterms:created xsi:type="dcterms:W3CDTF">2023-04-24T14:22:28Z</dcterms:created>
  <dcterms:modified xsi:type="dcterms:W3CDTF">2023-09-27T04:00:16Z</dcterms:modified>
</cp:coreProperties>
</file>