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43" r:id="rId2"/>
    <p:sldId id="2147375032" r:id="rId3"/>
    <p:sldId id="2145705903" r:id="rId4"/>
    <p:sldId id="256" r:id="rId5"/>
    <p:sldId id="2147308971" r:id="rId6"/>
    <p:sldId id="2145705887" r:id="rId7"/>
    <p:sldId id="340" r:id="rId8"/>
    <p:sldId id="3346" r:id="rId9"/>
    <p:sldId id="258" r:id="rId10"/>
    <p:sldId id="265" r:id="rId11"/>
    <p:sldId id="673" r:id="rId12"/>
    <p:sldId id="2147375009" r:id="rId13"/>
    <p:sldId id="2147375008" r:id="rId14"/>
    <p:sldId id="2147375027" r:id="rId15"/>
    <p:sldId id="2147375038" r:id="rId16"/>
    <p:sldId id="2147375039" r:id="rId17"/>
    <p:sldId id="681" r:id="rId18"/>
    <p:sldId id="2145705909" r:id="rId19"/>
    <p:sldId id="2147375037" r:id="rId20"/>
    <p:sldId id="2147375026" r:id="rId21"/>
    <p:sldId id="2147375042" r:id="rId22"/>
    <p:sldId id="2145705906" r:id="rId23"/>
    <p:sldId id="2145705907" r:id="rId24"/>
    <p:sldId id="2147375025" r:id="rId25"/>
    <p:sldId id="21473750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BFF"/>
    <a:srgbClr val="0E7838"/>
    <a:srgbClr val="12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42" autoAdjust="0"/>
    <p:restoredTop sz="96372"/>
  </p:normalViewPr>
  <p:slideViewPr>
    <p:cSldViewPr snapToGrid="0">
      <p:cViewPr varScale="1">
        <p:scale>
          <a:sx n="158" d="100"/>
          <a:sy n="158" d="100"/>
        </p:scale>
        <p:origin x="640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89C-2C59-1847-8C6B-C876D04F0052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CCFA-C4D0-1E44-B583-A03B218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FCCFA-C4D0-1E44-B583-A03B2189E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8DA1-CAF4-4F9B-98DF-FEB1FCF342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4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32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9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8DA1-CAF4-4F9B-98DF-FEB1FCF342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95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0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F22-674D-08F8-F270-C52D412C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2517F-7422-E814-2324-79AA321C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2E9B-BBBE-CAF8-7D67-D16301F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2F08-70A6-1B4F-979C-B378C44F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242F-BA7D-3E7F-E595-33C57588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0CC8-A41B-7CE4-8EAC-965B8CDA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81291-A205-52C5-89C1-A537863E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821D-1A3B-D7DE-607B-33969D0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16F3-4612-C1AC-118B-B34B6D45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8328-63DB-32F4-877A-806A50D9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33AC2-1AE0-6E99-EFCE-490B88CE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B8C8-4D39-41A3-1DCF-2CF31B05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8448-9940-C518-C1A8-CBCE4DB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FD34-ED2C-0F32-9553-039674E5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27F1-1CF6-D312-7D16-58F248C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0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234-2208-4FD5-BA5D-47924B90C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5806CBA-57D9-9E40-85DA-4469949C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963" y="6507051"/>
            <a:ext cx="438036" cy="2926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F531C153-56E2-4D58-BF8C-84423A75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86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787-6DE8-CD03-C065-72D7C77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20F2-EEF7-0CDA-6A08-A7885754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63CA-A36D-4C49-6534-4E1B68E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6D66-9B71-AF9D-5B65-D0A10F2B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A6AB-97FE-02EA-5C87-3B429E4B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09A-EBA3-3491-A468-C4E8192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1B3D-777A-3F72-C658-7A85973B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20CF-52DC-3F6B-2AD8-86DC04BE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819A-BA71-18CA-166D-44F8C99F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0128-FE2A-F9F9-7687-E15C9751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42F-D485-38B7-5958-FA2D80E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DD84-A30A-0E2B-27D3-DD96B0C1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481B-9381-5AD2-5AE5-CDE13F70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087C-B2BF-593C-4A65-630A99C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2C1B-71A5-BDC4-51DB-E0053F84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D731-AD15-EC58-30BF-AC1D90B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1A6C-B589-3FC5-8281-CF21F278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C41B-0762-1EC9-59D3-1F76D21A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A8523-23CC-0982-02F0-4FD3086A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B3D4D-B63F-63D8-53AE-6F08F694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694D-F623-0063-C08E-4DF5A56B7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03DAC-459B-16CB-C3B0-97682F69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0D9AE-6BD6-A156-2631-6B32E173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C6189-36A0-3576-C76C-CBF4C5A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D4A-2CA1-12F3-F187-A127CFCA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E1663-C1C4-FF8E-BC80-4E1513B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73D30-CE64-D248-C921-5C6534DA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87861-7B80-2724-9267-B6525C2E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6AC74-C028-14DB-4DAB-3949B219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6ABF-654B-9294-9DCB-FDF391F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4ECF9-10EF-0E0D-0493-BC5F928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1BF-38B5-FE68-394E-ED8525C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7667-AACC-2DD3-4281-176C6E2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1FE7-54DE-FFEB-479E-8FF4383E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1946-9A03-096D-50EA-99EE6869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0FF6-CEA6-A433-CDD6-D362B621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0077C-A481-0880-329B-7A45BE9B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B57-12A6-0EEF-DFA7-40C41CA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479B-A24E-95AD-8B89-248321BB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3E53-3FD1-5D51-D660-60A32200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0E89-5E9E-BC17-4253-B763E256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62AF-9737-B58B-5D87-AA29CA09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DED7-1A90-9736-90B5-1F995293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F0E8-E3D0-3CF6-D2A8-5172280B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5179-D7EE-487E-C50F-20DC102B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1ED1-1828-2B24-7E60-16DECC28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60D1-32BB-FD0E-7E72-0D00570A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0DE6-C4BA-93F0-0976-9ECE4A95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3E0F57-89E1-4CD1-941E-530065FCE5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83E0F57-89E1-4CD1-941E-530065FCE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36E90A-9756-4DAA-A5C0-5BBB46DDE1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49B9A8-7362-4FFB-9503-B3F42D92B70A}"/>
              </a:ext>
            </a:extLst>
          </p:cNvPr>
          <p:cNvSpPr txBox="1">
            <a:spLocks/>
          </p:cNvSpPr>
          <p:nvPr/>
        </p:nvSpPr>
        <p:spPr>
          <a:xfrm>
            <a:off x="915955" y="4904627"/>
            <a:ext cx="4465469" cy="697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4267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1pPr>
            <a:lvl2pPr marL="609585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4267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2pPr>
            <a:lvl3pPr marL="1219170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3pPr>
            <a:lvl4pPr marL="1828754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4pPr>
            <a:lvl5pPr marL="2438339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Zhen Gao</a:t>
            </a:r>
          </a:p>
          <a:p>
            <a:pPr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Sep 27, 2023</a:t>
            </a:r>
          </a:p>
          <a:p>
            <a:pPr algn="l">
              <a:spcBef>
                <a:spcPts val="200"/>
              </a:spcBef>
            </a:pPr>
            <a:endParaRPr lang="en-US" sz="1400" b="1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C6CDA-96EF-4992-9AF2-6F15731BF403}"/>
              </a:ext>
            </a:extLst>
          </p:cNvPr>
          <p:cNvSpPr txBox="1"/>
          <p:nvPr/>
        </p:nvSpPr>
        <p:spPr>
          <a:xfrm>
            <a:off x="737825" y="2648080"/>
            <a:ext cx="1060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Zhen Gao’s Self-Introduction &amp; Summary of Research</a:t>
            </a:r>
          </a:p>
        </p:txBody>
      </p:sp>
    </p:spTree>
    <p:extLst>
      <p:ext uri="{BB962C8B-B14F-4D97-AF65-F5344CB8AC3E}">
        <p14:creationId xmlns:p14="http://schemas.microsoft.com/office/powerpoint/2010/main" val="242309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BBB86-4459-617A-22EB-CB67568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0" y="831779"/>
            <a:ext cx="5204372" cy="510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570E5-D053-6DDC-8F81-36A6A31B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2" y="878384"/>
            <a:ext cx="5057195" cy="50571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5B69F0-D2B6-F8D2-865F-9F37C9F960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DSG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FCCA-0B75-CB27-24A3-CD3A68CEA344}"/>
              </a:ext>
            </a:extLst>
          </p:cNvPr>
          <p:cNvSpPr txBox="1"/>
          <p:nvPr/>
        </p:nvSpPr>
        <p:spPr>
          <a:xfrm>
            <a:off x="8696924" y="5917423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NGN2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1D696-E89E-7A0C-6CEA-EBD74FFF208A}"/>
              </a:ext>
            </a:extLst>
          </p:cNvPr>
          <p:cNvSpPr txBox="1"/>
          <p:nvPr/>
        </p:nvSpPr>
        <p:spPr>
          <a:xfrm>
            <a:off x="2749359" y="59153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iPSC</a:t>
            </a:r>
          </a:p>
        </p:txBody>
      </p:sp>
    </p:spTree>
    <p:extLst>
      <p:ext uri="{BB962C8B-B14F-4D97-AF65-F5344CB8AC3E}">
        <p14:creationId xmlns:p14="http://schemas.microsoft.com/office/powerpoint/2010/main" val="227013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25C0B8-A14A-5A6B-EC3F-AD4673FA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1" y="1034750"/>
            <a:ext cx="5040132" cy="505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CCAB2-8771-BB1C-16E5-E8E0CDCA5CE7}"/>
              </a:ext>
            </a:extLst>
          </p:cNvPr>
          <p:cNvSpPr txBox="1"/>
          <p:nvPr/>
        </p:nvSpPr>
        <p:spPr>
          <a:xfrm rot="16200000">
            <a:off x="61251" y="32443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 of DSGs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96C92E-BCBD-BF8F-3158-23572ADCBA82}"/>
              </a:ext>
            </a:extLst>
          </p:cNvPr>
          <p:cNvSpPr/>
          <p:nvPr/>
        </p:nvSpPr>
        <p:spPr>
          <a:xfrm>
            <a:off x="5572126" y="1034750"/>
            <a:ext cx="190500" cy="50552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1CEEB-FF90-DE7E-1342-FEB92644B976}"/>
              </a:ext>
            </a:extLst>
          </p:cNvPr>
          <p:cNvSpPr txBox="1"/>
          <p:nvPr/>
        </p:nvSpPr>
        <p:spPr>
          <a:xfrm rot="18256686">
            <a:off x="5059087" y="6292625"/>
            <a:ext cx="78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PTC-518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36BA8BE-7242-3156-CA17-61EE2F9447E2}"/>
              </a:ext>
            </a:extLst>
          </p:cNvPr>
          <p:cNvGraphicFramePr>
            <a:graphicFrameLocks noGrp="1"/>
          </p:cNvGraphicFramePr>
          <p:nvPr/>
        </p:nvGraphicFramePr>
        <p:xfrm>
          <a:off x="6965713" y="1256030"/>
          <a:ext cx="2753127" cy="1327768"/>
        </p:xfrm>
        <a:graphic>
          <a:graphicData uri="http://schemas.openxmlformats.org/drawingml/2006/table">
            <a:tbl>
              <a:tblPr firstRow="1" bandRow="1"/>
              <a:tblGrid>
                <a:gridCol w="924578">
                  <a:extLst>
                    <a:ext uri="{9D8B030D-6E8A-4147-A177-3AD203B41FA5}">
                      <a16:colId xmlns:a16="http://schemas.microsoft.com/office/drawing/2014/main" val="4236064594"/>
                    </a:ext>
                  </a:extLst>
                </a:gridCol>
                <a:gridCol w="629779">
                  <a:extLst>
                    <a:ext uri="{9D8B030D-6E8A-4147-A177-3AD203B41FA5}">
                      <a16:colId xmlns:a16="http://schemas.microsoft.com/office/drawing/2014/main" val="4024973060"/>
                    </a:ext>
                  </a:extLst>
                </a:gridCol>
                <a:gridCol w="574674">
                  <a:extLst>
                    <a:ext uri="{9D8B030D-6E8A-4147-A177-3AD203B41FA5}">
                      <a16:colId xmlns:a16="http://schemas.microsoft.com/office/drawing/2014/main" val="1063006896"/>
                    </a:ext>
                  </a:extLst>
                </a:gridCol>
                <a:gridCol w="624096">
                  <a:extLst>
                    <a:ext uri="{9D8B030D-6E8A-4147-A177-3AD203B41FA5}">
                      <a16:colId xmlns:a16="http://schemas.microsoft.com/office/drawing/2014/main" val="1516571147"/>
                    </a:ext>
                  </a:extLst>
                </a:gridCol>
              </a:tblGrid>
              <a:tr h="40820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3x IC50 dose</a:t>
                      </a:r>
                    </a:p>
                  </a:txBody>
                  <a:tcPr marL="9525" marR="9525" marT="9525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+mj-lt"/>
                        </a:rPr>
                        <a:t>#DSG </a:t>
                      </a:r>
                    </a:p>
                    <a:p>
                      <a:pPr algn="ctr"/>
                      <a:r>
                        <a:rPr lang="en-US" sz="1000">
                          <a:latin typeface="+mj-lt"/>
                        </a:rPr>
                        <a:t>(iPSC)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#DSG </a:t>
                      </a:r>
                    </a:p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(NGN2)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#DSG </a:t>
                      </a:r>
                    </a:p>
                    <a:p>
                      <a:pPr algn="ctr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(SY5Y)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764903"/>
                  </a:ext>
                </a:extLst>
              </a:tr>
              <a:tr h="370920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PTC518</a:t>
                      </a:r>
                    </a:p>
                  </a:txBody>
                  <a:tcPr marL="9525" marR="9525" marT="9525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+mj-lt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86322"/>
                  </a:ext>
                </a:extLst>
              </a:tr>
              <a:tr h="4082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+mj-lt"/>
                        </a:rPr>
                        <a:t>Branaplam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+mj-lt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+mj-lt"/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+mj-lt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73B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85379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30CF65B6-E829-E37E-089E-7FE82631D276}"/>
              </a:ext>
            </a:extLst>
          </p:cNvPr>
          <p:cNvSpPr txBox="1"/>
          <p:nvPr/>
        </p:nvSpPr>
        <p:spPr>
          <a:xfrm>
            <a:off x="6877830" y="5769673"/>
            <a:ext cx="329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Aft>
                <a:spcPts val="600"/>
              </a:spcAft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High number of off-targets (~55%) are shared across compounds &amp; scaffolds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A0A68F-1B61-FDFB-84FA-B98A116D9C12}"/>
              </a:ext>
            </a:extLst>
          </p:cNvPr>
          <p:cNvSpPr txBox="1"/>
          <p:nvPr/>
        </p:nvSpPr>
        <p:spPr>
          <a:xfrm>
            <a:off x="6708373" y="5198127"/>
            <a:ext cx="1107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BIO-2186960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C0AA6D-B135-D81D-D2C3-0E9A41E22A8D}"/>
              </a:ext>
            </a:extLst>
          </p:cNvPr>
          <p:cNvSpPr txBox="1"/>
          <p:nvPr/>
        </p:nvSpPr>
        <p:spPr>
          <a:xfrm>
            <a:off x="9285161" y="5198127"/>
            <a:ext cx="8504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Branaplam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CC44A8-6C02-CBD0-639D-5C2431697A96}"/>
              </a:ext>
            </a:extLst>
          </p:cNvPr>
          <p:cNvSpPr txBox="1"/>
          <p:nvPr/>
        </p:nvSpPr>
        <p:spPr>
          <a:xfrm>
            <a:off x="8079374" y="2880438"/>
            <a:ext cx="775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PTC518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23CEF6-D621-ECB9-551A-1AC06311B455}"/>
              </a:ext>
            </a:extLst>
          </p:cNvPr>
          <p:cNvGrpSpPr/>
          <p:nvPr/>
        </p:nvGrpSpPr>
        <p:grpSpPr>
          <a:xfrm>
            <a:off x="7254971" y="3153278"/>
            <a:ext cx="2457284" cy="2111733"/>
            <a:chOff x="2731604" y="1495508"/>
            <a:chExt cx="2457284" cy="211173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75EB11-4101-16B3-6DD3-31F57063C27B}"/>
                </a:ext>
              </a:extLst>
            </p:cNvPr>
            <p:cNvSpPr/>
            <p:nvPr/>
          </p:nvSpPr>
          <p:spPr>
            <a:xfrm>
              <a:off x="3208351" y="1495508"/>
              <a:ext cx="1470991" cy="1470991"/>
            </a:xfrm>
            <a:prstGeom prst="ellipse">
              <a:avLst/>
            </a:prstGeom>
            <a:gradFill rotWithShape="1">
              <a:gsLst>
                <a:gs pos="0">
                  <a:srgbClr val="2573BA">
                    <a:tint val="100000"/>
                    <a:shade val="100000"/>
                    <a:satMod val="130000"/>
                  </a:srgbClr>
                </a:gs>
                <a:gs pos="100000">
                  <a:srgbClr val="2573BA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573B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0AE3EB3-EE26-A972-9A3F-428EC11512DC}"/>
                </a:ext>
              </a:extLst>
            </p:cNvPr>
            <p:cNvSpPr/>
            <p:nvPr/>
          </p:nvSpPr>
          <p:spPr>
            <a:xfrm>
              <a:off x="2731604" y="2136250"/>
              <a:ext cx="1470991" cy="1470991"/>
            </a:xfrm>
            <a:prstGeom prst="ellipse">
              <a:avLst/>
            </a:prstGeom>
            <a:solidFill>
              <a:srgbClr val="7CC3E2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06B9ED-2592-BB57-7517-D29E5C712D98}"/>
                </a:ext>
              </a:extLst>
            </p:cNvPr>
            <p:cNvSpPr/>
            <p:nvPr/>
          </p:nvSpPr>
          <p:spPr>
            <a:xfrm>
              <a:off x="3717897" y="2136250"/>
              <a:ext cx="1470991" cy="1470991"/>
            </a:xfrm>
            <a:prstGeom prst="ellipse">
              <a:avLst/>
            </a:prstGeom>
            <a:solidFill>
              <a:srgbClr val="C7DD72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7B9EF6-D050-A8E2-D5E2-EBDFC7812BF6}"/>
                </a:ext>
              </a:extLst>
            </p:cNvPr>
            <p:cNvSpPr txBox="1"/>
            <p:nvPr/>
          </p:nvSpPr>
          <p:spPr>
            <a:xfrm>
              <a:off x="3743683" y="257180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12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D0C7E6-5AC7-A92E-D8AB-A4665EBA19BF}"/>
                </a:ext>
              </a:extLst>
            </p:cNvPr>
            <p:cNvSpPr txBox="1"/>
            <p:nvPr/>
          </p:nvSpPr>
          <p:spPr>
            <a:xfrm>
              <a:off x="4202595" y="22711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FCFFD4-01C5-C1E0-1B66-3A712577AA47}"/>
                </a:ext>
              </a:extLst>
            </p:cNvPr>
            <p:cNvSpPr txBox="1"/>
            <p:nvPr/>
          </p:nvSpPr>
          <p:spPr>
            <a:xfrm>
              <a:off x="4462118" y="287174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6DC203-16A8-B5DC-84F7-FB50065F8289}"/>
                </a:ext>
              </a:extLst>
            </p:cNvPr>
            <p:cNvSpPr txBox="1"/>
            <p:nvPr/>
          </p:nvSpPr>
          <p:spPr>
            <a:xfrm>
              <a:off x="3062704" y="28717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19B437B-A073-0277-405C-04ED2D132231}"/>
                </a:ext>
              </a:extLst>
            </p:cNvPr>
            <p:cNvSpPr txBox="1"/>
            <p:nvPr/>
          </p:nvSpPr>
          <p:spPr>
            <a:xfrm>
              <a:off x="3806376" y="297762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3CA76A-13A1-C9BB-9F93-438C6B0C3466}"/>
                </a:ext>
              </a:extLst>
            </p:cNvPr>
            <p:cNvSpPr txBox="1"/>
            <p:nvPr/>
          </p:nvSpPr>
          <p:spPr>
            <a:xfrm>
              <a:off x="3806376" y="17279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B26BEF-E388-5A3B-90A8-95B1535BD1C4}"/>
                </a:ext>
              </a:extLst>
            </p:cNvPr>
            <p:cNvSpPr txBox="1"/>
            <p:nvPr/>
          </p:nvSpPr>
          <p:spPr>
            <a:xfrm>
              <a:off x="3352199" y="22711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2573BA"/>
                  </a:solidFill>
                  <a:effectLst/>
                  <a:uLnTx/>
                  <a:uFillTx/>
                  <a:latin typeface="Arial"/>
                </a:rPr>
                <a:t>3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5F1E6C8-5066-5FA0-D139-E7AE2439585F}"/>
              </a:ext>
            </a:extLst>
          </p:cNvPr>
          <p:cNvSpPr txBox="1"/>
          <p:nvPr/>
        </p:nvSpPr>
        <p:spPr>
          <a:xfrm>
            <a:off x="9340069" y="6446513"/>
            <a:ext cx="25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Modified Zhen Gao’s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228DA0-B3FC-4AE8-4868-0CFC6B149A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DSGs detected from 3 rounds of RNA-seq with lead modulators</a:t>
            </a:r>
          </a:p>
        </p:txBody>
      </p:sp>
    </p:spTree>
    <p:extLst>
      <p:ext uri="{BB962C8B-B14F-4D97-AF65-F5344CB8AC3E}">
        <p14:creationId xmlns:p14="http://schemas.microsoft.com/office/powerpoint/2010/main" val="51931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Compounds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C66BA-CBBC-F364-A5DC-48A4CC01C31A}"/>
              </a:ext>
            </a:extLst>
          </p:cNvPr>
          <p:cNvSpPr txBox="1"/>
          <p:nvPr/>
        </p:nvSpPr>
        <p:spPr>
          <a:xfrm>
            <a:off x="775060" y="2553656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3DFF"/>
                </a:solidFill>
              </a:rPr>
              <a:t>DSG across multiple compounds in NGN2 cells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AE1A8-11E7-EC0F-800F-600AB142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10" y="163195"/>
            <a:ext cx="3514546" cy="6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0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Compounds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C66BA-CBBC-F364-A5DC-48A4CC01C31A}"/>
              </a:ext>
            </a:extLst>
          </p:cNvPr>
          <p:cNvSpPr txBox="1"/>
          <p:nvPr/>
        </p:nvSpPr>
        <p:spPr>
          <a:xfrm>
            <a:off x="7013300" y="2868616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3DFF"/>
                </a:solidFill>
              </a:rPr>
              <a:t>DSG across multiple compounds in iPSC cells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D0FBE-9AFE-FEDA-C034-E01CC9B4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3" y="641350"/>
            <a:ext cx="67691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20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The Clustering of </a:t>
            </a:r>
            <a:r>
              <a:rPr lang="en-US" dirty="0">
                <a:solidFill>
                  <a:srgbClr val="FFFFFF"/>
                </a:solidFill>
                <a:latin typeface="Arial Narrow" panose="020B0606020202030204" pitchFamily="34" charset="0"/>
              </a:rPr>
              <a:t>Compounds in the 2 cell systems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DFEFA-DF1B-C623-79A2-1018123F3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15" y="989748"/>
            <a:ext cx="2876621" cy="5239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8404-D749-105A-5D9D-3AB2B143E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9" y="989748"/>
            <a:ext cx="2809801" cy="4878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9B548-EDE9-51AA-9FBD-E237E0539B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99" y="989748"/>
            <a:ext cx="2741739" cy="4964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95776-4E18-77A4-8C60-44E73D992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432" y="989748"/>
            <a:ext cx="2778442" cy="52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1A777-00A6-FC1D-5037-15224214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9" y="977949"/>
            <a:ext cx="5214551" cy="52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0205D-61EB-906A-023D-E278D2B0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66" y="929823"/>
            <a:ext cx="5556422" cy="5556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DB7B798-2D90-F407-64DD-25FB289DE5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FEE0-DF22-62DD-5F61-1FE4D85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3" y="880304"/>
            <a:ext cx="5977696" cy="5977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2D255-87FB-FF48-5A25-F75080075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70" y="876183"/>
            <a:ext cx="5977696" cy="59776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9A1CDC-F56C-370C-4696-D970055822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5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5BB158-219C-8582-AA7A-1CA2E0FF1705}"/>
              </a:ext>
            </a:extLst>
          </p:cNvPr>
          <p:cNvSpPr txBox="1"/>
          <p:nvPr/>
        </p:nvSpPr>
        <p:spPr>
          <a:xfrm>
            <a:off x="276789" y="229667"/>
            <a:ext cx="794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 of Differentially Expressed Genes from 3 cell lines (PTC-518, 10x IC50)</a:t>
            </a:r>
            <a:endParaRPr lang="en-US" b="1" dirty="0">
              <a:highlight>
                <a:srgbClr val="FFFF00"/>
              </a:highligh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4FBE58-C91C-DE9B-3429-590B8FDB1845}"/>
              </a:ext>
            </a:extLst>
          </p:cNvPr>
          <p:cNvGraphicFramePr>
            <a:graphicFrameLocks noGrp="1"/>
          </p:cNvGraphicFramePr>
          <p:nvPr/>
        </p:nvGraphicFramePr>
        <p:xfrm>
          <a:off x="6505088" y="2876155"/>
          <a:ext cx="47723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083">
                  <a:extLst>
                    <a:ext uri="{9D8B030D-6E8A-4147-A177-3AD203B41FA5}">
                      <a16:colId xmlns:a16="http://schemas.microsoft.com/office/drawing/2014/main" val="1934331220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102941081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4104475585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34975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SH-Sy5Y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3970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6908A92-4DAC-C23B-2ECA-CE1537C7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0" y="1264596"/>
            <a:ext cx="5181420" cy="4514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063BC-81FB-1C81-C965-94EB4BB6795B}"/>
              </a:ext>
            </a:extLst>
          </p:cNvPr>
          <p:cNvSpPr txBox="1"/>
          <p:nvPr/>
        </p:nvSpPr>
        <p:spPr>
          <a:xfrm>
            <a:off x="714375" y="6074977"/>
            <a:ext cx="1014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certain DEGs appear only in a subset of cell lines tested? </a:t>
            </a:r>
            <a:r>
              <a:rPr lang="en-US" dirty="0"/>
              <a:t>Expression? Splicing kinetics? NMD kinetics?</a:t>
            </a:r>
          </a:p>
        </p:txBody>
      </p:sp>
    </p:spTree>
    <p:extLst>
      <p:ext uri="{BB962C8B-B14F-4D97-AF65-F5344CB8AC3E}">
        <p14:creationId xmlns:p14="http://schemas.microsoft.com/office/powerpoint/2010/main" val="21127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12612D-3CFE-89D9-F23B-E760E5F9B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07" y="2659903"/>
            <a:ext cx="3419465" cy="3076484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565BD04-6637-242A-5605-00E634C3F863}"/>
              </a:ext>
            </a:extLst>
          </p:cNvPr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</a:rPr>
              <a:t>SM induced DSG in iPSC, NGN2 and Sy5Y cells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30EF7-0676-CF3A-8F14-F973342B3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84" y="827958"/>
            <a:ext cx="4575503" cy="5250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A1C68-A771-80C2-876A-D919E77CF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" y="2240245"/>
            <a:ext cx="3559216" cy="32981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5BD8-1043-16D4-8A8E-7736854CE397}"/>
              </a:ext>
            </a:extLst>
          </p:cNvPr>
          <p:cNvCxnSpPr>
            <a:cxnSpLocks/>
          </p:cNvCxnSpPr>
          <p:nvPr/>
        </p:nvCxnSpPr>
        <p:spPr>
          <a:xfrm flipH="1">
            <a:off x="2066792" y="341936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4EBA-4D5B-0A2F-A0FC-752C30FB796D}"/>
              </a:ext>
            </a:extLst>
          </p:cNvPr>
          <p:cNvCxnSpPr>
            <a:cxnSpLocks/>
          </p:cNvCxnSpPr>
          <p:nvPr/>
        </p:nvCxnSpPr>
        <p:spPr>
          <a:xfrm flipH="1">
            <a:off x="2987834" y="3419369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B05D0-1278-C69D-F818-D5268797A275}"/>
              </a:ext>
            </a:extLst>
          </p:cNvPr>
          <p:cNvCxnSpPr>
            <a:cxnSpLocks/>
          </p:cNvCxnSpPr>
          <p:nvPr/>
        </p:nvCxnSpPr>
        <p:spPr>
          <a:xfrm flipH="1">
            <a:off x="5443413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513C0-7A8B-29CB-77D3-DFEAE928B1FD}"/>
              </a:ext>
            </a:extLst>
          </p:cNvPr>
          <p:cNvCxnSpPr>
            <a:cxnSpLocks/>
          </p:cNvCxnSpPr>
          <p:nvPr/>
        </p:nvCxnSpPr>
        <p:spPr>
          <a:xfrm flipH="1">
            <a:off x="7186457" y="416133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23DEC-F4C8-27EC-76C4-CD9B6322752C}"/>
              </a:ext>
            </a:extLst>
          </p:cNvPr>
          <p:cNvCxnSpPr>
            <a:cxnSpLocks/>
          </p:cNvCxnSpPr>
          <p:nvPr/>
        </p:nvCxnSpPr>
        <p:spPr>
          <a:xfrm flipH="1">
            <a:off x="5552996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5A7C-AC31-D4C3-8E68-0B1823024BF7}"/>
              </a:ext>
            </a:extLst>
          </p:cNvPr>
          <p:cNvCxnSpPr>
            <a:cxnSpLocks/>
          </p:cNvCxnSpPr>
          <p:nvPr/>
        </p:nvCxnSpPr>
        <p:spPr>
          <a:xfrm flipH="1">
            <a:off x="2634522" y="3439300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F1DD13-487E-802D-FC34-BC7E6F061819}"/>
              </a:ext>
            </a:extLst>
          </p:cNvPr>
          <p:cNvCxnSpPr>
            <a:cxnSpLocks/>
          </p:cNvCxnSpPr>
          <p:nvPr/>
        </p:nvCxnSpPr>
        <p:spPr>
          <a:xfrm flipH="1">
            <a:off x="8980396" y="259083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2143D-1841-CD00-6976-55048C9403A4}"/>
              </a:ext>
            </a:extLst>
          </p:cNvPr>
          <p:cNvCxnSpPr>
            <a:cxnSpLocks/>
          </p:cNvCxnSpPr>
          <p:nvPr/>
        </p:nvCxnSpPr>
        <p:spPr>
          <a:xfrm flipH="1">
            <a:off x="10186968" y="3504385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7553E4-CFBF-AD8A-5872-15AAFFEABAA1}"/>
              </a:ext>
            </a:extLst>
          </p:cNvPr>
          <p:cNvCxnSpPr>
            <a:cxnSpLocks/>
          </p:cNvCxnSpPr>
          <p:nvPr/>
        </p:nvCxnSpPr>
        <p:spPr>
          <a:xfrm flipH="1">
            <a:off x="10530294" y="3751965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537D06-FAED-56B9-3F95-7BB732A16007}"/>
              </a:ext>
            </a:extLst>
          </p:cNvPr>
          <p:cNvCxnSpPr>
            <a:cxnSpLocks/>
          </p:cNvCxnSpPr>
          <p:nvPr/>
        </p:nvCxnSpPr>
        <p:spPr>
          <a:xfrm flipV="1">
            <a:off x="2309405" y="5625031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2E204-FB2D-06AF-72DF-DCB8234B67DD}"/>
              </a:ext>
            </a:extLst>
          </p:cNvPr>
          <p:cNvCxnSpPr>
            <a:cxnSpLocks/>
          </p:cNvCxnSpPr>
          <p:nvPr/>
        </p:nvCxnSpPr>
        <p:spPr>
          <a:xfrm flipV="1">
            <a:off x="2654420" y="5625031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3CC1C-5BDB-2960-D90A-01D0161D9165}"/>
              </a:ext>
            </a:extLst>
          </p:cNvPr>
          <p:cNvCxnSpPr>
            <a:cxnSpLocks/>
          </p:cNvCxnSpPr>
          <p:nvPr/>
        </p:nvCxnSpPr>
        <p:spPr>
          <a:xfrm flipV="1">
            <a:off x="1773547" y="5625031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3CDACF-B480-9359-E985-6B8F5A2CE688}"/>
              </a:ext>
            </a:extLst>
          </p:cNvPr>
          <p:cNvCxnSpPr>
            <a:cxnSpLocks/>
          </p:cNvCxnSpPr>
          <p:nvPr/>
        </p:nvCxnSpPr>
        <p:spPr>
          <a:xfrm flipV="1">
            <a:off x="5127718" y="5960046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DA5E6-8A59-0050-14EE-1AD2B8EABE1D}"/>
              </a:ext>
            </a:extLst>
          </p:cNvPr>
          <p:cNvCxnSpPr>
            <a:cxnSpLocks/>
          </p:cNvCxnSpPr>
          <p:nvPr/>
        </p:nvCxnSpPr>
        <p:spPr>
          <a:xfrm flipV="1">
            <a:off x="6870299" y="5947029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C20AE-9F03-6DDB-54BF-5B824E646423}"/>
              </a:ext>
            </a:extLst>
          </p:cNvPr>
          <p:cNvCxnSpPr>
            <a:cxnSpLocks/>
          </p:cNvCxnSpPr>
          <p:nvPr/>
        </p:nvCxnSpPr>
        <p:spPr>
          <a:xfrm flipV="1">
            <a:off x="5289330" y="5947029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9F20F1-8B55-5E77-0711-E79885C41D6A}"/>
              </a:ext>
            </a:extLst>
          </p:cNvPr>
          <p:cNvCxnSpPr>
            <a:cxnSpLocks/>
          </p:cNvCxnSpPr>
          <p:nvPr/>
        </p:nvCxnSpPr>
        <p:spPr>
          <a:xfrm flipV="1">
            <a:off x="10321006" y="5760177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F4266-EA48-101A-28D8-27D007C51ED6}"/>
              </a:ext>
            </a:extLst>
          </p:cNvPr>
          <p:cNvCxnSpPr>
            <a:cxnSpLocks/>
          </p:cNvCxnSpPr>
          <p:nvPr/>
        </p:nvCxnSpPr>
        <p:spPr>
          <a:xfrm flipV="1">
            <a:off x="9970866" y="5743798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A3E55-F7F5-E645-2E5A-2AA087381DF7}"/>
              </a:ext>
            </a:extLst>
          </p:cNvPr>
          <p:cNvCxnSpPr>
            <a:cxnSpLocks/>
          </p:cNvCxnSpPr>
          <p:nvPr/>
        </p:nvCxnSpPr>
        <p:spPr>
          <a:xfrm flipV="1">
            <a:off x="8705827" y="5743798"/>
            <a:ext cx="220458" cy="23676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BFBAB9E-20A8-B02F-0A9E-1A4F406DC22A}"/>
              </a:ext>
            </a:extLst>
          </p:cNvPr>
          <p:cNvSpPr/>
          <p:nvPr/>
        </p:nvSpPr>
        <p:spPr>
          <a:xfrm>
            <a:off x="2793710" y="4971935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B186C-9EDF-D1A4-65AF-18E7E9726505}"/>
              </a:ext>
            </a:extLst>
          </p:cNvPr>
          <p:cNvSpPr/>
          <p:nvPr/>
        </p:nvSpPr>
        <p:spPr>
          <a:xfrm>
            <a:off x="2419634" y="497603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9758-90BB-692C-9E22-8579B22F2469}"/>
              </a:ext>
            </a:extLst>
          </p:cNvPr>
          <p:cNvSpPr/>
          <p:nvPr/>
        </p:nvSpPr>
        <p:spPr>
          <a:xfrm>
            <a:off x="1897127" y="4971934"/>
            <a:ext cx="152164" cy="633664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45744-5A79-09E7-04D5-29DABACEEE58}"/>
              </a:ext>
            </a:extLst>
          </p:cNvPr>
          <p:cNvSpPr/>
          <p:nvPr/>
        </p:nvSpPr>
        <p:spPr>
          <a:xfrm>
            <a:off x="5251429" y="5288768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2A4A-88FF-C416-2D9F-4F5159E107C3}"/>
              </a:ext>
            </a:extLst>
          </p:cNvPr>
          <p:cNvSpPr/>
          <p:nvPr/>
        </p:nvSpPr>
        <p:spPr>
          <a:xfrm>
            <a:off x="6989482" y="527883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64787-7C92-6933-DCAB-B0E98585C595}"/>
              </a:ext>
            </a:extLst>
          </p:cNvPr>
          <p:cNvSpPr/>
          <p:nvPr/>
        </p:nvSpPr>
        <p:spPr>
          <a:xfrm>
            <a:off x="5394046" y="5288767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44E16E-A1A3-D8A7-28CE-93C22F809C2F}"/>
              </a:ext>
            </a:extLst>
          </p:cNvPr>
          <p:cNvSpPr/>
          <p:nvPr/>
        </p:nvSpPr>
        <p:spPr>
          <a:xfrm>
            <a:off x="10474309" y="5052916"/>
            <a:ext cx="134309" cy="587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7319C-2846-905A-655B-1097D3463365}"/>
              </a:ext>
            </a:extLst>
          </p:cNvPr>
          <p:cNvSpPr/>
          <p:nvPr/>
        </p:nvSpPr>
        <p:spPr>
          <a:xfrm>
            <a:off x="8846087" y="5089626"/>
            <a:ext cx="134309" cy="587422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BF681-E5C4-4AAB-11DE-27DD27C3076A}"/>
              </a:ext>
            </a:extLst>
          </p:cNvPr>
          <p:cNvSpPr/>
          <p:nvPr/>
        </p:nvSpPr>
        <p:spPr>
          <a:xfrm>
            <a:off x="10120734" y="5070755"/>
            <a:ext cx="134309" cy="587422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67272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E6D27CD7-413A-8993-D4D0-6718F8981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7" y="1408669"/>
            <a:ext cx="4804719" cy="48047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Risdiplam induced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OT in iPSC-MNs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4F4AA4-065B-86E9-FC5D-5ED9E1D03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97" y="783884"/>
            <a:ext cx="3489323" cy="57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Zhen Gao’s Resume 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BE00B-1D80-E47B-04C2-A23B524AB199}"/>
              </a:ext>
            </a:extLst>
          </p:cNvPr>
          <p:cNvSpPr txBox="1"/>
          <p:nvPr/>
        </p:nvSpPr>
        <p:spPr>
          <a:xfrm>
            <a:off x="203200" y="922865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206FF"/>
                </a:solidFill>
                <a:effectLst/>
                <a:latin typeface="-apple-system"/>
              </a:rPr>
              <a:t>Experience: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Computational Biologist</a:t>
            </a:r>
          </a:p>
          <a:p>
            <a:r>
              <a:rPr lang="en-US" dirty="0"/>
              <a:t>Jan 2022 - </a:t>
            </a:r>
          </a:p>
          <a:p>
            <a:r>
              <a:rPr lang="en-US" dirty="0"/>
              <a:t>Translational Genomics Science</a:t>
            </a:r>
          </a:p>
          <a:p>
            <a:r>
              <a:rPr lang="en-US" dirty="0">
                <a:solidFill>
                  <a:srgbClr val="00B050"/>
                </a:solidFill>
              </a:rPr>
              <a:t>Biogen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Senior Bioinformatics Scientist </a:t>
            </a:r>
          </a:p>
          <a:p>
            <a:r>
              <a:rPr lang="en-US" dirty="0"/>
              <a:t>2016 - 2021 </a:t>
            </a:r>
          </a:p>
          <a:p>
            <a:r>
              <a:rPr lang="en-US" dirty="0"/>
              <a:t>Biostatistics Core, Sylvester Comprehensive Cancer Center Miami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Medical Data Scientist</a:t>
            </a:r>
          </a:p>
          <a:p>
            <a:r>
              <a:rPr lang="en-US" dirty="0"/>
              <a:t>2015 - 2016</a:t>
            </a:r>
          </a:p>
          <a:p>
            <a:r>
              <a:rPr lang="en-US" dirty="0"/>
              <a:t>AI Drug Discovery Center, Case Western Reserve University Cleveland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Bioinformatician</a:t>
            </a:r>
          </a:p>
          <a:p>
            <a:r>
              <a:rPr lang="en-US" dirty="0"/>
              <a:t>2015</a:t>
            </a:r>
          </a:p>
          <a:p>
            <a:r>
              <a:rPr lang="en-US" dirty="0"/>
              <a:t>Horae Gene Therapy Center, UMass Medical School</a:t>
            </a:r>
          </a:p>
          <a:p>
            <a:r>
              <a:rPr lang="en-US" dirty="0"/>
              <a:t>Worcester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50B5B-2BA4-C65B-0310-9FFEA3B28FAF}"/>
              </a:ext>
            </a:extLst>
          </p:cNvPr>
          <p:cNvSpPr txBox="1"/>
          <p:nvPr/>
        </p:nvSpPr>
        <p:spPr>
          <a:xfrm>
            <a:off x="6231467" y="1476863"/>
            <a:ext cx="59563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Cancer Informatics Postdoc</a:t>
            </a:r>
          </a:p>
          <a:p>
            <a:r>
              <a:rPr lang="en-US" dirty="0"/>
              <a:t>2010 - 2012 </a:t>
            </a:r>
          </a:p>
          <a:p>
            <a:r>
              <a:rPr lang="en-US" dirty="0"/>
              <a:t>Dept of Radiation Oncology </a:t>
            </a:r>
          </a:p>
          <a:p>
            <a:r>
              <a:rPr lang="en-US" dirty="0"/>
              <a:t>Washington University in St. Louis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1206FF"/>
              </a:solidFill>
            </a:endParaRPr>
          </a:p>
          <a:p>
            <a:r>
              <a:rPr lang="en-US" b="1" dirty="0">
                <a:solidFill>
                  <a:srgbClr val="1206FF"/>
                </a:solidFill>
              </a:rPr>
              <a:t>Education: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MS, Computer and Information System</a:t>
            </a:r>
          </a:p>
          <a:p>
            <a:r>
              <a:rPr lang="en-US" dirty="0"/>
              <a:t>Boston University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PhD, Cancer Biology</a:t>
            </a:r>
          </a:p>
          <a:p>
            <a:r>
              <a:rPr lang="en-US" dirty="0"/>
              <a:t>University of Iowa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BS, Pharmaceutical Sciences</a:t>
            </a:r>
          </a:p>
          <a:p>
            <a:r>
              <a:rPr lang="en-US" dirty="0"/>
              <a:t>Nanjing University</a:t>
            </a:r>
          </a:p>
        </p:txBody>
      </p:sp>
    </p:spTree>
    <p:extLst>
      <p:ext uri="{BB962C8B-B14F-4D97-AF65-F5344CB8AC3E}">
        <p14:creationId xmlns:p14="http://schemas.microsoft.com/office/powerpoint/2010/main" val="22605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F49ED-EAF7-F2EB-EB55-8B4B2761484D}"/>
              </a:ext>
            </a:extLst>
          </p:cNvPr>
          <p:cNvSpPr txBox="1"/>
          <p:nvPr/>
        </p:nvSpPr>
        <p:spPr>
          <a:xfrm>
            <a:off x="1233262" y="1338056"/>
            <a:ext cx="9636410" cy="4606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FontTx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Splicing Algorithms maintainer / night watchman for Biogen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Events discovered in splicing analysis.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Involved in multiple research projects for progress.  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and software tools development for Biogen staff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of new algorithm to provided more detailed information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new experiments procedure/new target from bioinformatics angle.   </a:t>
            </a: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buClr>
                <a:srgbClr val="0432FF"/>
              </a:buClr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Community service to improve Biogen reputation  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F49ED-EAF7-F2EB-EB55-8B4B2761484D}"/>
              </a:ext>
            </a:extLst>
          </p:cNvPr>
          <p:cNvSpPr txBox="1"/>
          <p:nvPr/>
        </p:nvSpPr>
        <p:spPr>
          <a:xfrm>
            <a:off x="1233262" y="1338056"/>
            <a:ext cx="9636410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you, Sandi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everyone in TS department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Especially Dann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565BD04-6637-242A-5605-00E634C3F863}"/>
              </a:ext>
            </a:extLst>
          </p:cNvPr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</a:rPr>
              <a:t>SM induced DSG in NGN2 cells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537D06-FAED-56B9-3F95-7BB732A16007}"/>
              </a:ext>
            </a:extLst>
          </p:cNvPr>
          <p:cNvCxnSpPr>
            <a:cxnSpLocks/>
          </p:cNvCxnSpPr>
          <p:nvPr/>
        </p:nvCxnSpPr>
        <p:spPr>
          <a:xfrm flipV="1">
            <a:off x="6518645" y="5479424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2E204-FB2D-06AF-72DF-DCB8234B67DD}"/>
              </a:ext>
            </a:extLst>
          </p:cNvPr>
          <p:cNvCxnSpPr>
            <a:cxnSpLocks/>
          </p:cNvCxnSpPr>
          <p:nvPr/>
        </p:nvCxnSpPr>
        <p:spPr>
          <a:xfrm flipV="1">
            <a:off x="4835795" y="5494520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3CC1C-5BDB-2960-D90A-01D0161D9165}"/>
              </a:ext>
            </a:extLst>
          </p:cNvPr>
          <p:cNvCxnSpPr>
            <a:cxnSpLocks/>
          </p:cNvCxnSpPr>
          <p:nvPr/>
        </p:nvCxnSpPr>
        <p:spPr>
          <a:xfrm flipV="1">
            <a:off x="4684694" y="5494520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30EF7-0676-CF3A-8F14-F973342B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96" y="757559"/>
            <a:ext cx="4632090" cy="5315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9D877-193D-6197-EBE3-F7AA65599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4" y="975236"/>
            <a:ext cx="2927284" cy="3013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1F7A74-BA06-D51D-7C07-7FF58143F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68" y="911162"/>
            <a:ext cx="3701862" cy="44411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FBAB9E-20A8-B02F-0A9E-1A4F406DC22A}"/>
              </a:ext>
            </a:extLst>
          </p:cNvPr>
          <p:cNvSpPr/>
          <p:nvPr/>
        </p:nvSpPr>
        <p:spPr>
          <a:xfrm>
            <a:off x="4992347" y="4842122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B186C-9EDF-D1A4-65AF-18E7E9726505}"/>
              </a:ext>
            </a:extLst>
          </p:cNvPr>
          <p:cNvSpPr/>
          <p:nvPr/>
        </p:nvSpPr>
        <p:spPr>
          <a:xfrm>
            <a:off x="6681055" y="482715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9758-90BB-692C-9E22-8579B22F2469}"/>
              </a:ext>
            </a:extLst>
          </p:cNvPr>
          <p:cNvSpPr/>
          <p:nvPr/>
        </p:nvSpPr>
        <p:spPr>
          <a:xfrm>
            <a:off x="4835796" y="4842122"/>
            <a:ext cx="152164" cy="633664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45744-5A79-09E7-04D5-29DABACEEE58}"/>
              </a:ext>
            </a:extLst>
          </p:cNvPr>
          <p:cNvSpPr/>
          <p:nvPr/>
        </p:nvSpPr>
        <p:spPr>
          <a:xfrm>
            <a:off x="8923103" y="5325428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2A4A-88FF-C416-2D9F-4F5159E107C3}"/>
              </a:ext>
            </a:extLst>
          </p:cNvPr>
          <p:cNvSpPr/>
          <p:nvPr/>
        </p:nvSpPr>
        <p:spPr>
          <a:xfrm>
            <a:off x="10661156" y="5315496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64787-7C92-6933-DCAB-B0E98585C595}"/>
              </a:ext>
            </a:extLst>
          </p:cNvPr>
          <p:cNvSpPr/>
          <p:nvPr/>
        </p:nvSpPr>
        <p:spPr>
          <a:xfrm>
            <a:off x="9065720" y="5325427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5BD8-1043-16D4-8A8E-7736854CE397}"/>
              </a:ext>
            </a:extLst>
          </p:cNvPr>
          <p:cNvCxnSpPr>
            <a:cxnSpLocks/>
          </p:cNvCxnSpPr>
          <p:nvPr/>
        </p:nvCxnSpPr>
        <p:spPr>
          <a:xfrm flipH="1">
            <a:off x="4927414" y="785169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4EBA-4D5B-0A2F-A0FC-752C30FB796D}"/>
              </a:ext>
            </a:extLst>
          </p:cNvPr>
          <p:cNvCxnSpPr>
            <a:cxnSpLocks/>
          </p:cNvCxnSpPr>
          <p:nvPr/>
        </p:nvCxnSpPr>
        <p:spPr>
          <a:xfrm flipH="1">
            <a:off x="5105933" y="716133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B05D0-1278-C69D-F818-D5268797A275}"/>
              </a:ext>
            </a:extLst>
          </p:cNvPr>
          <p:cNvCxnSpPr>
            <a:cxnSpLocks/>
          </p:cNvCxnSpPr>
          <p:nvPr/>
        </p:nvCxnSpPr>
        <p:spPr>
          <a:xfrm flipH="1">
            <a:off x="8985266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513C0-7A8B-29CB-77D3-DFEAE928B1FD}"/>
              </a:ext>
            </a:extLst>
          </p:cNvPr>
          <p:cNvCxnSpPr>
            <a:cxnSpLocks/>
          </p:cNvCxnSpPr>
          <p:nvPr/>
        </p:nvCxnSpPr>
        <p:spPr>
          <a:xfrm flipH="1">
            <a:off x="10728310" y="416133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23DEC-F4C8-27EC-76C4-CD9B6322752C}"/>
              </a:ext>
            </a:extLst>
          </p:cNvPr>
          <p:cNvCxnSpPr>
            <a:cxnSpLocks/>
          </p:cNvCxnSpPr>
          <p:nvPr/>
        </p:nvCxnSpPr>
        <p:spPr>
          <a:xfrm flipH="1">
            <a:off x="9094849" y="400567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5A7C-AC31-D4C3-8E68-0B1823024BF7}"/>
              </a:ext>
            </a:extLst>
          </p:cNvPr>
          <p:cNvCxnSpPr>
            <a:cxnSpLocks/>
          </p:cNvCxnSpPr>
          <p:nvPr/>
        </p:nvCxnSpPr>
        <p:spPr>
          <a:xfrm flipH="1">
            <a:off x="6756521" y="911162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3CDACF-B480-9359-E985-6B8F5A2CE688}"/>
              </a:ext>
            </a:extLst>
          </p:cNvPr>
          <p:cNvCxnSpPr>
            <a:cxnSpLocks/>
          </p:cNvCxnSpPr>
          <p:nvPr/>
        </p:nvCxnSpPr>
        <p:spPr>
          <a:xfrm flipV="1">
            <a:off x="8769799" y="5967065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DA5E6-8A59-0050-14EE-1AD2B8EABE1D}"/>
              </a:ext>
            </a:extLst>
          </p:cNvPr>
          <p:cNvCxnSpPr>
            <a:cxnSpLocks/>
          </p:cNvCxnSpPr>
          <p:nvPr/>
        </p:nvCxnSpPr>
        <p:spPr>
          <a:xfrm flipV="1">
            <a:off x="10512380" y="5949159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C20AE-9F03-6DDB-54BF-5B824E646423}"/>
              </a:ext>
            </a:extLst>
          </p:cNvPr>
          <p:cNvCxnSpPr>
            <a:cxnSpLocks/>
          </p:cNvCxnSpPr>
          <p:nvPr/>
        </p:nvCxnSpPr>
        <p:spPr>
          <a:xfrm flipV="1">
            <a:off x="8931411" y="5949159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02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6" grpId="0" animBg="1"/>
      <p:bldP spid="7" grpId="0" animBg="1"/>
      <p:bldP spid="3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DD6C8-6810-88A7-6EE2-B8CFCA4A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7" y="1055884"/>
            <a:ext cx="2744219" cy="2744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B26E8-B8C6-C770-0B7C-B2E640D36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03" y="862214"/>
            <a:ext cx="3768001" cy="46917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D1EB4D-98BD-A20D-D0DF-216B82BC4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51" y="711619"/>
            <a:ext cx="4546720" cy="5434761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565BD04-6637-242A-5605-00E634C3F863}"/>
              </a:ext>
            </a:extLst>
          </p:cNvPr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</a:rPr>
              <a:t>SM induced DSG in iPSC cells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C20AE-9F03-6DDB-54BF-5B824E646423}"/>
              </a:ext>
            </a:extLst>
          </p:cNvPr>
          <p:cNvCxnSpPr>
            <a:cxnSpLocks/>
          </p:cNvCxnSpPr>
          <p:nvPr/>
        </p:nvCxnSpPr>
        <p:spPr>
          <a:xfrm flipV="1">
            <a:off x="10434218" y="5916246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CDA5E6-8A59-0050-14EE-1AD2B8EABE1D}"/>
              </a:ext>
            </a:extLst>
          </p:cNvPr>
          <p:cNvCxnSpPr>
            <a:cxnSpLocks/>
          </p:cNvCxnSpPr>
          <p:nvPr/>
        </p:nvCxnSpPr>
        <p:spPr>
          <a:xfrm flipV="1">
            <a:off x="9996556" y="5916246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3CDACF-B480-9359-E985-6B8F5A2CE688}"/>
              </a:ext>
            </a:extLst>
          </p:cNvPr>
          <p:cNvCxnSpPr>
            <a:cxnSpLocks/>
          </p:cNvCxnSpPr>
          <p:nvPr/>
        </p:nvCxnSpPr>
        <p:spPr>
          <a:xfrm flipV="1">
            <a:off x="9262873" y="591012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537D06-FAED-56B9-3F95-7BB732A16007}"/>
              </a:ext>
            </a:extLst>
          </p:cNvPr>
          <p:cNvCxnSpPr>
            <a:cxnSpLocks/>
          </p:cNvCxnSpPr>
          <p:nvPr/>
        </p:nvCxnSpPr>
        <p:spPr>
          <a:xfrm flipV="1">
            <a:off x="5962942" y="563231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2E204-FB2D-06AF-72DF-DCB8234B67DD}"/>
              </a:ext>
            </a:extLst>
          </p:cNvPr>
          <p:cNvCxnSpPr>
            <a:cxnSpLocks/>
          </p:cNvCxnSpPr>
          <p:nvPr/>
        </p:nvCxnSpPr>
        <p:spPr>
          <a:xfrm flipV="1">
            <a:off x="5229259" y="563231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23CC1C-5BDB-2960-D90A-01D0161D9165}"/>
              </a:ext>
            </a:extLst>
          </p:cNvPr>
          <p:cNvCxnSpPr>
            <a:cxnSpLocks/>
          </p:cNvCxnSpPr>
          <p:nvPr/>
        </p:nvCxnSpPr>
        <p:spPr>
          <a:xfrm flipV="1">
            <a:off x="6457764" y="5632318"/>
            <a:ext cx="220458" cy="325672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9B186C-9EDF-D1A4-65AF-18E7E9726505}"/>
              </a:ext>
            </a:extLst>
          </p:cNvPr>
          <p:cNvSpPr/>
          <p:nvPr/>
        </p:nvSpPr>
        <p:spPr>
          <a:xfrm>
            <a:off x="6135077" y="4998655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2A4A-88FF-C416-2D9F-4F5159E107C3}"/>
              </a:ext>
            </a:extLst>
          </p:cNvPr>
          <p:cNvSpPr/>
          <p:nvPr/>
        </p:nvSpPr>
        <p:spPr>
          <a:xfrm>
            <a:off x="10151157" y="5276465"/>
            <a:ext cx="134309" cy="6336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BAB9E-20A8-B02F-0A9E-1A4F406DC22A}"/>
              </a:ext>
            </a:extLst>
          </p:cNvPr>
          <p:cNvSpPr/>
          <p:nvPr/>
        </p:nvSpPr>
        <p:spPr>
          <a:xfrm>
            <a:off x="5374515" y="4998655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9758-90BB-692C-9E22-8579B22F2469}"/>
              </a:ext>
            </a:extLst>
          </p:cNvPr>
          <p:cNvSpPr/>
          <p:nvPr/>
        </p:nvSpPr>
        <p:spPr>
          <a:xfrm>
            <a:off x="6601756" y="5010547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45744-5A79-09E7-04D5-29DABACEEE58}"/>
              </a:ext>
            </a:extLst>
          </p:cNvPr>
          <p:cNvSpPr/>
          <p:nvPr/>
        </p:nvSpPr>
        <p:spPr>
          <a:xfrm>
            <a:off x="9434703" y="5276463"/>
            <a:ext cx="134309" cy="63366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64787-7C92-6933-DCAB-B0E98585C595}"/>
              </a:ext>
            </a:extLst>
          </p:cNvPr>
          <p:cNvSpPr/>
          <p:nvPr/>
        </p:nvSpPr>
        <p:spPr>
          <a:xfrm>
            <a:off x="10567088" y="5276464"/>
            <a:ext cx="134309" cy="633663"/>
          </a:xfrm>
          <a:prstGeom prst="rect">
            <a:avLst/>
          </a:prstGeom>
          <a:noFill/>
          <a:ln w="19050">
            <a:solidFill>
              <a:srgbClr val="1A3D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05BD8-1043-16D4-8A8E-7736854CE397}"/>
              </a:ext>
            </a:extLst>
          </p:cNvPr>
          <p:cNvCxnSpPr>
            <a:cxnSpLocks/>
          </p:cNvCxnSpPr>
          <p:nvPr/>
        </p:nvCxnSpPr>
        <p:spPr>
          <a:xfrm flipH="1">
            <a:off x="6668910" y="833031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5A7C-AC31-D4C3-8E68-0B1823024BF7}"/>
              </a:ext>
            </a:extLst>
          </p:cNvPr>
          <p:cNvCxnSpPr>
            <a:cxnSpLocks/>
          </p:cNvCxnSpPr>
          <p:nvPr/>
        </p:nvCxnSpPr>
        <p:spPr>
          <a:xfrm flipH="1">
            <a:off x="6214104" y="833032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64EBA-4D5B-0A2F-A0FC-752C30FB796D}"/>
              </a:ext>
            </a:extLst>
          </p:cNvPr>
          <p:cNvCxnSpPr>
            <a:cxnSpLocks/>
          </p:cNvCxnSpPr>
          <p:nvPr/>
        </p:nvCxnSpPr>
        <p:spPr>
          <a:xfrm flipH="1">
            <a:off x="5455986" y="851766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23DEC-F4C8-27EC-76C4-CD9B6322752C}"/>
              </a:ext>
            </a:extLst>
          </p:cNvPr>
          <p:cNvCxnSpPr>
            <a:cxnSpLocks/>
          </p:cNvCxnSpPr>
          <p:nvPr/>
        </p:nvCxnSpPr>
        <p:spPr>
          <a:xfrm flipH="1">
            <a:off x="10692843" y="3918637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1A3D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513C0-7A8B-29CB-77D3-DFEAE928B1FD}"/>
              </a:ext>
            </a:extLst>
          </p:cNvPr>
          <p:cNvCxnSpPr>
            <a:cxnSpLocks/>
          </p:cNvCxnSpPr>
          <p:nvPr/>
        </p:nvCxnSpPr>
        <p:spPr>
          <a:xfrm flipH="1">
            <a:off x="10238037" y="3918638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7B05D0-1278-C69D-F818-D5268797A275}"/>
              </a:ext>
            </a:extLst>
          </p:cNvPr>
          <p:cNvCxnSpPr>
            <a:cxnSpLocks/>
          </p:cNvCxnSpPr>
          <p:nvPr/>
        </p:nvCxnSpPr>
        <p:spPr>
          <a:xfrm flipH="1">
            <a:off x="9479919" y="3937372"/>
            <a:ext cx="243818" cy="38493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88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Future Steps to be established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3DF5CE8-E35C-86FE-36E0-267767F55458}"/>
              </a:ext>
            </a:extLst>
          </p:cNvPr>
          <p:cNvSpPr txBox="1">
            <a:spLocks/>
          </p:cNvSpPr>
          <p:nvPr/>
        </p:nvSpPr>
        <p:spPr>
          <a:xfrm>
            <a:off x="248204" y="974521"/>
            <a:ext cx="11482951" cy="26677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160863" indent="-160863" algn="l" defTabSz="609585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2667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160863" indent="-1608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lang="en-US" sz="24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459306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⁃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764098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◦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marL="1066773" indent="-1481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‣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Clr>
                <a:srgbClr val="0432FF"/>
              </a:buClr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common targets/motif among the SM splicing enhancers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Explore potential novel splicing targets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Confirm the system difference between the different cell-systems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Provide a guide for cell system selection for certain conditions/cases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RASLseq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primer design for cost-efficient screen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65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Proj</a:t>
            </a: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ects in Biogen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2E005-BA5F-E4A7-D47D-B7E5F4F47E52}"/>
              </a:ext>
            </a:extLst>
          </p:cNvPr>
          <p:cNvSpPr txBox="1"/>
          <p:nvPr/>
        </p:nvSpPr>
        <p:spPr>
          <a:xfrm>
            <a:off x="852522" y="1020745"/>
            <a:ext cx="104571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 RNA Splicing Modulator</a:t>
            </a:r>
          </a:p>
          <a:p>
            <a:r>
              <a:rPr lang="en-US" dirty="0"/>
              <a:t>HTT</a:t>
            </a:r>
          </a:p>
          <a:p>
            <a:r>
              <a:rPr lang="en-US" dirty="0"/>
              <a:t>SMA</a:t>
            </a:r>
          </a:p>
          <a:p>
            <a:r>
              <a:rPr lang="en-US" dirty="0"/>
              <a:t>Gene therapy</a:t>
            </a:r>
          </a:p>
          <a:p>
            <a:r>
              <a:rPr lang="en-US" dirty="0"/>
              <a:t>U1-snRNA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Goals of the Splicing Modulator Research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A23BA16-3DB5-0ACA-B451-84B3DF0F4121}"/>
              </a:ext>
            </a:extLst>
          </p:cNvPr>
          <p:cNvSpPr txBox="1">
            <a:spLocks/>
          </p:cNvSpPr>
          <p:nvPr/>
        </p:nvSpPr>
        <p:spPr>
          <a:xfrm>
            <a:off x="126663" y="1104152"/>
            <a:ext cx="11527456" cy="464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60863" indent="-160863" algn="l" defTabSz="609585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2667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160863" indent="-1608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lang="en-US" sz="24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459306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⁃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764098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◦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marL="1066773" indent="-1481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‣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Discover the compounds/agents keep on-target effects and fewer off-targets effects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Determine the common targets among the SM splicing enhancers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Explore potential novel splicing targets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Confirm the system difference between the different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cell-systems for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selection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Seek the best procedure for cross-experiments/cross-cell-systems comparison        </a:t>
            </a:r>
          </a:p>
          <a:p>
            <a:pPr marL="0" indent="0">
              <a:spcBef>
                <a:spcPts val="200"/>
              </a:spcBef>
              <a:buClr>
                <a:srgbClr val="0432FF"/>
              </a:buClr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Make robust and cost-efficient experimental design,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QC etc.</a:t>
            </a: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Font typeface="Arial" panose="020B0604020202020204" pitchFamily="34" charset="0"/>
              <a:buAutoNum type="arabicParenR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1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039752-91D1-5C56-9749-A833A8FF4C36}"/>
              </a:ext>
            </a:extLst>
          </p:cNvPr>
          <p:cNvSpPr txBox="1"/>
          <p:nvPr/>
        </p:nvSpPr>
        <p:spPr>
          <a:xfrm>
            <a:off x="307746" y="391886"/>
            <a:ext cx="495177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HTT sashimi-plot across 3 cell types</a:t>
            </a:r>
          </a:p>
        </p:txBody>
      </p:sp>
      <p:pic>
        <p:nvPicPr>
          <p:cNvPr id="30" name="Picture 29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A2C8F4A4-BFAC-6DCD-9D94-FE79B90F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32" y="0"/>
            <a:ext cx="4223002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44AF76-883F-F724-F03C-4463CE5D30BE}"/>
              </a:ext>
            </a:extLst>
          </p:cNvPr>
          <p:cNvSpPr/>
          <p:nvPr/>
        </p:nvSpPr>
        <p:spPr>
          <a:xfrm>
            <a:off x="6096000" y="53473"/>
            <a:ext cx="5866063" cy="2112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5376C-05C0-E212-21B2-4C3502CAC198}"/>
              </a:ext>
            </a:extLst>
          </p:cNvPr>
          <p:cNvSpPr/>
          <p:nvPr/>
        </p:nvSpPr>
        <p:spPr>
          <a:xfrm>
            <a:off x="6096000" y="4277892"/>
            <a:ext cx="5866063" cy="20426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92B81-A4DA-406C-7410-D204F0FF29C5}"/>
              </a:ext>
            </a:extLst>
          </p:cNvPr>
          <p:cNvSpPr/>
          <p:nvPr/>
        </p:nvSpPr>
        <p:spPr>
          <a:xfrm>
            <a:off x="6096000" y="2165682"/>
            <a:ext cx="5866063" cy="2112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B07F7-AB9E-A6CC-4E17-E29C52BE397F}"/>
              </a:ext>
            </a:extLst>
          </p:cNvPr>
          <p:cNvSpPr txBox="1"/>
          <p:nvPr/>
        </p:nvSpPr>
        <p:spPr>
          <a:xfrm>
            <a:off x="5380271" y="1109577"/>
            <a:ext cx="585417" cy="369332"/>
          </a:xfrm>
          <a:prstGeom prst="rect">
            <a:avLst/>
          </a:prstGeom>
          <a:solidFill>
            <a:srgbClr val="B6FB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iPSC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51CFD-C47E-9340-2415-6BF37DA5A139}"/>
              </a:ext>
            </a:extLst>
          </p:cNvPr>
          <p:cNvSpPr txBox="1"/>
          <p:nvPr/>
        </p:nvSpPr>
        <p:spPr>
          <a:xfrm>
            <a:off x="5219971" y="3059668"/>
            <a:ext cx="745717" cy="369332"/>
          </a:xfrm>
          <a:prstGeom prst="rect">
            <a:avLst/>
          </a:prstGeom>
          <a:solidFill>
            <a:srgbClr val="B6FB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NGN2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6820C-9BF8-4E53-FFBD-B04D6BCF2159}"/>
              </a:ext>
            </a:extLst>
          </p:cNvPr>
          <p:cNvSpPr txBox="1"/>
          <p:nvPr/>
        </p:nvSpPr>
        <p:spPr>
          <a:xfrm>
            <a:off x="5125009" y="5114575"/>
            <a:ext cx="840679" cy="369332"/>
          </a:xfrm>
          <a:prstGeom prst="rect">
            <a:avLst/>
          </a:prstGeom>
          <a:solidFill>
            <a:srgbClr val="B6FB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ShSy5y</a:t>
            </a:r>
          </a:p>
        </p:txBody>
      </p:sp>
    </p:spTree>
    <p:extLst>
      <p:ext uri="{BB962C8B-B14F-4D97-AF65-F5344CB8AC3E}">
        <p14:creationId xmlns:p14="http://schemas.microsoft.com/office/powerpoint/2010/main" val="255663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dirty="0"/>
              <a:t>sashimi-plots: Compound 6152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3378427-5495-189A-9DC9-20819C7C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69" y="1296307"/>
            <a:ext cx="4546013" cy="4870938"/>
          </a:xfrm>
          <a:prstGeom prst="rect">
            <a:avLst/>
          </a:prstGeom>
        </p:spPr>
      </p:pic>
      <p:pic>
        <p:nvPicPr>
          <p:cNvPr id="6" name="Picture 5" descr="A picture containing text, stationary, screenshot&#10;&#10;Description automatically generated">
            <a:extLst>
              <a:ext uri="{FF2B5EF4-FFF2-40B4-BE49-F238E27FC236}">
                <a16:creationId xmlns:a16="http://schemas.microsoft.com/office/drawing/2014/main" id="{903ADF9F-B7C0-1976-0737-C11D84E39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7" y="1346905"/>
            <a:ext cx="4452419" cy="48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89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73D-5F16-A949-B8C3-18EE718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4" y="129647"/>
            <a:ext cx="9579585" cy="623242"/>
          </a:xfrm>
        </p:spPr>
        <p:txBody>
          <a:bodyPr>
            <a:normAutofit fontScale="90000"/>
          </a:bodyPr>
          <a:lstStyle/>
          <a:p>
            <a:r>
              <a:rPr lang="en-US" dirty="0"/>
              <a:t>It looks more than poison exon spicing in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5BBD1-B915-794B-95E7-3204B6CA33F5}"/>
              </a:ext>
            </a:extLst>
          </p:cNvPr>
          <p:cNvGrpSpPr/>
          <p:nvPr/>
        </p:nvGrpSpPr>
        <p:grpSpPr>
          <a:xfrm>
            <a:off x="760475" y="1125400"/>
            <a:ext cx="5728309" cy="1018257"/>
            <a:chOff x="543575" y="1930801"/>
            <a:chExt cx="5728309" cy="10182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0D6FF7-02D9-974A-A863-D17577A16839}"/>
                </a:ext>
              </a:extLst>
            </p:cNvPr>
            <p:cNvGrpSpPr/>
            <p:nvPr/>
          </p:nvGrpSpPr>
          <p:grpSpPr>
            <a:xfrm>
              <a:off x="543575" y="1930801"/>
              <a:ext cx="5728309" cy="1018257"/>
              <a:chOff x="410011" y="829146"/>
              <a:chExt cx="5728309" cy="10182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2FCA0E3-D04E-A043-B86F-B37E636EF6A1}"/>
                  </a:ext>
                </a:extLst>
              </p:cNvPr>
              <p:cNvGrpSpPr/>
              <p:nvPr/>
            </p:nvGrpSpPr>
            <p:grpSpPr>
              <a:xfrm>
                <a:off x="410011" y="829146"/>
                <a:ext cx="5728309" cy="948265"/>
                <a:chOff x="418567" y="669336"/>
                <a:chExt cx="5728309" cy="948265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B54DBD-3ABC-3143-AECC-45636BA16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19" y="1169234"/>
                  <a:ext cx="54666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8C0C84-E0C4-8E4D-842D-27141606707F}"/>
                    </a:ext>
                  </a:extLst>
                </p:cNvPr>
                <p:cNvSpPr/>
                <p:nvPr/>
              </p:nvSpPr>
              <p:spPr>
                <a:xfrm>
                  <a:off x="4698855" y="982423"/>
                  <a:ext cx="433460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51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3E5223B-7951-F648-AFE2-1F10E15FC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6140" y="669336"/>
                  <a:ext cx="931587" cy="29255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6DEABEF-1D2D-A546-8667-AE990BE82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4435" y="676044"/>
                  <a:ext cx="885541" cy="31923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Left Arrow 12">
                  <a:extLst>
                    <a:ext uri="{FF2B5EF4-FFF2-40B4-BE49-F238E27FC236}">
                      <a16:creationId xmlns:a16="http://schemas.microsoft.com/office/drawing/2014/main" id="{F5E3BD8F-0EB8-8D4C-890E-C9CCB1E75511}"/>
                    </a:ext>
                  </a:extLst>
                </p:cNvPr>
                <p:cNvSpPr/>
                <p:nvPr/>
              </p:nvSpPr>
              <p:spPr>
                <a:xfrm rot="10800000">
                  <a:off x="418567" y="1087641"/>
                  <a:ext cx="446652" cy="148401"/>
                </a:xfrm>
                <a:prstGeom prst="lef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BE6D29F-D2DA-A74D-8EBF-61F7A6BD4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2406" y="1348085"/>
                  <a:ext cx="209071" cy="26682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B6553A9-B3F7-FE4D-AA32-E278D1697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1477" y="1342696"/>
                  <a:ext cx="280804" cy="272210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D9A4ECD-B92C-F148-ACE7-E4F3436E9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307" y="700079"/>
                  <a:ext cx="120774" cy="265555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3D76D4-8732-BD40-AC4D-C64687D609F0}"/>
                    </a:ext>
                  </a:extLst>
                </p:cNvPr>
                <p:cNvSpPr/>
                <p:nvPr/>
              </p:nvSpPr>
              <p:spPr>
                <a:xfrm>
                  <a:off x="3882101" y="976985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50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D389BA-906D-7145-9F27-7A5992A50604}"/>
                    </a:ext>
                  </a:extLst>
                </p:cNvPr>
                <p:cNvSpPr/>
                <p:nvPr/>
              </p:nvSpPr>
              <p:spPr>
                <a:xfrm>
                  <a:off x="1634539" y="971440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49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08B4BE2-95A4-0443-BE06-C1FC6D15D43F}"/>
                    </a:ext>
                  </a:extLst>
                </p:cNvPr>
                <p:cNvSpPr/>
                <p:nvPr/>
              </p:nvSpPr>
              <p:spPr>
                <a:xfrm>
                  <a:off x="2540219" y="982421"/>
                  <a:ext cx="740168" cy="37362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49N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E781E99-D1CA-2B4A-BFA7-595042B98798}"/>
                    </a:ext>
                  </a:extLst>
                </p:cNvPr>
                <p:cNvSpPr/>
                <p:nvPr/>
              </p:nvSpPr>
              <p:spPr>
                <a:xfrm>
                  <a:off x="1011952" y="972579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48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29E2889-2880-3C41-BF15-ADD6B0BA3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4296" y="700079"/>
                  <a:ext cx="92271" cy="27250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55F31CA-CBFA-974F-A2C5-A913B3EA2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30" y="1367029"/>
                  <a:ext cx="348516" cy="25057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2262EA3-7607-1148-93E9-F8803CD8D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5507" y="1324620"/>
                  <a:ext cx="301525" cy="290286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85C4365-D371-B34D-9CED-B6F8D3CB3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8040" y="700079"/>
                  <a:ext cx="182785" cy="28234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BC639CB-49EA-B94D-8E15-B86757676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221" y="673888"/>
                  <a:ext cx="239212" cy="30853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D569EE21-3AB1-B44E-8EE0-16BF443CAC47}"/>
                  </a:ext>
                </a:extLst>
              </p:cNvPr>
              <p:cNvSpPr/>
              <p:nvPr/>
            </p:nvSpPr>
            <p:spPr>
              <a:xfrm>
                <a:off x="2926348" y="1651460"/>
                <a:ext cx="206829" cy="19594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288310C-9D8C-634F-AA54-89DF5DDD1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62" y="1514577"/>
                <a:ext cx="0" cy="141513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90CE92FD-B8B5-0145-8AC6-B1D17368BB2C}"/>
                </a:ext>
              </a:extLst>
            </p:cNvPr>
            <p:cNvSpPr/>
            <p:nvPr/>
          </p:nvSpPr>
          <p:spPr>
            <a:xfrm rot="10800000">
              <a:off x="5510777" y="2356497"/>
              <a:ext cx="446652" cy="148401"/>
            </a:xfrm>
            <a:prstGeom prst="lef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F0D2E5-8AA5-2C40-B96F-5C6AD2186459}"/>
              </a:ext>
            </a:extLst>
          </p:cNvPr>
          <p:cNvGrpSpPr/>
          <p:nvPr/>
        </p:nvGrpSpPr>
        <p:grpSpPr>
          <a:xfrm>
            <a:off x="743483" y="4732733"/>
            <a:ext cx="5728309" cy="1012910"/>
            <a:chOff x="543575" y="1930801"/>
            <a:chExt cx="5728309" cy="10129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F0230F-5BD3-014E-A107-093EE2853124}"/>
                </a:ext>
              </a:extLst>
            </p:cNvPr>
            <p:cNvGrpSpPr/>
            <p:nvPr/>
          </p:nvGrpSpPr>
          <p:grpSpPr>
            <a:xfrm>
              <a:off x="543575" y="1930801"/>
              <a:ext cx="5728309" cy="1012910"/>
              <a:chOff x="410011" y="829146"/>
              <a:chExt cx="5728309" cy="101291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751A0EA-946D-6847-9F05-3422D4F7BA06}"/>
                  </a:ext>
                </a:extLst>
              </p:cNvPr>
              <p:cNvGrpSpPr/>
              <p:nvPr/>
            </p:nvGrpSpPr>
            <p:grpSpPr>
              <a:xfrm>
                <a:off x="410011" y="829146"/>
                <a:ext cx="5728309" cy="945570"/>
                <a:chOff x="418567" y="669336"/>
                <a:chExt cx="5728309" cy="94557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65A322E-96DB-FC48-834E-0A4C18E01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19" y="1169234"/>
                  <a:ext cx="54666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5559B0-1542-F540-B5E5-54337E840880}"/>
                    </a:ext>
                  </a:extLst>
                </p:cNvPr>
                <p:cNvSpPr/>
                <p:nvPr/>
              </p:nvSpPr>
              <p:spPr>
                <a:xfrm>
                  <a:off x="4698855" y="982423"/>
                  <a:ext cx="433460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51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7857F2D-64C3-2D48-9DB3-4B249669E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6140" y="669336"/>
                  <a:ext cx="931587" cy="29255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E537D27-AC70-B749-8FFA-2C849E278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4435" y="676044"/>
                  <a:ext cx="885541" cy="31923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Left Arrow 35">
                  <a:extLst>
                    <a:ext uri="{FF2B5EF4-FFF2-40B4-BE49-F238E27FC236}">
                      <a16:creationId xmlns:a16="http://schemas.microsoft.com/office/drawing/2014/main" id="{6162EBE0-6348-3640-89A6-FD58D44C0C44}"/>
                    </a:ext>
                  </a:extLst>
                </p:cNvPr>
                <p:cNvSpPr/>
                <p:nvPr/>
              </p:nvSpPr>
              <p:spPr>
                <a:xfrm rot="10800000">
                  <a:off x="418567" y="1087641"/>
                  <a:ext cx="446652" cy="148401"/>
                </a:xfrm>
                <a:prstGeom prst="lef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315AB33-BCF1-B440-8AC4-F1EA22212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2406" y="1348085"/>
                  <a:ext cx="209071" cy="26682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AD4CC50-1DD7-A44E-B6D4-D3C57CCBC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307" y="700079"/>
                  <a:ext cx="120774" cy="265555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C153991-1115-BF42-883D-7BC24F5C0F26}"/>
                    </a:ext>
                  </a:extLst>
                </p:cNvPr>
                <p:cNvSpPr/>
                <p:nvPr/>
              </p:nvSpPr>
              <p:spPr>
                <a:xfrm>
                  <a:off x="3882101" y="976985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50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A256989-176B-8B48-BAD4-E22672288247}"/>
                    </a:ext>
                  </a:extLst>
                </p:cNvPr>
                <p:cNvSpPr/>
                <p:nvPr/>
              </p:nvSpPr>
              <p:spPr>
                <a:xfrm>
                  <a:off x="1634539" y="971440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49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77E7EC0-460B-DA4A-9655-F14ED9F39263}"/>
                    </a:ext>
                  </a:extLst>
                </p:cNvPr>
                <p:cNvSpPr/>
                <p:nvPr/>
              </p:nvSpPr>
              <p:spPr>
                <a:xfrm>
                  <a:off x="2540219" y="971911"/>
                  <a:ext cx="740168" cy="37362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49N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3008AC4-0239-564C-9BFA-4C68EFB2A4E2}"/>
                    </a:ext>
                  </a:extLst>
                </p:cNvPr>
                <p:cNvSpPr/>
                <p:nvPr/>
              </p:nvSpPr>
              <p:spPr>
                <a:xfrm>
                  <a:off x="1011952" y="972579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48</a:t>
                  </a: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55A76CB-EDB4-F744-8211-8EE32E38D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4296" y="700079"/>
                  <a:ext cx="92271" cy="27250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5B030C0-7FF6-5343-AF84-607DE7834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8040" y="700079"/>
                  <a:ext cx="182785" cy="28234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B62AF84-2112-7D4E-8E0B-4CDD2BF56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221" y="673888"/>
                  <a:ext cx="239212" cy="30853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E9011E0A-7DFC-8540-A0C3-F64B1B27487F}"/>
                  </a:ext>
                </a:extLst>
              </p:cNvPr>
              <p:cNvSpPr/>
              <p:nvPr/>
            </p:nvSpPr>
            <p:spPr>
              <a:xfrm>
                <a:off x="2926348" y="1646113"/>
                <a:ext cx="206829" cy="19594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3743DBB-D01D-B342-A573-849DA74C2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62" y="1503883"/>
                <a:ext cx="0" cy="141513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Left Arrow 27">
              <a:extLst>
                <a:ext uri="{FF2B5EF4-FFF2-40B4-BE49-F238E27FC236}">
                  <a16:creationId xmlns:a16="http://schemas.microsoft.com/office/drawing/2014/main" id="{6781BADF-7954-C14A-ADF0-70A56F6A37C4}"/>
                </a:ext>
              </a:extLst>
            </p:cNvPr>
            <p:cNvSpPr/>
            <p:nvPr/>
          </p:nvSpPr>
          <p:spPr>
            <a:xfrm rot="10800000">
              <a:off x="5510777" y="2356497"/>
              <a:ext cx="446652" cy="148401"/>
            </a:xfrm>
            <a:prstGeom prst="lef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D72F4EA-FA51-9F4C-94F1-B4AFF8E8E47E}"/>
              </a:ext>
            </a:extLst>
          </p:cNvPr>
          <p:cNvSpPr txBox="1"/>
          <p:nvPr/>
        </p:nvSpPr>
        <p:spPr>
          <a:xfrm>
            <a:off x="7471631" y="128421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Ex49N: chr4:3,213,622-3,213,736 (+)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3F9EEC-3C25-7245-9B39-011C26866A95}"/>
              </a:ext>
            </a:extLst>
          </p:cNvPr>
          <p:cNvSpPr txBox="1"/>
          <p:nvPr/>
        </p:nvSpPr>
        <p:spPr>
          <a:xfrm>
            <a:off x="235521" y="648199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Edited from Jessica Plots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3935E4-5213-6E41-B35A-2A7F6EA37D5B}"/>
              </a:ext>
            </a:extLst>
          </p:cNvPr>
          <p:cNvSpPr/>
          <p:nvPr/>
        </p:nvSpPr>
        <p:spPr>
          <a:xfrm>
            <a:off x="3506529" y="5036431"/>
            <a:ext cx="605560" cy="3736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067" dirty="0">
                <a:solidFill>
                  <a:srgbClr val="FFFFFF"/>
                </a:solidFill>
                <a:latin typeface="Arial" panose="020B0604020202020204"/>
              </a:rPr>
              <a:t>Intron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3FDF4E-F7D5-2D4C-AB9C-5C2EDA577EFD}"/>
              </a:ext>
            </a:extLst>
          </p:cNvPr>
          <p:cNvSpPr txBox="1"/>
          <p:nvPr/>
        </p:nvSpPr>
        <p:spPr>
          <a:xfrm>
            <a:off x="596494" y="898669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toxic exon splicing in type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8F878E-8E44-C145-A4D3-5C3E69D390C2}"/>
              </a:ext>
            </a:extLst>
          </p:cNvPr>
          <p:cNvSpPr txBox="1"/>
          <p:nvPr/>
        </p:nvSpPr>
        <p:spPr>
          <a:xfrm>
            <a:off x="596494" y="2314288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Non-Classical but high frequent ones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B8042D-1644-E544-927F-3B5274296B30}"/>
              </a:ext>
            </a:extLst>
          </p:cNvPr>
          <p:cNvSpPr/>
          <p:nvPr/>
        </p:nvSpPr>
        <p:spPr>
          <a:xfrm>
            <a:off x="7471631" y="6341717"/>
            <a:ext cx="4376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F0502020204030204" pitchFamily="34" charset="0"/>
              </a:rPr>
              <a:t>Nonsense-mediated 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Roboto" panose="020F0502020204030204" pitchFamily="34" charset="0"/>
              </a:rPr>
              <a:t>mRNA decay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F0502020204030204" pitchFamily="34" charset="0"/>
              </a:rPr>
              <a:t> (NMD)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06E6F7-467D-A347-BC64-F6133ABABF30}"/>
              </a:ext>
            </a:extLst>
          </p:cNvPr>
          <p:cNvSpPr/>
          <p:nvPr/>
        </p:nvSpPr>
        <p:spPr>
          <a:xfrm>
            <a:off x="2662633" y="3183916"/>
            <a:ext cx="239213" cy="3736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067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6FF3E0-D0EF-674E-A830-BB9E2AB9A9B5}"/>
              </a:ext>
            </a:extLst>
          </p:cNvPr>
          <p:cNvGrpSpPr/>
          <p:nvPr/>
        </p:nvGrpSpPr>
        <p:grpSpPr>
          <a:xfrm>
            <a:off x="783969" y="2876924"/>
            <a:ext cx="5728309" cy="1007563"/>
            <a:chOff x="543575" y="1930801"/>
            <a:chExt cx="5728309" cy="10075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3452F2-3985-2844-8C28-69A427D9A50A}"/>
                </a:ext>
              </a:extLst>
            </p:cNvPr>
            <p:cNvGrpSpPr/>
            <p:nvPr/>
          </p:nvGrpSpPr>
          <p:grpSpPr>
            <a:xfrm>
              <a:off x="543575" y="1930801"/>
              <a:ext cx="5728309" cy="1007563"/>
              <a:chOff x="410011" y="829146"/>
              <a:chExt cx="5728309" cy="100756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96C1276-293F-1E4D-BECB-0907D8B4276F}"/>
                  </a:ext>
                </a:extLst>
              </p:cNvPr>
              <p:cNvGrpSpPr/>
              <p:nvPr/>
            </p:nvGrpSpPr>
            <p:grpSpPr>
              <a:xfrm>
                <a:off x="410011" y="829146"/>
                <a:ext cx="5728309" cy="945570"/>
                <a:chOff x="418567" y="669336"/>
                <a:chExt cx="5728309" cy="94557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8E9123D-0254-A24F-A496-4D5F1A7B3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19" y="1169234"/>
                  <a:ext cx="54666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32121E0-45E0-E74C-BA35-4EEBF1941CE4}"/>
                    </a:ext>
                  </a:extLst>
                </p:cNvPr>
                <p:cNvSpPr/>
                <p:nvPr/>
              </p:nvSpPr>
              <p:spPr>
                <a:xfrm>
                  <a:off x="4698855" y="982423"/>
                  <a:ext cx="433460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51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C4DAA79-F17C-074F-A788-EDFE7A8C7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6140" y="669336"/>
                  <a:ext cx="931587" cy="29255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C01B31D-677E-0649-B1ED-6DF1687B4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4435" y="676044"/>
                  <a:ext cx="885541" cy="31923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F5AAC8DE-576B-0547-BEF5-C948C977842F}"/>
                    </a:ext>
                  </a:extLst>
                </p:cNvPr>
                <p:cNvSpPr/>
                <p:nvPr/>
              </p:nvSpPr>
              <p:spPr>
                <a:xfrm rot="10800000">
                  <a:off x="418567" y="1087641"/>
                  <a:ext cx="446652" cy="148401"/>
                </a:xfrm>
                <a:prstGeom prst="lef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8519DE1A-2305-D04B-8B96-9D7EF6AF9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2406" y="1348085"/>
                  <a:ext cx="209071" cy="26682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2CD813C-0BE5-B844-8D05-C916E9530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1477" y="1300119"/>
                  <a:ext cx="38456" cy="314787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0F9AC9E-9593-AF4D-A603-3AC71F260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2307" y="700079"/>
                  <a:ext cx="120774" cy="265555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5F5EF83-620C-0C4D-B160-3FA53CD6B712}"/>
                    </a:ext>
                  </a:extLst>
                </p:cNvPr>
                <p:cNvSpPr/>
                <p:nvPr/>
              </p:nvSpPr>
              <p:spPr>
                <a:xfrm>
                  <a:off x="3882101" y="976985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50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D8496FF-02FA-2F45-8090-F210A2F22F8C}"/>
                    </a:ext>
                  </a:extLst>
                </p:cNvPr>
                <p:cNvSpPr/>
                <p:nvPr/>
              </p:nvSpPr>
              <p:spPr>
                <a:xfrm>
                  <a:off x="1634539" y="971440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49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89C2DD3-FB1C-9546-B679-0D4217A91890}"/>
                    </a:ext>
                  </a:extLst>
                </p:cNvPr>
                <p:cNvSpPr/>
                <p:nvPr/>
              </p:nvSpPr>
              <p:spPr>
                <a:xfrm>
                  <a:off x="2540219" y="971911"/>
                  <a:ext cx="740168" cy="373625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 dirty="0">
                      <a:solidFill>
                        <a:srgbClr val="FFFFFF"/>
                      </a:solidFill>
                      <a:latin typeface="Arial" panose="020B0604020202020204"/>
                    </a:rPr>
                    <a:t>49N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4EE79E8-004E-4549-BBDF-637E3D21E4E9}"/>
                    </a:ext>
                  </a:extLst>
                </p:cNvPr>
                <p:cNvSpPr/>
                <p:nvPr/>
              </p:nvSpPr>
              <p:spPr>
                <a:xfrm>
                  <a:off x="1011952" y="972579"/>
                  <a:ext cx="446652" cy="373625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r>
                    <a:rPr lang="en-US" sz="1067">
                      <a:solidFill>
                        <a:srgbClr val="FFFFFF"/>
                      </a:solidFill>
                      <a:latin typeface="Arial" panose="020B0604020202020204"/>
                    </a:rPr>
                    <a:t>48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FD5D9EC-A3E1-234C-B121-1800098EC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4296" y="700079"/>
                  <a:ext cx="92271" cy="272501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469E440-5030-F043-94A1-3C1222414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8040" y="700079"/>
                  <a:ext cx="182785" cy="282342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B57A512-F835-5E43-B510-6E8AD6EB5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221" y="673888"/>
                  <a:ext cx="239212" cy="308533"/>
                </a:xfrm>
                <a:prstGeom prst="line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2D188908-B572-2542-9C74-9DA5E6F073FE}"/>
                  </a:ext>
                </a:extLst>
              </p:cNvPr>
              <p:cNvSpPr/>
              <p:nvPr/>
            </p:nvSpPr>
            <p:spPr>
              <a:xfrm>
                <a:off x="2926348" y="1640766"/>
                <a:ext cx="206829" cy="19594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B88A33D-D26D-FD41-AA96-0DF85ED5A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62" y="1509230"/>
                <a:ext cx="0" cy="141513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Left Arrow 58">
              <a:extLst>
                <a:ext uri="{FF2B5EF4-FFF2-40B4-BE49-F238E27FC236}">
                  <a16:creationId xmlns:a16="http://schemas.microsoft.com/office/drawing/2014/main" id="{3AD10119-D982-2248-B34D-5E57EDC65649}"/>
                </a:ext>
              </a:extLst>
            </p:cNvPr>
            <p:cNvSpPr/>
            <p:nvPr/>
          </p:nvSpPr>
          <p:spPr>
            <a:xfrm rot="10800000">
              <a:off x="5510777" y="2356497"/>
              <a:ext cx="446652" cy="148401"/>
            </a:xfrm>
            <a:prstGeom prst="lef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C843D35-282B-0944-AA26-F6B0764C802B}"/>
              </a:ext>
            </a:extLst>
          </p:cNvPr>
          <p:cNvSpPr txBox="1"/>
          <p:nvPr/>
        </p:nvSpPr>
        <p:spPr>
          <a:xfrm>
            <a:off x="579502" y="4190723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Non-Classical and less frequent ones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5B3D7D-0E43-CD5D-43E6-0FC5E24F586A}"/>
              </a:ext>
            </a:extLst>
          </p:cNvPr>
          <p:cNvSpPr/>
          <p:nvPr/>
        </p:nvSpPr>
        <p:spPr>
          <a:xfrm>
            <a:off x="2627915" y="5039077"/>
            <a:ext cx="239213" cy="3736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067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FCA831-928F-7FD2-18AF-FBE4406247FB}"/>
              </a:ext>
            </a:extLst>
          </p:cNvPr>
          <p:cNvCxnSpPr>
            <a:cxnSpLocks/>
          </p:cNvCxnSpPr>
          <p:nvPr/>
        </p:nvCxnSpPr>
        <p:spPr>
          <a:xfrm flipH="1">
            <a:off x="2628002" y="5402655"/>
            <a:ext cx="38456" cy="31478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409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91890-9668-4113-599F-534F33E748E9}"/>
              </a:ext>
            </a:extLst>
          </p:cNvPr>
          <p:cNvCxnSpPr/>
          <p:nvPr/>
        </p:nvCxnSpPr>
        <p:spPr>
          <a:xfrm>
            <a:off x="470139" y="1825370"/>
            <a:ext cx="272527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A2A1E-6EC5-36F9-9537-A9F819195BB2}"/>
              </a:ext>
            </a:extLst>
          </p:cNvPr>
          <p:cNvSpPr/>
          <p:nvPr/>
        </p:nvSpPr>
        <p:spPr>
          <a:xfrm>
            <a:off x="676328" y="1690901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EED91-E8DC-708E-5007-E4945019F1B3}"/>
              </a:ext>
            </a:extLst>
          </p:cNvPr>
          <p:cNvSpPr/>
          <p:nvPr/>
        </p:nvSpPr>
        <p:spPr>
          <a:xfrm>
            <a:off x="2666493" y="1690900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9A1BE-9834-49D0-AD92-7FE0DABF5F79}"/>
              </a:ext>
            </a:extLst>
          </p:cNvPr>
          <p:cNvSpPr/>
          <p:nvPr/>
        </p:nvSpPr>
        <p:spPr>
          <a:xfrm>
            <a:off x="1577281" y="1690900"/>
            <a:ext cx="546847" cy="268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Cryptic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6AAED9-ED3F-D7DF-21B6-9CA33318AF8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34916" y="1306024"/>
            <a:ext cx="719304" cy="5193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D05319-9789-B3CD-1F14-4C73D4DBD1C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54220" y="1306024"/>
            <a:ext cx="912273" cy="5193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6E7A6-21DC-99F6-8DC7-2EBEA7545D5D}"/>
              </a:ext>
            </a:extLst>
          </p:cNvPr>
          <p:cNvSpPr txBox="1"/>
          <p:nvPr/>
        </p:nvSpPr>
        <p:spPr>
          <a:xfrm>
            <a:off x="1075098" y="892463"/>
            <a:ext cx="151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Canonical splicing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D7F57-6BFF-24FB-7060-41CD55C4CD77}"/>
              </a:ext>
            </a:extLst>
          </p:cNvPr>
          <p:cNvSpPr/>
          <p:nvPr/>
        </p:nvSpPr>
        <p:spPr>
          <a:xfrm>
            <a:off x="4547263" y="1462236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6AB1CB-D669-9630-309E-CC9695078624}"/>
              </a:ext>
            </a:extLst>
          </p:cNvPr>
          <p:cNvSpPr/>
          <p:nvPr/>
        </p:nvSpPr>
        <p:spPr>
          <a:xfrm>
            <a:off x="4905851" y="1462236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D441B-1D3D-B16B-AFE6-18103209021E}"/>
              </a:ext>
            </a:extLst>
          </p:cNvPr>
          <p:cNvSpPr txBox="1"/>
          <p:nvPr/>
        </p:nvSpPr>
        <p:spPr>
          <a:xfrm>
            <a:off x="4327192" y="183393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Stable mRNA</a:t>
            </a:r>
          </a:p>
          <a:p>
            <a:r>
              <a:rPr lang="en-US" sz="1400" b="1" i="1"/>
              <a:t>Normal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3E0054-F817-E811-CA5F-39E9CE5ADA3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034916" y="1825372"/>
            <a:ext cx="279275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D0147-CA4F-4AF3-9189-0224023423B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14191" y="1825371"/>
            <a:ext cx="263090" cy="2689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BA976-5376-6B69-E662-F586222304B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124128" y="1825371"/>
            <a:ext cx="263090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58EAF0-A536-9335-89F4-4DF8F9D8F85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387218" y="1825371"/>
            <a:ext cx="279275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045246-7DC6-16DF-5C04-98B65A68E483}"/>
              </a:ext>
            </a:extLst>
          </p:cNvPr>
          <p:cNvSpPr txBox="1"/>
          <p:nvPr/>
        </p:nvSpPr>
        <p:spPr>
          <a:xfrm>
            <a:off x="1093028" y="2171410"/>
            <a:ext cx="130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SM-promoted</a:t>
            </a:r>
          </a:p>
          <a:p>
            <a:r>
              <a:rPr lang="en-US" sz="1400" b="1" i="1"/>
              <a:t>Cryptic splicing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B6FF93A-93E2-8B25-1972-084274B88765}"/>
              </a:ext>
            </a:extLst>
          </p:cNvPr>
          <p:cNvSpPr/>
          <p:nvPr/>
        </p:nvSpPr>
        <p:spPr>
          <a:xfrm>
            <a:off x="3997947" y="1154392"/>
            <a:ext cx="1921930" cy="148674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E78873-9817-605F-C1CD-E9FD09BC099E}"/>
              </a:ext>
            </a:extLst>
          </p:cNvPr>
          <p:cNvGrpSpPr/>
          <p:nvPr/>
        </p:nvGrpSpPr>
        <p:grpSpPr>
          <a:xfrm>
            <a:off x="6379265" y="1148298"/>
            <a:ext cx="1990873" cy="1486744"/>
            <a:chOff x="6445727" y="654999"/>
            <a:chExt cx="1990873" cy="148674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A4C3148-368C-2DC6-E256-3CB313B86423}"/>
                </a:ext>
              </a:extLst>
            </p:cNvPr>
            <p:cNvSpPr/>
            <p:nvPr/>
          </p:nvSpPr>
          <p:spPr>
            <a:xfrm>
              <a:off x="6718166" y="949744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A1B17F-3ECC-0290-04A6-3F2376EF18EE}"/>
                </a:ext>
              </a:extLst>
            </p:cNvPr>
            <p:cNvSpPr/>
            <p:nvPr/>
          </p:nvSpPr>
          <p:spPr>
            <a:xfrm>
              <a:off x="7639901" y="949743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217E776-ACFB-4A5C-5853-9CEC074582F0}"/>
                </a:ext>
              </a:extLst>
            </p:cNvPr>
            <p:cNvSpPr/>
            <p:nvPr/>
          </p:nvSpPr>
          <p:spPr>
            <a:xfrm>
              <a:off x="7076754" y="949743"/>
              <a:ext cx="546847" cy="268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Cryptic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A12E74A-1D8C-A6AC-38B4-1773F089D94F}"/>
                </a:ext>
              </a:extLst>
            </p:cNvPr>
            <p:cNvSpPr txBox="1"/>
            <p:nvPr/>
          </p:nvSpPr>
          <p:spPr>
            <a:xfrm>
              <a:off x="6666207" y="1235735"/>
              <a:ext cx="17703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/>
                <a:t>Stable mRNA</a:t>
              </a:r>
            </a:p>
            <a:p>
              <a:r>
                <a:rPr lang="en-US" sz="1400" b="1" i="1" dirty="0"/>
                <a:t>Protein with an inserted polypeptide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746A841-9315-73DA-7680-14E1622740C3}"/>
                </a:ext>
              </a:extLst>
            </p:cNvPr>
            <p:cNvSpPr/>
            <p:nvPr/>
          </p:nvSpPr>
          <p:spPr>
            <a:xfrm>
              <a:off x="6445727" y="654999"/>
              <a:ext cx="1921930" cy="14867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CF364D-D12A-E69C-A608-95AD7219C791}"/>
              </a:ext>
            </a:extLst>
          </p:cNvPr>
          <p:cNvGrpSpPr/>
          <p:nvPr/>
        </p:nvGrpSpPr>
        <p:grpSpPr>
          <a:xfrm>
            <a:off x="8760583" y="1148298"/>
            <a:ext cx="1921930" cy="1486744"/>
            <a:chOff x="8827045" y="654999"/>
            <a:chExt cx="1921930" cy="14867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BAA810-9D7E-A0DA-2F4A-EEDC938F3ED2}"/>
                </a:ext>
              </a:extLst>
            </p:cNvPr>
            <p:cNvSpPr/>
            <p:nvPr/>
          </p:nvSpPr>
          <p:spPr>
            <a:xfrm>
              <a:off x="9119586" y="1063131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6C32D5-0736-5EAE-D1CF-BC0930B68060}"/>
                </a:ext>
              </a:extLst>
            </p:cNvPr>
            <p:cNvSpPr/>
            <p:nvPr/>
          </p:nvSpPr>
          <p:spPr>
            <a:xfrm>
              <a:off x="10041321" y="1063130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5F14DF-B09F-7A02-263C-E64BD83C7942}"/>
                </a:ext>
              </a:extLst>
            </p:cNvPr>
            <p:cNvSpPr/>
            <p:nvPr/>
          </p:nvSpPr>
          <p:spPr>
            <a:xfrm>
              <a:off x="9478174" y="1063130"/>
              <a:ext cx="546847" cy="268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Cryptic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76C68F-DBA9-49DC-43A7-F9DC89A0573E}"/>
                </a:ext>
              </a:extLst>
            </p:cNvPr>
            <p:cNvSpPr txBox="1"/>
            <p:nvPr/>
          </p:nvSpPr>
          <p:spPr>
            <a:xfrm>
              <a:off x="9067627" y="1349122"/>
              <a:ext cx="1525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u="sng" dirty="0"/>
                <a:t>Unstable</a:t>
              </a:r>
              <a:r>
                <a:rPr lang="en-US" sz="1400" b="1" i="1" dirty="0"/>
                <a:t> mRNA</a:t>
              </a:r>
            </a:p>
            <a:p>
              <a:r>
                <a:rPr lang="en-US" sz="1400" b="1" i="1" dirty="0"/>
                <a:t>Removed by NMD</a:t>
              </a:r>
            </a:p>
          </p:txBody>
        </p:sp>
        <p:sp>
          <p:nvSpPr>
            <p:cNvPr id="45" name="Decagon 44">
              <a:extLst>
                <a:ext uri="{FF2B5EF4-FFF2-40B4-BE49-F238E27FC236}">
                  <a16:creationId xmlns:a16="http://schemas.microsoft.com/office/drawing/2014/main" id="{FAAB4D76-9EAA-3230-12C2-2134DECAF204}"/>
                </a:ext>
              </a:extLst>
            </p:cNvPr>
            <p:cNvSpPr/>
            <p:nvPr/>
          </p:nvSpPr>
          <p:spPr>
            <a:xfrm>
              <a:off x="9637720" y="87865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EA858C-5CF6-41AB-F229-93F4B242A3D5}"/>
                </a:ext>
              </a:extLst>
            </p:cNvPr>
            <p:cNvSpPr/>
            <p:nvPr/>
          </p:nvSpPr>
          <p:spPr>
            <a:xfrm>
              <a:off x="9700996" y="102674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4D27005B-FF2F-F1E3-D62A-211593BC11A8}"/>
                </a:ext>
              </a:extLst>
            </p:cNvPr>
            <p:cNvSpPr/>
            <p:nvPr/>
          </p:nvSpPr>
          <p:spPr>
            <a:xfrm>
              <a:off x="8827045" y="654999"/>
              <a:ext cx="1921930" cy="14867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59B9853C-E9F8-0A20-8808-78D3AC288FC7}"/>
              </a:ext>
            </a:extLst>
          </p:cNvPr>
          <p:cNvSpPr/>
          <p:nvPr/>
        </p:nvSpPr>
        <p:spPr>
          <a:xfrm>
            <a:off x="4066261" y="798175"/>
            <a:ext cx="6564241" cy="2218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Splicing outcome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BBE28B9-AE05-4C0D-14DD-3B5BF6CA46E0}"/>
              </a:ext>
            </a:extLst>
          </p:cNvPr>
          <p:cNvSpPr/>
          <p:nvPr/>
        </p:nvSpPr>
        <p:spPr>
          <a:xfrm>
            <a:off x="1143775" y="3316022"/>
            <a:ext cx="3035538" cy="2535881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0801AD-A006-A3C6-A78B-F9497DE5AB01}"/>
              </a:ext>
            </a:extLst>
          </p:cNvPr>
          <p:cNvSpPr/>
          <p:nvPr/>
        </p:nvSpPr>
        <p:spPr>
          <a:xfrm>
            <a:off x="1415387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76153C-CB67-D5F5-C93E-404E2D84238E}"/>
              </a:ext>
            </a:extLst>
          </p:cNvPr>
          <p:cNvSpPr/>
          <p:nvPr/>
        </p:nvSpPr>
        <p:spPr>
          <a:xfrm>
            <a:off x="1773975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D3EA97-E3D8-3950-D165-8AC2726A6DF4}"/>
              </a:ext>
            </a:extLst>
          </p:cNvPr>
          <p:cNvSpPr/>
          <p:nvPr/>
        </p:nvSpPr>
        <p:spPr>
          <a:xfrm>
            <a:off x="1773975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15A3BF-C508-5627-92F8-DF3EE674E666}"/>
              </a:ext>
            </a:extLst>
          </p:cNvPr>
          <p:cNvSpPr/>
          <p:nvPr/>
        </p:nvSpPr>
        <p:spPr>
          <a:xfrm>
            <a:off x="2132563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9B4735-14CE-D04E-16AD-6E4F90E9772F}"/>
              </a:ext>
            </a:extLst>
          </p:cNvPr>
          <p:cNvSpPr/>
          <p:nvPr/>
        </p:nvSpPr>
        <p:spPr>
          <a:xfrm>
            <a:off x="2018060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7904EB-68C1-0658-5215-4F8A456DE90D}"/>
              </a:ext>
            </a:extLst>
          </p:cNvPr>
          <p:cNvSpPr/>
          <p:nvPr/>
        </p:nvSpPr>
        <p:spPr>
          <a:xfrm>
            <a:off x="2376648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8769CA-7FC6-5E64-4149-554ABBB2C79D}"/>
              </a:ext>
            </a:extLst>
          </p:cNvPr>
          <p:cNvSpPr/>
          <p:nvPr/>
        </p:nvSpPr>
        <p:spPr>
          <a:xfrm>
            <a:off x="2455630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6B67C9-4B5C-8E6C-CF67-483BACE4A26A}"/>
              </a:ext>
            </a:extLst>
          </p:cNvPr>
          <p:cNvSpPr/>
          <p:nvPr/>
        </p:nvSpPr>
        <p:spPr>
          <a:xfrm>
            <a:off x="2814218" y="364181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C07CD9-1F4A-5D6E-EB98-D4A1132917F6}"/>
              </a:ext>
            </a:extLst>
          </p:cNvPr>
          <p:cNvSpPr/>
          <p:nvPr/>
        </p:nvSpPr>
        <p:spPr>
          <a:xfrm>
            <a:off x="2814218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BC0BD-2E9B-A603-E208-22B656DC3F8B}"/>
              </a:ext>
            </a:extLst>
          </p:cNvPr>
          <p:cNvSpPr/>
          <p:nvPr/>
        </p:nvSpPr>
        <p:spPr>
          <a:xfrm>
            <a:off x="3172806" y="395613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569113-2F36-81CC-D7DB-8D024392D6AC}"/>
              </a:ext>
            </a:extLst>
          </p:cNvPr>
          <p:cNvSpPr/>
          <p:nvPr/>
        </p:nvSpPr>
        <p:spPr>
          <a:xfrm>
            <a:off x="3058303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E6E79A-19A0-4D6F-8A54-5984698CB10F}"/>
              </a:ext>
            </a:extLst>
          </p:cNvPr>
          <p:cNvSpPr/>
          <p:nvPr/>
        </p:nvSpPr>
        <p:spPr>
          <a:xfrm>
            <a:off x="3416891" y="427046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D0A7D5-AB2A-5829-5EE0-95B98415F671}"/>
              </a:ext>
            </a:extLst>
          </p:cNvPr>
          <p:cNvSpPr/>
          <p:nvPr/>
        </p:nvSpPr>
        <p:spPr>
          <a:xfrm>
            <a:off x="1763998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D9632A-A096-43CF-C4BE-F0253E2F3465}"/>
              </a:ext>
            </a:extLst>
          </p:cNvPr>
          <p:cNvSpPr/>
          <p:nvPr/>
        </p:nvSpPr>
        <p:spPr>
          <a:xfrm>
            <a:off x="2122586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2B45BD-133B-3EFB-359B-3685648ACD89}"/>
              </a:ext>
            </a:extLst>
          </p:cNvPr>
          <p:cNvSpPr/>
          <p:nvPr/>
        </p:nvSpPr>
        <p:spPr>
          <a:xfrm>
            <a:off x="2634924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EEA1195-3256-457E-8E50-9436D8351226}"/>
              </a:ext>
            </a:extLst>
          </p:cNvPr>
          <p:cNvSpPr/>
          <p:nvPr/>
        </p:nvSpPr>
        <p:spPr>
          <a:xfrm>
            <a:off x="2993512" y="4560431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C5C6BD-11BA-5022-8746-47602EFF9CF6}"/>
              </a:ext>
            </a:extLst>
          </p:cNvPr>
          <p:cNvSpPr/>
          <p:nvPr/>
        </p:nvSpPr>
        <p:spPr>
          <a:xfrm>
            <a:off x="2879009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8BE9D1-9088-9CB4-B642-64126C82A5CE}"/>
              </a:ext>
            </a:extLst>
          </p:cNvPr>
          <p:cNvSpPr/>
          <p:nvPr/>
        </p:nvSpPr>
        <p:spPr>
          <a:xfrm>
            <a:off x="3237597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0751FE-18D8-4143-7853-FA113BB1832F}"/>
              </a:ext>
            </a:extLst>
          </p:cNvPr>
          <p:cNvSpPr/>
          <p:nvPr/>
        </p:nvSpPr>
        <p:spPr>
          <a:xfrm>
            <a:off x="1982539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F2FB2F-9E4F-BB04-08C0-1F6446F8398A}"/>
              </a:ext>
            </a:extLst>
          </p:cNvPr>
          <p:cNvSpPr/>
          <p:nvPr/>
        </p:nvSpPr>
        <p:spPr>
          <a:xfrm>
            <a:off x="2341127" y="4874756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C635B2-B732-F2E0-0A4E-63884D353B9A}"/>
              </a:ext>
            </a:extLst>
          </p:cNvPr>
          <p:cNvSpPr txBox="1"/>
          <p:nvPr/>
        </p:nvSpPr>
        <p:spPr>
          <a:xfrm>
            <a:off x="1412255" y="5234567"/>
            <a:ext cx="285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10 copies of canonically spliced mRNA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48F765-9D1E-B2AA-E78F-E9482815ECA2}"/>
              </a:ext>
            </a:extLst>
          </p:cNvPr>
          <p:cNvSpPr txBox="1"/>
          <p:nvPr/>
        </p:nvSpPr>
        <p:spPr>
          <a:xfrm>
            <a:off x="2101521" y="3010821"/>
            <a:ext cx="112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Basal state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E732D81-2565-041B-39B9-55E47CE569FC}"/>
              </a:ext>
            </a:extLst>
          </p:cNvPr>
          <p:cNvSpPr txBox="1"/>
          <p:nvPr/>
        </p:nvSpPr>
        <p:spPr>
          <a:xfrm>
            <a:off x="2183448" y="590941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PSI =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D23588-45B7-EC0D-618B-7639565ADD46}"/>
              </a:ext>
            </a:extLst>
          </p:cNvPr>
          <p:cNvGrpSpPr/>
          <p:nvPr/>
        </p:nvGrpSpPr>
        <p:grpSpPr>
          <a:xfrm>
            <a:off x="4477912" y="2700673"/>
            <a:ext cx="3161849" cy="4157327"/>
            <a:chOff x="4544374" y="2276887"/>
            <a:chExt cx="3161849" cy="4157327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4E9C34-11D4-940E-89B4-1FFCBD6DF594}"/>
                </a:ext>
              </a:extLst>
            </p:cNvPr>
            <p:cNvSpPr/>
            <p:nvPr/>
          </p:nvSpPr>
          <p:spPr>
            <a:xfrm>
              <a:off x="4544374" y="2838006"/>
              <a:ext cx="3035538" cy="2535881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A8AB63-490F-D7CE-AE21-ADE9EFD17E45}"/>
                </a:ext>
              </a:extLst>
            </p:cNvPr>
            <p:cNvSpPr/>
            <p:nvPr/>
          </p:nvSpPr>
          <p:spPr>
            <a:xfrm>
              <a:off x="4815986" y="316379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3D1E17-0C45-8C16-7A4F-1E31367555DC}"/>
                </a:ext>
              </a:extLst>
            </p:cNvPr>
            <p:cNvSpPr/>
            <p:nvPr/>
          </p:nvSpPr>
          <p:spPr>
            <a:xfrm>
              <a:off x="5174574" y="316379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1A79F7C-0E13-F60B-8D77-EDB1886224E9}"/>
                </a:ext>
              </a:extLst>
            </p:cNvPr>
            <p:cNvSpPr/>
            <p:nvPr/>
          </p:nvSpPr>
          <p:spPr>
            <a:xfrm>
              <a:off x="6214817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5CF6479-933F-2DC8-D8B3-055A688B76B4}"/>
                </a:ext>
              </a:extLst>
            </p:cNvPr>
            <p:cNvSpPr/>
            <p:nvPr/>
          </p:nvSpPr>
          <p:spPr>
            <a:xfrm>
              <a:off x="6573405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7D9B90B-EE8D-1024-95BE-1FB520369A21}"/>
                </a:ext>
              </a:extLst>
            </p:cNvPr>
            <p:cNvSpPr/>
            <p:nvPr/>
          </p:nvSpPr>
          <p:spPr>
            <a:xfrm>
              <a:off x="6458902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980D3E-467E-A366-3407-9CD650C5C88E}"/>
                </a:ext>
              </a:extLst>
            </p:cNvPr>
            <p:cNvSpPr/>
            <p:nvPr/>
          </p:nvSpPr>
          <p:spPr>
            <a:xfrm>
              <a:off x="6817490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839D609-8DE3-9930-F35D-9F210C06E71B}"/>
                </a:ext>
              </a:extLst>
            </p:cNvPr>
            <p:cNvSpPr/>
            <p:nvPr/>
          </p:nvSpPr>
          <p:spPr>
            <a:xfrm>
              <a:off x="5164597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E2BF3C1-70FD-1955-F443-CCA33FD3213C}"/>
                </a:ext>
              </a:extLst>
            </p:cNvPr>
            <p:cNvSpPr/>
            <p:nvPr/>
          </p:nvSpPr>
          <p:spPr>
            <a:xfrm>
              <a:off x="5523185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6078BCE-F87E-0D30-42C0-ECF1202CED01}"/>
                </a:ext>
              </a:extLst>
            </p:cNvPr>
            <p:cNvSpPr/>
            <p:nvPr/>
          </p:nvSpPr>
          <p:spPr>
            <a:xfrm>
              <a:off x="6035523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06914E7-91B4-3ADD-FE23-BBE075007E34}"/>
                </a:ext>
              </a:extLst>
            </p:cNvPr>
            <p:cNvSpPr/>
            <p:nvPr/>
          </p:nvSpPr>
          <p:spPr>
            <a:xfrm>
              <a:off x="6394111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B1A844E-F884-8F93-B31D-5172AA1AEBC3}"/>
                </a:ext>
              </a:extLst>
            </p:cNvPr>
            <p:cNvSpPr txBox="1"/>
            <p:nvPr/>
          </p:nvSpPr>
          <p:spPr>
            <a:xfrm>
              <a:off x="4852992" y="4607907"/>
              <a:ext cx="2853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5 copies of canonically spliced mRNA</a:t>
              </a:r>
            </a:p>
            <a:p>
              <a:r>
                <a:rPr lang="en-US" sz="1200" b="1"/>
                <a:t>5 copies of cryptically spliced mRNA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E886CD9-13A9-84A8-1869-EAFB1FD7A21E}"/>
                </a:ext>
              </a:extLst>
            </p:cNvPr>
            <p:cNvSpPr txBox="1"/>
            <p:nvPr/>
          </p:nvSpPr>
          <p:spPr>
            <a:xfrm>
              <a:off x="5061298" y="2276887"/>
              <a:ext cx="2173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/>
                <a:t>If the cryptic exon does </a:t>
              </a:r>
              <a:r>
                <a:rPr lang="en-US" sz="1600" b="1" u="sng"/>
                <a:t>not</a:t>
              </a:r>
              <a:r>
                <a:rPr lang="en-US" sz="1600" b="1"/>
                <a:t> promote NMD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EF16550-924E-B8B3-F1CE-25762FCD0DCC}"/>
                </a:ext>
              </a:extLst>
            </p:cNvPr>
            <p:cNvGrpSpPr/>
            <p:nvPr/>
          </p:nvGrpSpPr>
          <p:grpSpPr>
            <a:xfrm>
              <a:off x="5744680" y="3148514"/>
              <a:ext cx="1280323" cy="137161"/>
              <a:chOff x="5806617" y="3287909"/>
              <a:chExt cx="1280323" cy="13716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DB5177A-7FB3-6EBD-5C72-B92B3D3E95B5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1FC8C62-C826-3FAE-5476-863912DEC5D2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E0DD891-249B-A758-8F36-39B26A89EF3A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8505CB5-00BA-FC0F-07D6-D33939E7DCEF}"/>
                </a:ext>
              </a:extLst>
            </p:cNvPr>
            <p:cNvGrpSpPr/>
            <p:nvPr/>
          </p:nvGrpSpPr>
          <p:grpSpPr>
            <a:xfrm>
              <a:off x="4753481" y="3473872"/>
              <a:ext cx="1280323" cy="137161"/>
              <a:chOff x="5806617" y="3287909"/>
              <a:chExt cx="1280323" cy="13716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6B9F44E-166F-396B-1764-763DFA7CDEC6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D1CA91E-0D04-30BD-7959-9A5C82BFE6C7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D76DF4-0C18-FD2D-088B-3AE8A6F388DF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AEB0DEB-5245-EEE3-DB3D-2C2D847D4D2D}"/>
                </a:ext>
              </a:extLst>
            </p:cNvPr>
            <p:cNvGrpSpPr/>
            <p:nvPr/>
          </p:nvGrpSpPr>
          <p:grpSpPr>
            <a:xfrm>
              <a:off x="4934494" y="3787779"/>
              <a:ext cx="1280323" cy="137161"/>
              <a:chOff x="5806617" y="3287909"/>
              <a:chExt cx="1280323" cy="13716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E4D33E3-905F-DB96-A9FB-762CCDFCC5BA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9E482F7-0000-607A-C3D0-F29E196763EB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936AE5D-935A-7180-4F5B-C08E2D7DDDD2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EA919AE-A9A6-0CC4-13E7-DE91B111F5AF}"/>
                </a:ext>
              </a:extLst>
            </p:cNvPr>
            <p:cNvGrpSpPr/>
            <p:nvPr/>
          </p:nvGrpSpPr>
          <p:grpSpPr>
            <a:xfrm>
              <a:off x="4703729" y="4327741"/>
              <a:ext cx="1280323" cy="137161"/>
              <a:chOff x="5806617" y="3287909"/>
              <a:chExt cx="1280323" cy="1371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52BE75B-2896-B9C0-ED91-333EAC85BB81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C644B65-AE30-8649-3AA1-8D862D266D4D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629E92-EB5F-6958-D98C-6AEF4749CC28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919DEC4-1BAA-DA5E-85B5-809A9DE704C5}"/>
                </a:ext>
              </a:extLst>
            </p:cNvPr>
            <p:cNvGrpSpPr/>
            <p:nvPr/>
          </p:nvGrpSpPr>
          <p:grpSpPr>
            <a:xfrm>
              <a:off x="6141820" y="4337703"/>
              <a:ext cx="1280323" cy="137161"/>
              <a:chOff x="5806617" y="3287909"/>
              <a:chExt cx="1280323" cy="137161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2DE4D7B-B11B-F6A1-35B0-5B5196A242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714635B-797B-D99C-AA07-8BF466313FC1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0E20C56-68BB-303A-7D40-43FC441B3FA8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5F1925C-E7F0-00D8-C798-AB46C9BB62DB}"/>
                </a:ext>
              </a:extLst>
            </p:cNvPr>
            <p:cNvSpPr txBox="1"/>
            <p:nvPr/>
          </p:nvSpPr>
          <p:spPr>
            <a:xfrm>
              <a:off x="5657495" y="5510884"/>
              <a:ext cx="11015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PSI = 0.5</a:t>
              </a:r>
            </a:p>
            <a:p>
              <a:r>
                <a:rPr lang="en-US" dirty="0" err="1"/>
                <a:t>dPSI</a:t>
              </a:r>
              <a:r>
                <a:rPr lang="en-US" dirty="0"/>
                <a:t> = 0.5</a:t>
              </a:r>
            </a:p>
            <a:p>
              <a:r>
                <a:rPr lang="en-US" dirty="0"/>
                <a:t>DSG = </a:t>
              </a:r>
              <a:r>
                <a:rPr lang="en-US" dirty="0">
                  <a:solidFill>
                    <a:srgbClr val="00B050"/>
                  </a:solidFill>
                </a:rPr>
                <a:t>Yes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C1B8E-BF92-8B22-6101-8C4D0DB4CEFC}"/>
              </a:ext>
            </a:extLst>
          </p:cNvPr>
          <p:cNvGrpSpPr/>
          <p:nvPr/>
        </p:nvGrpSpPr>
        <p:grpSpPr>
          <a:xfrm>
            <a:off x="7932027" y="2688429"/>
            <a:ext cx="3161849" cy="4121324"/>
            <a:chOff x="7998489" y="2264643"/>
            <a:chExt cx="3161849" cy="4121324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4EC38C35-A056-555A-DFA7-AA7B648588F1}"/>
                </a:ext>
              </a:extLst>
            </p:cNvPr>
            <p:cNvSpPr/>
            <p:nvPr/>
          </p:nvSpPr>
          <p:spPr>
            <a:xfrm>
              <a:off x="7998489" y="2838006"/>
              <a:ext cx="3035538" cy="253588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02E49DB-BD4E-1CCF-CCCD-9E76F910C28B}"/>
                </a:ext>
              </a:extLst>
            </p:cNvPr>
            <p:cNvSpPr/>
            <p:nvPr/>
          </p:nvSpPr>
          <p:spPr>
            <a:xfrm>
              <a:off x="8279705" y="3019778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CE117E5-E637-0295-19D3-6C91CD2E0523}"/>
                </a:ext>
              </a:extLst>
            </p:cNvPr>
            <p:cNvSpPr/>
            <p:nvPr/>
          </p:nvSpPr>
          <p:spPr>
            <a:xfrm>
              <a:off x="8638293" y="3019778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698A0A7-0E62-A39F-5494-1BB3F7F10C33}"/>
                </a:ext>
              </a:extLst>
            </p:cNvPr>
            <p:cNvSpPr/>
            <p:nvPr/>
          </p:nvSpPr>
          <p:spPr>
            <a:xfrm>
              <a:off x="9732432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1CBE261-6E1A-EAC7-12FE-4DCFBF8D5EC5}"/>
                </a:ext>
              </a:extLst>
            </p:cNvPr>
            <p:cNvSpPr/>
            <p:nvPr/>
          </p:nvSpPr>
          <p:spPr>
            <a:xfrm>
              <a:off x="10091020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5EB35DF-3DAA-87D2-C90E-2BDAFAA57B75}"/>
                </a:ext>
              </a:extLst>
            </p:cNvPr>
            <p:cNvSpPr/>
            <p:nvPr/>
          </p:nvSpPr>
          <p:spPr>
            <a:xfrm>
              <a:off x="9913017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8A8B568-EF6F-99AF-B662-7EC0DA459A58}"/>
                </a:ext>
              </a:extLst>
            </p:cNvPr>
            <p:cNvSpPr/>
            <p:nvPr/>
          </p:nvSpPr>
          <p:spPr>
            <a:xfrm>
              <a:off x="10271605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F8E5BD8-0AB2-CFC5-C9A3-19F0162E2210}"/>
                </a:ext>
              </a:extLst>
            </p:cNvPr>
            <p:cNvSpPr/>
            <p:nvPr/>
          </p:nvSpPr>
          <p:spPr>
            <a:xfrm>
              <a:off x="8618712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6B686EE-6654-2FB8-8D52-7919C9C49373}"/>
                </a:ext>
              </a:extLst>
            </p:cNvPr>
            <p:cNvSpPr/>
            <p:nvPr/>
          </p:nvSpPr>
          <p:spPr>
            <a:xfrm>
              <a:off x="8977300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268BB26-AA5A-8F64-CAE2-F3F22C165EAB}"/>
                </a:ext>
              </a:extLst>
            </p:cNvPr>
            <p:cNvSpPr/>
            <p:nvPr/>
          </p:nvSpPr>
          <p:spPr>
            <a:xfrm>
              <a:off x="9489638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5419440-5AC0-B40A-973B-F01C5E497A53}"/>
                </a:ext>
              </a:extLst>
            </p:cNvPr>
            <p:cNvSpPr/>
            <p:nvPr/>
          </p:nvSpPr>
          <p:spPr>
            <a:xfrm>
              <a:off x="9848226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D2085F6-CD72-ECE8-2D09-34885F4EA73B}"/>
                </a:ext>
              </a:extLst>
            </p:cNvPr>
            <p:cNvSpPr txBox="1"/>
            <p:nvPr/>
          </p:nvSpPr>
          <p:spPr>
            <a:xfrm>
              <a:off x="8307107" y="4607907"/>
              <a:ext cx="2853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5 copies of canonically spliced mRNA</a:t>
              </a:r>
            </a:p>
            <a:p>
              <a:r>
                <a:rPr lang="en-US" sz="1200" b="1"/>
                <a:t>1 copies of cryptically spliced mRNA</a:t>
              </a:r>
            </a:p>
            <a:p>
              <a:r>
                <a:rPr lang="en-US" sz="1200" b="1"/>
                <a:t>4 copies degraded by NMD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AE6D8E9-2D41-CB31-0F99-555CE3321170}"/>
                </a:ext>
              </a:extLst>
            </p:cNvPr>
            <p:cNvGrpSpPr/>
            <p:nvPr/>
          </p:nvGrpSpPr>
          <p:grpSpPr>
            <a:xfrm>
              <a:off x="8105338" y="3413980"/>
              <a:ext cx="1280323" cy="137161"/>
              <a:chOff x="5806617" y="3287909"/>
              <a:chExt cx="1280323" cy="137161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BFC03BD-F22C-6092-ABE4-21D4ECAE0D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ECFD9D5-0B90-2D73-5198-A1554386EE87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0FF1BA7-A9F6-B050-5979-CB3033B28CC1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0E40354-6775-E5D7-EF07-9F5C9F5C080E}"/>
                </a:ext>
              </a:extLst>
            </p:cNvPr>
            <p:cNvGrpSpPr/>
            <p:nvPr/>
          </p:nvGrpSpPr>
          <p:grpSpPr>
            <a:xfrm>
              <a:off x="8388609" y="3787779"/>
              <a:ext cx="1280323" cy="137161"/>
              <a:chOff x="5806617" y="3287909"/>
              <a:chExt cx="1280323" cy="137161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FEBA99F-70E8-0F57-D9F8-8EA2183E5541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8112E72-C0B5-2496-0699-ED7B46E7121B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9BCB2CF-96B6-1B5E-89A1-55DDA34ADC7D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FC87B0F-A5E9-43DF-10A3-06BE4E23CF46}"/>
                </a:ext>
              </a:extLst>
            </p:cNvPr>
            <p:cNvGrpSpPr/>
            <p:nvPr/>
          </p:nvGrpSpPr>
          <p:grpSpPr>
            <a:xfrm>
              <a:off x="8093798" y="4464901"/>
              <a:ext cx="1280323" cy="137161"/>
              <a:chOff x="5806617" y="3287909"/>
              <a:chExt cx="1280323" cy="137161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937C544-0751-3EDA-FAB6-4795B6FCAB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015D394-2BA1-D29A-ED7F-5E3BE45D22BA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E42EE343-AB6A-ADBB-887F-AA3075C0B0D9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954AA12-1B93-5887-BB54-5CA5C649D5CD}"/>
                </a:ext>
              </a:extLst>
            </p:cNvPr>
            <p:cNvGrpSpPr/>
            <p:nvPr/>
          </p:nvGrpSpPr>
          <p:grpSpPr>
            <a:xfrm>
              <a:off x="9595935" y="4337703"/>
              <a:ext cx="1280323" cy="137161"/>
              <a:chOff x="5806617" y="3287909"/>
              <a:chExt cx="1280323" cy="137161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F1DBB34-AA8F-D149-430F-ABCE1733354F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BCB7719-1C2C-07BF-420F-D2A280CEAD53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8F4322D-AD00-39E9-E978-6BFE5C1B2502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77" name="Decagon 176">
              <a:extLst>
                <a:ext uri="{FF2B5EF4-FFF2-40B4-BE49-F238E27FC236}">
                  <a16:creationId xmlns:a16="http://schemas.microsoft.com/office/drawing/2014/main" id="{6104CEEB-9CF3-7B5C-3944-654238134141}"/>
                </a:ext>
              </a:extLst>
            </p:cNvPr>
            <p:cNvSpPr/>
            <p:nvPr/>
          </p:nvSpPr>
          <p:spPr>
            <a:xfrm>
              <a:off x="10262079" y="4145136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91A8521-7F21-BF71-4018-9FB13E773C4B}"/>
                </a:ext>
              </a:extLst>
            </p:cNvPr>
            <p:cNvSpPr/>
            <p:nvPr/>
          </p:nvSpPr>
          <p:spPr>
            <a:xfrm>
              <a:off x="10325355" y="4293233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Decagon 178">
              <a:extLst>
                <a:ext uri="{FF2B5EF4-FFF2-40B4-BE49-F238E27FC236}">
                  <a16:creationId xmlns:a16="http://schemas.microsoft.com/office/drawing/2014/main" id="{B13E9C15-665D-D9EB-27DB-BA0F8AF84F4C}"/>
                </a:ext>
              </a:extLst>
            </p:cNvPr>
            <p:cNvSpPr/>
            <p:nvPr/>
          </p:nvSpPr>
          <p:spPr>
            <a:xfrm>
              <a:off x="8750556" y="321459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85BD112-3220-0881-D67E-FC537754B86D}"/>
                </a:ext>
              </a:extLst>
            </p:cNvPr>
            <p:cNvSpPr/>
            <p:nvPr/>
          </p:nvSpPr>
          <p:spPr>
            <a:xfrm>
              <a:off x="8813832" y="336268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Decagon 182">
              <a:extLst>
                <a:ext uri="{FF2B5EF4-FFF2-40B4-BE49-F238E27FC236}">
                  <a16:creationId xmlns:a16="http://schemas.microsoft.com/office/drawing/2014/main" id="{D6C101C1-6EFE-2F88-6CCD-537995948511}"/>
                </a:ext>
              </a:extLst>
            </p:cNvPr>
            <p:cNvSpPr/>
            <p:nvPr/>
          </p:nvSpPr>
          <p:spPr>
            <a:xfrm>
              <a:off x="8802978" y="4267013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8346208-71A3-3D88-92A0-AC490CB45E27}"/>
                </a:ext>
              </a:extLst>
            </p:cNvPr>
            <p:cNvSpPr/>
            <p:nvPr/>
          </p:nvSpPr>
          <p:spPr>
            <a:xfrm>
              <a:off x="8866254" y="4415110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Decagon 184">
              <a:extLst>
                <a:ext uri="{FF2B5EF4-FFF2-40B4-BE49-F238E27FC236}">
                  <a16:creationId xmlns:a16="http://schemas.microsoft.com/office/drawing/2014/main" id="{5BCF7D7D-A6F2-37A1-1F26-DF91F7FFBDFA}"/>
                </a:ext>
              </a:extLst>
            </p:cNvPr>
            <p:cNvSpPr/>
            <p:nvPr/>
          </p:nvSpPr>
          <p:spPr>
            <a:xfrm>
              <a:off x="9897935" y="295757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6616F3B-B25B-8D0A-482C-8200C00D4086}"/>
                </a:ext>
              </a:extLst>
            </p:cNvPr>
            <p:cNvSpPr/>
            <p:nvPr/>
          </p:nvSpPr>
          <p:spPr>
            <a:xfrm>
              <a:off x="9961211" y="310566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47CB448-5E97-70F6-EA61-9C436B870472}"/>
                </a:ext>
              </a:extLst>
            </p:cNvPr>
            <p:cNvSpPr/>
            <p:nvPr/>
          </p:nvSpPr>
          <p:spPr>
            <a:xfrm>
              <a:off x="8079524" y="3204144"/>
              <a:ext cx="1368556" cy="431978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49C7A17-6167-BD77-3935-FC2CFB5DF2B1}"/>
                </a:ext>
              </a:extLst>
            </p:cNvPr>
            <p:cNvSpPr/>
            <p:nvPr/>
          </p:nvSpPr>
          <p:spPr>
            <a:xfrm>
              <a:off x="8068755" y="4258924"/>
              <a:ext cx="1323535" cy="413097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D0CA0F0-CC15-C3FE-6FDF-4684A4846936}"/>
                </a:ext>
              </a:extLst>
            </p:cNvPr>
            <p:cNvGrpSpPr/>
            <p:nvPr/>
          </p:nvGrpSpPr>
          <p:grpSpPr>
            <a:xfrm>
              <a:off x="9198795" y="3148514"/>
              <a:ext cx="1280323" cy="137161"/>
              <a:chOff x="5806617" y="3287909"/>
              <a:chExt cx="1280323" cy="13716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FD92EA2-66D7-6CF1-FAB3-247B071CD81C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5E96AB3-7DCB-6874-E1DD-3496E415BEF1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036D6-1E09-BFCB-57D2-B3E80D5666DB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6016AF5-E9B5-8ECA-B45D-D9E7C2688665}"/>
                </a:ext>
              </a:extLst>
            </p:cNvPr>
            <p:cNvSpPr/>
            <p:nvPr/>
          </p:nvSpPr>
          <p:spPr>
            <a:xfrm>
              <a:off x="9140300" y="2951993"/>
              <a:ext cx="1458248" cy="413096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Decagon 180">
              <a:extLst>
                <a:ext uri="{FF2B5EF4-FFF2-40B4-BE49-F238E27FC236}">
                  <a16:creationId xmlns:a16="http://schemas.microsoft.com/office/drawing/2014/main" id="{A62B565A-0D5D-C9FA-72EB-D6E05AC907C8}"/>
                </a:ext>
              </a:extLst>
            </p:cNvPr>
            <p:cNvSpPr/>
            <p:nvPr/>
          </p:nvSpPr>
          <p:spPr>
            <a:xfrm>
              <a:off x="9082744" y="3585183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BED09D0-DB54-ABEF-0AA1-9DD9FE30697B}"/>
                </a:ext>
              </a:extLst>
            </p:cNvPr>
            <p:cNvSpPr/>
            <p:nvPr/>
          </p:nvSpPr>
          <p:spPr>
            <a:xfrm>
              <a:off x="9146020" y="3733280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1A0D138-CB29-64A4-0CBB-8DBD70B5B11E}"/>
                </a:ext>
              </a:extLst>
            </p:cNvPr>
            <p:cNvSpPr/>
            <p:nvPr/>
          </p:nvSpPr>
          <p:spPr>
            <a:xfrm>
              <a:off x="8367003" y="3577921"/>
              <a:ext cx="1323535" cy="413097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001D39-C7CB-0884-CF83-7801E34440FF}"/>
                </a:ext>
              </a:extLst>
            </p:cNvPr>
            <p:cNvSpPr txBox="1"/>
            <p:nvPr/>
          </p:nvSpPr>
          <p:spPr>
            <a:xfrm>
              <a:off x="8550733" y="2264643"/>
              <a:ext cx="2173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/>
                <a:t>If the cryptic exon promotes NMD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8938B11-F87F-F95F-6599-8490BA03D74E}"/>
                </a:ext>
              </a:extLst>
            </p:cNvPr>
            <p:cNvSpPr txBox="1"/>
            <p:nvPr/>
          </p:nvSpPr>
          <p:spPr>
            <a:xfrm>
              <a:off x="9003578" y="5462637"/>
              <a:ext cx="12186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PSI = 0.16</a:t>
              </a:r>
            </a:p>
            <a:p>
              <a:r>
                <a:rPr lang="en-US" dirty="0" err="1"/>
                <a:t>dPSI</a:t>
              </a:r>
              <a:r>
                <a:rPr lang="en-US" dirty="0"/>
                <a:t> = 0.16</a:t>
              </a:r>
            </a:p>
            <a:p>
              <a:r>
                <a:rPr lang="en-US" dirty="0"/>
                <a:t>DSG = </a:t>
              </a:r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A6D847-1F46-9B88-A80C-D537D8807DCD}"/>
              </a:ext>
            </a:extLst>
          </p:cNvPr>
          <p:cNvSpPr txBox="1"/>
          <p:nvPr/>
        </p:nvSpPr>
        <p:spPr>
          <a:xfrm>
            <a:off x="235521" y="648199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Edited from Joon Plots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3E53C8-6B88-6285-E550-654401E49B58}"/>
              </a:ext>
            </a:extLst>
          </p:cNvPr>
          <p:cNvSpPr txBox="1">
            <a:spLocks/>
          </p:cNvSpPr>
          <p:nvPr/>
        </p:nvSpPr>
        <p:spPr>
          <a:xfrm>
            <a:off x="2116" y="-12216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DSG analysis under in the NMD condition</a:t>
            </a:r>
          </a:p>
        </p:txBody>
      </p:sp>
    </p:spTree>
    <p:extLst>
      <p:ext uri="{BB962C8B-B14F-4D97-AF65-F5344CB8AC3E}">
        <p14:creationId xmlns:p14="http://schemas.microsoft.com/office/powerpoint/2010/main" val="30462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On-Targets and Off-Targets sequences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5CDE8-B723-3491-E29C-567DAC657AF4}"/>
              </a:ext>
            </a:extLst>
          </p:cNvPr>
          <p:cNvGraphicFramePr>
            <a:graphicFrameLocks noGrp="1"/>
          </p:cNvGraphicFramePr>
          <p:nvPr/>
        </p:nvGraphicFramePr>
        <p:xfrm>
          <a:off x="360426" y="2137206"/>
          <a:ext cx="5652185" cy="2634740"/>
        </p:xfrm>
        <a:graphic>
          <a:graphicData uri="http://schemas.openxmlformats.org/drawingml/2006/table">
            <a:tbl>
              <a:tblPr/>
              <a:tblGrid>
                <a:gridCol w="2163978">
                  <a:extLst>
                    <a:ext uri="{9D8B030D-6E8A-4147-A177-3AD203B41FA5}">
                      <a16:colId xmlns:a16="http://schemas.microsoft.com/office/drawing/2014/main" val="2344135560"/>
                    </a:ext>
                  </a:extLst>
                </a:gridCol>
                <a:gridCol w="3488207">
                  <a:extLst>
                    <a:ext uri="{9D8B030D-6E8A-4147-A177-3AD203B41FA5}">
                      <a16:colId xmlns:a16="http://schemas.microsoft.com/office/drawing/2014/main" val="3183120372"/>
                    </a:ext>
                  </a:extLst>
                </a:gridCol>
              </a:tblGrid>
              <a:tr h="25071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Doner Splice Site Consensus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38948"/>
                  </a:ext>
                </a:extLst>
              </a:tr>
              <a:tr h="25071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AG|GURAGU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86942"/>
                  </a:ext>
                </a:extLst>
              </a:tr>
              <a:tr h="25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Names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Risdiplam Consensus Binding sequence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91469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SMN2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00158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APLP2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9583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FOXM1-inside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96984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FOXM1-border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02633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SLC25A17-inside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52401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SLC25A17-border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AG|GT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TAAA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39242"/>
                  </a:ext>
                </a:extLst>
              </a:tr>
            </a:tbl>
          </a:graphicData>
        </a:graphic>
      </p:graphicFrame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A43935-0D5A-508D-4BDC-D4DFC5107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65" y="1738622"/>
            <a:ext cx="6209786" cy="355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A76D2-4BC5-DD86-3C37-C64C4DE05F62}"/>
              </a:ext>
            </a:extLst>
          </p:cNvPr>
          <p:cNvSpPr txBox="1"/>
          <p:nvPr/>
        </p:nvSpPr>
        <p:spPr>
          <a:xfrm>
            <a:off x="611404" y="5816450"/>
            <a:ext cx="445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(ref: </a:t>
            </a:r>
            <a:r>
              <a:rPr lang="en-US" sz="1200" dirty="0" err="1"/>
              <a:t>Ratni</a:t>
            </a:r>
            <a:r>
              <a:rPr lang="en-US" sz="1200" dirty="0"/>
              <a:t> Roche review, Progress Medicinal Chem V58, 2019)</a:t>
            </a:r>
          </a:p>
        </p:txBody>
      </p:sp>
    </p:spTree>
    <p:extLst>
      <p:ext uri="{BB962C8B-B14F-4D97-AF65-F5344CB8AC3E}">
        <p14:creationId xmlns:p14="http://schemas.microsoft.com/office/powerpoint/2010/main" val="57296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4B7961-1311-3B5E-68D5-6740339D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6" y="1344705"/>
            <a:ext cx="5040132" cy="505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9DCC4-6041-F828-5764-3CAC0917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40" y="1191080"/>
            <a:ext cx="5326595" cy="53265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D7509-3D4A-BB17-7A87-49BABF02A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DSG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1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Yoo3JWFNOgPMWDCrsw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19249</TotalTime>
  <Words>813</Words>
  <Application>Microsoft Macintosh PowerPoint</Application>
  <PresentationFormat>Widescreen</PresentationFormat>
  <Paragraphs>330</Paragraphs>
  <Slides>25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Arial</vt:lpstr>
      <vt:lpstr>Arial Narrow</vt:lpstr>
      <vt:lpstr>Calibri</vt:lpstr>
      <vt:lpstr>Calibri Light</vt:lpstr>
      <vt:lpstr>Roboto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sashimi-plots: Compound 6152</vt:lpstr>
      <vt:lpstr>It looks more than poison exon spicing 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Compounds consistency</vt:lpstr>
      <vt:lpstr>Compounds consistency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 Lee</dc:creator>
  <cp:lastModifiedBy>Zhen Gao</cp:lastModifiedBy>
  <cp:revision>10</cp:revision>
  <dcterms:created xsi:type="dcterms:W3CDTF">2023-04-24T14:22:28Z</dcterms:created>
  <dcterms:modified xsi:type="dcterms:W3CDTF">2023-09-27T14:29:18Z</dcterms:modified>
</cp:coreProperties>
</file>