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7" r:id="rId4"/>
    <p:sldId id="279" r:id="rId5"/>
    <p:sldId id="292" r:id="rId6"/>
    <p:sldId id="268" r:id="rId7"/>
    <p:sldId id="284" r:id="rId8"/>
    <p:sldId id="264" r:id="rId9"/>
    <p:sldId id="275" r:id="rId10"/>
    <p:sldId id="282" r:id="rId11"/>
    <p:sldId id="272" r:id="rId12"/>
    <p:sldId id="286" r:id="rId13"/>
    <p:sldId id="280" r:id="rId14"/>
    <p:sldId id="274" r:id="rId15"/>
    <p:sldId id="276" r:id="rId16"/>
    <p:sldId id="277" r:id="rId17"/>
    <p:sldId id="265" r:id="rId18"/>
    <p:sldId id="287" r:id="rId19"/>
    <p:sldId id="288" r:id="rId20"/>
    <p:sldId id="289" r:id="rId21"/>
    <p:sldId id="290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7023-8ACF-D748-BE04-6ECF9DCE6BC1}" type="datetimeFigureOut">
              <a:rPr lang="fr-FR" smtClean="0"/>
              <a:t>2013-07-24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DED84-D1D3-004B-818F-6B702779FE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82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0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Ici est la définition originale d’un CRF de l’auteur principale de l’approche.</a:t>
            </a:r>
            <a:r>
              <a:rPr lang="fr-FR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G est le graphe VE, </a:t>
            </a:r>
            <a:r>
              <a:rPr lang="fr-FR" baseline="0" dirty="0" err="1" smtClean="0"/>
              <a:t>telque</a:t>
            </a:r>
            <a:r>
              <a:rPr lang="fr-FR" baseline="0" dirty="0" smtClean="0"/>
              <a:t> Y est indexé par les nœuds du graphe.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couple XY est le champs markoviens </a:t>
            </a:r>
            <a:r>
              <a:rPr lang="fr-FR" baseline="0" dirty="0" err="1" smtClean="0"/>
              <a:t>conditionnele</a:t>
            </a:r>
            <a:r>
              <a:rPr lang="fr-FR" baseline="0" dirty="0" smtClean="0"/>
              <a:t> où p de </a:t>
            </a:r>
            <a:r>
              <a:rPr lang="fr-FR" baseline="0" dirty="0" err="1" smtClean="0"/>
              <a:t>Yv</a:t>
            </a:r>
            <a:r>
              <a:rPr lang="fr-FR" baseline="0" dirty="0" smtClean="0"/>
              <a:t> selon X respecte la propriété markovienne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75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L’apprentissage</a:t>
            </a:r>
            <a:r>
              <a:rPr lang="fr-FR" baseline="0" dirty="0" smtClean="0"/>
              <a:t> se fait par le calcul des </a:t>
            </a:r>
            <a:r>
              <a:rPr lang="fr-FR" baseline="0" dirty="0" err="1" smtClean="0"/>
              <a:t>probabillités</a:t>
            </a:r>
            <a:r>
              <a:rPr lang="fr-FR" baseline="0" dirty="0" smtClean="0"/>
              <a:t> de y selon x ; en ajustant les paramètres ..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Cette probabilité est l’</a:t>
            </a:r>
            <a:r>
              <a:rPr lang="fr-FR" baseline="0" dirty="0" err="1" smtClean="0"/>
              <a:t>expononetielle</a:t>
            </a:r>
            <a:r>
              <a:rPr lang="fr-FR" baseline="0" dirty="0" smtClean="0"/>
              <a:t> des sommes des fonctions caractéristiques et fonction de transition par clique (sous graphe) sur Z(x) est une fonction de partition pour normaliser la probabilité.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fonction </a:t>
            </a:r>
            <a:r>
              <a:rPr lang="fr-FR" baseline="0" dirty="0" err="1" smtClean="0"/>
              <a:t>caractresitique</a:t>
            </a:r>
            <a:r>
              <a:rPr lang="fr-FR" baseline="0" dirty="0" smtClean="0"/>
              <a:t> est la fonctions binaire </a:t>
            </a:r>
            <a:r>
              <a:rPr lang="fr-FR" baseline="0" dirty="0" err="1" smtClean="0"/>
              <a:t>telsqu</a:t>
            </a:r>
            <a:r>
              <a:rPr lang="fr-FR" baseline="0" dirty="0" smtClean="0"/>
              <a:t> une observation xi et les étiquettes d’un clique </a:t>
            </a:r>
            <a:r>
              <a:rPr lang="fr-FR" baseline="0" dirty="0" err="1" smtClean="0"/>
              <a:t>yk</a:t>
            </a:r>
            <a:r>
              <a:rPr lang="fr-FR" baseline="0" dirty="0" smtClean="0"/>
              <a:t>, par exemple …</a:t>
            </a:r>
          </a:p>
          <a:p>
            <a:endParaRPr lang="fr-FR" baseline="0" dirty="0" smtClean="0"/>
          </a:p>
          <a:p>
            <a:r>
              <a:rPr lang="fr-FR" dirty="0" smtClean="0"/>
              <a:t>La fonction de transition est la fonction binaire </a:t>
            </a:r>
            <a:r>
              <a:rPr lang="fr-FR" dirty="0" err="1" smtClean="0"/>
              <a:t>telqu’une</a:t>
            </a:r>
            <a:r>
              <a:rPr lang="fr-FR" dirty="0" smtClean="0"/>
              <a:t> observation, et une </a:t>
            </a:r>
            <a:r>
              <a:rPr lang="fr-FR" dirty="0" err="1" smtClean="0"/>
              <a:t>etiquette</a:t>
            </a:r>
            <a:r>
              <a:rPr lang="fr-FR" dirty="0" smtClean="0"/>
              <a:t>, par exemple</a:t>
            </a:r>
            <a:r>
              <a:rPr lang="fr-FR" baseline="0" dirty="0" smtClean="0"/>
              <a:t>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52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 calculer Z(x) Soit ci les cliques par paire de nœuds. Z(x) est la somme des produits des fonctions</a:t>
            </a:r>
            <a:r>
              <a:rPr lang="fr-FR" baseline="0" dirty="0" smtClean="0"/>
              <a:t> ci </a:t>
            </a:r>
            <a:r>
              <a:rPr lang="fr-FR" baseline="0" dirty="0" err="1" smtClean="0"/>
              <a:t>telsque</a:t>
            </a:r>
            <a:r>
              <a:rPr lang="fr-FR" baseline="0" dirty="0" smtClean="0"/>
              <a:t> les Ci sont des probabilités conditionnelles.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</a:t>
            </a:r>
            <a:r>
              <a:rPr lang="fr-FR" baseline="0" dirty="0" err="1" smtClean="0"/>
              <a:t>Hessienne</a:t>
            </a:r>
            <a:r>
              <a:rPr lang="fr-FR" baseline="0" dirty="0" smtClean="0"/>
              <a:t> est la matrice carrée de la dérivée partielle seconde.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63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Notre objectif est</a:t>
            </a:r>
            <a:r>
              <a:rPr lang="fr-FR" baseline="0" dirty="0" smtClean="0"/>
              <a:t> celui d’apprendre à annoter des abstracts parlantes de la phylogénie.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premier challenge intuitif dans la reconnaissance des entités nommées est que ces dernières peuvent être rares dans une grande base d’apprentissage, soit un corpus de textes.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la littérature d’étiquetage morphosyntaxique, nous trouvons que parmi les modèles appliqués dans l’apprentissage, les modèle probabilistes </a:t>
            </a:r>
            <a:r>
              <a:rPr lang="fr-FR" baseline="0" dirty="0" err="1" smtClean="0"/>
              <a:t>telsque</a:t>
            </a:r>
            <a:r>
              <a:rPr lang="fr-FR" baseline="0" dirty="0" smtClean="0"/>
              <a:t> les HMM, SVM et le CRF </a:t>
            </a:r>
          </a:p>
          <a:p>
            <a:r>
              <a:rPr lang="fr-FR" baseline="0" dirty="0" smtClean="0"/>
              <a:t>pour champs markoviens conditionnels et c’est ce que j’ai choisi comme approche pour annoter notre corpus de textes.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41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première motivation c’est</a:t>
            </a:r>
            <a:r>
              <a:rPr lang="fr-FR" baseline="0" dirty="0" smtClean="0"/>
              <a:t> que nous pouvons voir le texte comme </a:t>
            </a:r>
            <a:r>
              <a:rPr lang="fr-FR" dirty="0" smtClean="0"/>
              <a:t>un ensemble de </a:t>
            </a:r>
            <a:r>
              <a:rPr lang="fr-FR" dirty="0" smtClean="0">
                <a:solidFill>
                  <a:srgbClr val="FF6600"/>
                </a:solidFill>
              </a:rPr>
              <a:t>séquences</a:t>
            </a:r>
            <a:r>
              <a:rPr lang="fr-FR" dirty="0" smtClean="0"/>
              <a:t> des unités lexicales (ou mots). Un CRF offre</a:t>
            </a:r>
            <a:r>
              <a:rPr lang="fr-FR" baseline="0" dirty="0" smtClean="0"/>
              <a:t> la possibilité d’</a:t>
            </a:r>
            <a:r>
              <a:rPr lang="fr-FR" dirty="0" smtClean="0"/>
              <a:t>annoter des séquences de données.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 plus,</a:t>
            </a:r>
            <a:r>
              <a:rPr lang="fr-FR" baseline="0" dirty="0" smtClean="0"/>
              <a:t> nous trouvons divers applications de la CRF dans la bioinformatique comme </a:t>
            </a:r>
            <a:r>
              <a:rPr lang="fr-CA" dirty="0" smtClean="0"/>
              <a:t>Identification des noms des protéines dans des "</a:t>
            </a:r>
            <a:r>
              <a:rPr lang="fr-CA" dirty="0" err="1" smtClean="0"/>
              <a:t>Biology</a:t>
            </a:r>
            <a:r>
              <a:rPr lang="fr-CA" dirty="0" smtClean="0"/>
              <a:t> Abstracts » ou de l’analyse morphosyntaxique.</a:t>
            </a:r>
            <a:r>
              <a:rPr lang="fr-CA" baseline="0" dirty="0" smtClean="0"/>
              <a:t> Il s’agit d’attribuer une étiquette appropriée à une séquence de mots.</a:t>
            </a:r>
            <a:endParaRPr lang="fr-FR" sz="80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figure </a:t>
            </a:r>
            <a:r>
              <a:rPr lang="fr-FR" dirty="0" err="1" smtClean="0"/>
              <a:t>resume</a:t>
            </a:r>
            <a:r>
              <a:rPr lang="fr-FR" dirty="0" smtClean="0"/>
              <a:t> les</a:t>
            </a:r>
            <a:r>
              <a:rPr lang="fr-FR" baseline="0" dirty="0" smtClean="0"/>
              <a:t> relations qui existe entre les </a:t>
            </a:r>
            <a:r>
              <a:rPr lang="fr-FR" baseline="0" dirty="0" err="1" smtClean="0"/>
              <a:t>résuaux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bayesins</a:t>
            </a:r>
            <a:r>
              <a:rPr lang="fr-FR" baseline="0" dirty="0" smtClean="0"/>
              <a:t>, la </a:t>
            </a:r>
            <a:r>
              <a:rPr lang="fr-FR" baseline="0" dirty="0" err="1" smtClean="0"/>
              <a:t>regression</a:t>
            </a:r>
            <a:r>
              <a:rPr lang="fr-FR" baseline="0" dirty="0" smtClean="0"/>
              <a:t> logistique, les HMM et les CRF. Les HMM et les CRF rajouter la contrainte séquences au réseaux bayésiens, les </a:t>
            </a:r>
            <a:r>
              <a:rPr lang="fr-FR" baseline="0" dirty="0" err="1" smtClean="0"/>
              <a:t>CRFs</a:t>
            </a:r>
            <a:r>
              <a:rPr lang="fr-FR" baseline="0" dirty="0" smtClean="0"/>
              <a:t> rajoute la contrainte conditionnel aux relations de dépendances. Il existe aussi une forme générale des CRF, qui est un graphe acyclique non orienté ou simplement un arbre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21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 est un graphe non orienté décrivant des champs aléatoires V pour nœuds et E pour arrêtes. G est</a:t>
            </a:r>
            <a:r>
              <a:rPr lang="fr-FR" baseline="0" dirty="0" smtClean="0"/>
              <a:t> une chaine linéaire et ayant m nœuds.</a:t>
            </a:r>
          </a:p>
          <a:p>
            <a:r>
              <a:rPr lang="fr-FR" baseline="0" dirty="0" smtClean="0"/>
              <a:t/>
            </a:r>
            <a:br>
              <a:rPr lang="fr-FR" baseline="0" dirty="0" smtClean="0"/>
            </a:br>
            <a:r>
              <a:rPr lang="fr-FR" baseline="0" dirty="0" smtClean="0"/>
              <a:t>Soit X la séquence des mots, appelées observations; Y la séquences des étiquettes correspondantes ou annotations.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17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 smtClean="0"/>
              <a:t>Parmi les différences</a:t>
            </a:r>
            <a:r>
              <a:rPr lang="fr-CA" baseline="0" dirty="0" smtClean="0"/>
              <a:t> des HMM et les CRF est que les HMM sont appelés des modèle génératifs, </a:t>
            </a:r>
            <a:r>
              <a:rPr lang="fr-CA" baseline="0" dirty="0" err="1" smtClean="0"/>
              <a:t>cad</a:t>
            </a:r>
            <a:r>
              <a:rPr lang="fr-CA" baseline="0" dirty="0" smtClean="0"/>
              <a:t> décrivant une </a:t>
            </a:r>
            <a:r>
              <a:rPr lang="fr-CA" baseline="0" dirty="0" err="1" smtClean="0"/>
              <a:t>probabiité</a:t>
            </a:r>
            <a:r>
              <a:rPr lang="fr-CA" baseline="0" dirty="0" smtClean="0"/>
              <a:t> jointe et non conditionnelle. De plus un HMM présente plusieurs indépendances.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459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CRF se présente comme suit mais en réalité</a:t>
            </a:r>
            <a:r>
              <a:rPr lang="fr-FR" baseline="0" dirty="0" smtClean="0"/>
              <a:t> il décrit des dépendances entre tous les nœuds du graphe</a:t>
            </a:r>
          </a:p>
          <a:p>
            <a:endParaRPr lang="fr-FR" baseline="0" dirty="0" smtClean="0"/>
          </a:p>
          <a:p>
            <a:r>
              <a:rPr lang="fr-FR" baseline="0" dirty="0" smtClean="0"/>
              <a:t> une observation dépend de tous les étiquettes et ainsi une étiquette dépends de toutes les étiquettes et toutes observations.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1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4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Revenons</a:t>
            </a:r>
            <a:r>
              <a:rPr lang="fr-FR" baseline="0" dirty="0" smtClean="0"/>
              <a:t> à notre objectif, celui d’apprendre à annoter des unités lexicales.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Dans la phase d’apprentissage, il s’agit de construire un modèle conditionnel qui calcul les </a:t>
            </a:r>
            <a:r>
              <a:rPr lang="fr-FR" dirty="0" smtClean="0"/>
              <a:t>probabilités des étiquettes possibles selon une observation.</a:t>
            </a:r>
            <a:r>
              <a:rPr lang="fr-FR" baseline="0" dirty="0" smtClean="0"/>
              <a:t>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Ce modèle tient en compte les probabilités de transition des étiquettes qui </a:t>
            </a:r>
            <a:r>
              <a:rPr lang="fr-FR" baseline="0" dirty="0" err="1" smtClean="0"/>
              <a:t>dpendents</a:t>
            </a:r>
            <a:r>
              <a:rPr lang="fr-FR" baseline="0" dirty="0" smtClean="0"/>
              <a:t> des observations passés et futurs.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Annoter une nouvelle séquence x de n mots en entrée revient à trouver le y qui maximise la </a:t>
            </a:r>
            <a:r>
              <a:rPr lang="fr-FR" dirty="0" err="1" smtClean="0"/>
              <a:t>probabiilité</a:t>
            </a:r>
            <a:r>
              <a:rPr lang="fr-FR" baseline="0" dirty="0" smtClean="0"/>
              <a:t> conditionnelle.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DED84-D1D3-004B-818F-6B702779FE8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2013-07-24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2013-07-24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2013-07-24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2013-07-24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2013-07-24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2013-07-24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2013-07-24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2013-07-24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2013-07-24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2013-07-24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2013-07-24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2013-07-24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9.emf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16 Avril 2013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 de corpus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912446" y="635039"/>
            <a:ext cx="165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Ahmed Halioui</a:t>
            </a:r>
          </a:p>
          <a:p>
            <a:r>
              <a:rPr lang="fr-FR" dirty="0" smtClean="0"/>
              <a:t>UQÀM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88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fr-FR" dirty="0"/>
              <a:t>HMM </a:t>
            </a:r>
            <a:r>
              <a:rPr lang="fr-FR" sz="1100" dirty="0"/>
              <a:t>[Rabiner 1989</a:t>
            </a:r>
            <a:r>
              <a:rPr lang="fr-FR" sz="1100" dirty="0" smtClean="0"/>
              <a:t>]</a:t>
            </a:r>
            <a:endParaRPr lang="fr-CA" dirty="0" smtClean="0"/>
          </a:p>
          <a:p>
            <a:pPr lvl="1"/>
            <a:r>
              <a:rPr lang="fr-CA" dirty="0" smtClean="0"/>
              <a:t>Probabilité jointe p(</a:t>
            </a:r>
            <a:r>
              <a:rPr lang="fr-CA" dirty="0" err="1" smtClean="0"/>
              <a:t>y,x</a:t>
            </a:r>
            <a:r>
              <a:rPr lang="fr-CA" dirty="0" smtClean="0"/>
              <a:t>)</a:t>
            </a:r>
          </a:p>
          <a:p>
            <a:pPr lvl="1"/>
            <a:r>
              <a:rPr lang="fr-FR" dirty="0" smtClean="0"/>
              <a:t>I</a:t>
            </a:r>
            <a:r>
              <a:rPr lang="fr-CA" dirty="0" err="1" smtClean="0"/>
              <a:t>ndépendences</a:t>
            </a:r>
            <a:endParaRPr lang="fr-CA" dirty="0" smtClean="0"/>
          </a:p>
          <a:p>
            <a:pPr lvl="2"/>
            <a:r>
              <a:rPr lang="fr-FR" dirty="0" smtClean="0"/>
              <a:t>U</a:t>
            </a:r>
            <a:r>
              <a:rPr lang="fr-CA" dirty="0" smtClean="0"/>
              <a:t>n état ne dépend que son prédécesseur immédiat</a:t>
            </a:r>
          </a:p>
          <a:p>
            <a:pPr lvl="2"/>
            <a:r>
              <a:rPr lang="fr-CA" dirty="0" smtClean="0"/>
              <a:t>Une observation ne dépend que son prédécesseur immédiat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HMM et CRF</a:t>
            </a:r>
            <a:endParaRPr lang="fr-FR" dirty="0"/>
          </a:p>
        </p:txBody>
      </p:sp>
      <p:sp>
        <p:nvSpPr>
          <p:cNvPr id="325" name="Text Box 83"/>
          <p:cNvSpPr txBox="1">
            <a:spLocks noChangeArrowheads="1"/>
          </p:cNvSpPr>
          <p:nvPr/>
        </p:nvSpPr>
        <p:spPr bwMode="auto">
          <a:xfrm>
            <a:off x="1802467" y="5047217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CRF</a:t>
            </a:r>
          </a:p>
        </p:txBody>
      </p:sp>
      <p:grpSp>
        <p:nvGrpSpPr>
          <p:cNvPr id="326" name="Group 84"/>
          <p:cNvGrpSpPr>
            <a:grpSpLocks/>
          </p:cNvGrpSpPr>
          <p:nvPr/>
        </p:nvGrpSpPr>
        <p:grpSpPr bwMode="auto">
          <a:xfrm>
            <a:off x="2767667" y="5094842"/>
            <a:ext cx="4670425" cy="1323975"/>
            <a:chOff x="1066" y="888"/>
            <a:chExt cx="3264" cy="960"/>
          </a:xfrm>
        </p:grpSpPr>
        <p:sp>
          <p:nvSpPr>
            <p:cNvPr id="327" name="Oval 4"/>
            <p:cNvSpPr>
              <a:spLocks noChangeArrowheads="1"/>
            </p:cNvSpPr>
            <p:nvPr/>
          </p:nvSpPr>
          <p:spPr bwMode="auto">
            <a:xfrm>
              <a:off x="1066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1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28" name="Oval 5"/>
            <p:cNvSpPr>
              <a:spLocks noChangeArrowheads="1"/>
            </p:cNvSpPr>
            <p:nvPr/>
          </p:nvSpPr>
          <p:spPr bwMode="auto">
            <a:xfrm>
              <a:off x="1066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1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29" name="Oval 6"/>
            <p:cNvSpPr>
              <a:spLocks noChangeArrowheads="1"/>
            </p:cNvSpPr>
            <p:nvPr/>
          </p:nvSpPr>
          <p:spPr bwMode="auto">
            <a:xfrm>
              <a:off x="1642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2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30" name="Oval 7"/>
            <p:cNvSpPr>
              <a:spLocks noChangeArrowheads="1"/>
            </p:cNvSpPr>
            <p:nvPr/>
          </p:nvSpPr>
          <p:spPr bwMode="auto">
            <a:xfrm>
              <a:off x="1642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2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31" name="Oval 8"/>
            <p:cNvSpPr>
              <a:spLocks noChangeArrowheads="1"/>
            </p:cNvSpPr>
            <p:nvPr/>
          </p:nvSpPr>
          <p:spPr bwMode="auto">
            <a:xfrm>
              <a:off x="2218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3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32" name="Oval 9"/>
            <p:cNvSpPr>
              <a:spLocks noChangeArrowheads="1"/>
            </p:cNvSpPr>
            <p:nvPr/>
          </p:nvSpPr>
          <p:spPr bwMode="auto">
            <a:xfrm>
              <a:off x="2218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3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33" name="Oval 10"/>
            <p:cNvSpPr>
              <a:spLocks noChangeArrowheads="1"/>
            </p:cNvSpPr>
            <p:nvPr/>
          </p:nvSpPr>
          <p:spPr bwMode="auto">
            <a:xfrm>
              <a:off x="2794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4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34" name="Oval 11"/>
            <p:cNvSpPr>
              <a:spLocks noChangeArrowheads="1"/>
            </p:cNvSpPr>
            <p:nvPr/>
          </p:nvSpPr>
          <p:spPr bwMode="auto">
            <a:xfrm>
              <a:off x="2794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4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35" name="Oval 12"/>
            <p:cNvSpPr>
              <a:spLocks noChangeArrowheads="1"/>
            </p:cNvSpPr>
            <p:nvPr/>
          </p:nvSpPr>
          <p:spPr bwMode="auto">
            <a:xfrm>
              <a:off x="3370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5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36" name="Oval 13"/>
            <p:cNvSpPr>
              <a:spLocks noChangeArrowheads="1"/>
            </p:cNvSpPr>
            <p:nvPr/>
          </p:nvSpPr>
          <p:spPr bwMode="auto">
            <a:xfrm>
              <a:off x="3370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5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37" name="Oval 14"/>
            <p:cNvSpPr>
              <a:spLocks noChangeArrowheads="1"/>
            </p:cNvSpPr>
            <p:nvPr/>
          </p:nvSpPr>
          <p:spPr bwMode="auto">
            <a:xfrm>
              <a:off x="3946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6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38" name="Oval 15"/>
            <p:cNvSpPr>
              <a:spLocks noChangeArrowheads="1"/>
            </p:cNvSpPr>
            <p:nvPr/>
          </p:nvSpPr>
          <p:spPr bwMode="auto">
            <a:xfrm>
              <a:off x="3946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6</a:t>
              </a:r>
              <a:endParaRPr lang="en-US" sz="2400">
                <a:latin typeface="Times New Roman" charset="0"/>
              </a:endParaRPr>
            </a:p>
          </p:txBody>
        </p:sp>
        <p:cxnSp>
          <p:nvCxnSpPr>
            <p:cNvPr id="339" name="AutoShape 17"/>
            <p:cNvCxnSpPr>
              <a:cxnSpLocks noChangeShapeType="1"/>
              <a:stCxn id="327" idx="4"/>
              <a:endCxn id="328" idx="0"/>
            </p:cNvCxnSpPr>
            <p:nvPr/>
          </p:nvCxnSpPr>
          <p:spPr bwMode="auto">
            <a:xfrm>
              <a:off x="1258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" name="AutoShape 18"/>
            <p:cNvCxnSpPr>
              <a:cxnSpLocks noChangeShapeType="1"/>
              <a:stCxn id="329" idx="4"/>
              <a:endCxn id="330" idx="0"/>
            </p:cNvCxnSpPr>
            <p:nvPr/>
          </p:nvCxnSpPr>
          <p:spPr bwMode="auto">
            <a:xfrm>
              <a:off x="1834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AutoShape 19"/>
            <p:cNvCxnSpPr>
              <a:cxnSpLocks noChangeShapeType="1"/>
            </p:cNvCxnSpPr>
            <p:nvPr/>
          </p:nvCxnSpPr>
          <p:spPr bwMode="auto">
            <a:xfrm>
              <a:off x="2410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2" name="AutoShape 20"/>
            <p:cNvCxnSpPr>
              <a:cxnSpLocks noChangeShapeType="1"/>
            </p:cNvCxnSpPr>
            <p:nvPr/>
          </p:nvCxnSpPr>
          <p:spPr bwMode="auto">
            <a:xfrm>
              <a:off x="2986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3" name="AutoShape 21"/>
            <p:cNvCxnSpPr>
              <a:cxnSpLocks noChangeShapeType="1"/>
            </p:cNvCxnSpPr>
            <p:nvPr/>
          </p:nvCxnSpPr>
          <p:spPr bwMode="auto">
            <a:xfrm>
              <a:off x="3562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4" name="AutoShape 22"/>
            <p:cNvCxnSpPr>
              <a:cxnSpLocks noChangeShapeType="1"/>
            </p:cNvCxnSpPr>
            <p:nvPr/>
          </p:nvCxnSpPr>
          <p:spPr bwMode="auto">
            <a:xfrm>
              <a:off x="4138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5" name="AutoShape 23"/>
            <p:cNvCxnSpPr>
              <a:cxnSpLocks noChangeShapeType="1"/>
              <a:stCxn id="327" idx="6"/>
              <a:endCxn id="329" idx="2"/>
            </p:cNvCxnSpPr>
            <p:nvPr/>
          </p:nvCxnSpPr>
          <p:spPr bwMode="auto">
            <a:xfrm>
              <a:off x="1450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6" name="AutoShape 24"/>
            <p:cNvCxnSpPr>
              <a:cxnSpLocks noChangeShapeType="1"/>
            </p:cNvCxnSpPr>
            <p:nvPr/>
          </p:nvCxnSpPr>
          <p:spPr bwMode="auto">
            <a:xfrm>
              <a:off x="2026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AutoShape 25"/>
            <p:cNvCxnSpPr>
              <a:cxnSpLocks noChangeShapeType="1"/>
            </p:cNvCxnSpPr>
            <p:nvPr/>
          </p:nvCxnSpPr>
          <p:spPr bwMode="auto">
            <a:xfrm>
              <a:off x="2602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" name="AutoShape 26"/>
            <p:cNvCxnSpPr>
              <a:cxnSpLocks noChangeShapeType="1"/>
            </p:cNvCxnSpPr>
            <p:nvPr/>
          </p:nvCxnSpPr>
          <p:spPr bwMode="auto">
            <a:xfrm>
              <a:off x="3178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" name="AutoShape 27"/>
            <p:cNvCxnSpPr>
              <a:cxnSpLocks noChangeShapeType="1"/>
            </p:cNvCxnSpPr>
            <p:nvPr/>
          </p:nvCxnSpPr>
          <p:spPr bwMode="auto">
            <a:xfrm>
              <a:off x="3754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0" name="Group 84"/>
          <p:cNvGrpSpPr>
            <a:grpSpLocks/>
          </p:cNvGrpSpPr>
          <p:nvPr/>
        </p:nvGrpSpPr>
        <p:grpSpPr bwMode="auto">
          <a:xfrm>
            <a:off x="2767667" y="3496111"/>
            <a:ext cx="4670425" cy="1323975"/>
            <a:chOff x="1066" y="888"/>
            <a:chExt cx="3264" cy="960"/>
          </a:xfrm>
        </p:grpSpPr>
        <p:sp>
          <p:nvSpPr>
            <p:cNvPr id="351" name="Oval 4"/>
            <p:cNvSpPr>
              <a:spLocks noChangeArrowheads="1"/>
            </p:cNvSpPr>
            <p:nvPr/>
          </p:nvSpPr>
          <p:spPr bwMode="auto">
            <a:xfrm>
              <a:off x="1066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1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52" name="Oval 5"/>
            <p:cNvSpPr>
              <a:spLocks noChangeArrowheads="1"/>
            </p:cNvSpPr>
            <p:nvPr/>
          </p:nvSpPr>
          <p:spPr bwMode="auto">
            <a:xfrm>
              <a:off x="1066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1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53" name="Oval 6"/>
            <p:cNvSpPr>
              <a:spLocks noChangeArrowheads="1"/>
            </p:cNvSpPr>
            <p:nvPr/>
          </p:nvSpPr>
          <p:spPr bwMode="auto">
            <a:xfrm>
              <a:off x="1642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2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54" name="Oval 7"/>
            <p:cNvSpPr>
              <a:spLocks noChangeArrowheads="1"/>
            </p:cNvSpPr>
            <p:nvPr/>
          </p:nvSpPr>
          <p:spPr bwMode="auto">
            <a:xfrm>
              <a:off x="1642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2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55" name="Oval 8"/>
            <p:cNvSpPr>
              <a:spLocks noChangeArrowheads="1"/>
            </p:cNvSpPr>
            <p:nvPr/>
          </p:nvSpPr>
          <p:spPr bwMode="auto">
            <a:xfrm>
              <a:off x="2218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3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56" name="Oval 9"/>
            <p:cNvSpPr>
              <a:spLocks noChangeArrowheads="1"/>
            </p:cNvSpPr>
            <p:nvPr/>
          </p:nvSpPr>
          <p:spPr bwMode="auto">
            <a:xfrm>
              <a:off x="2218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3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57" name="Oval 10"/>
            <p:cNvSpPr>
              <a:spLocks noChangeArrowheads="1"/>
            </p:cNvSpPr>
            <p:nvPr/>
          </p:nvSpPr>
          <p:spPr bwMode="auto">
            <a:xfrm>
              <a:off x="2794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4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58" name="Oval 11"/>
            <p:cNvSpPr>
              <a:spLocks noChangeArrowheads="1"/>
            </p:cNvSpPr>
            <p:nvPr/>
          </p:nvSpPr>
          <p:spPr bwMode="auto">
            <a:xfrm>
              <a:off x="2794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4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59" name="Oval 12"/>
            <p:cNvSpPr>
              <a:spLocks noChangeArrowheads="1"/>
            </p:cNvSpPr>
            <p:nvPr/>
          </p:nvSpPr>
          <p:spPr bwMode="auto">
            <a:xfrm>
              <a:off x="3370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5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60" name="Oval 13"/>
            <p:cNvSpPr>
              <a:spLocks noChangeArrowheads="1"/>
            </p:cNvSpPr>
            <p:nvPr/>
          </p:nvSpPr>
          <p:spPr bwMode="auto">
            <a:xfrm>
              <a:off x="3370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5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61" name="Oval 14"/>
            <p:cNvSpPr>
              <a:spLocks noChangeArrowheads="1"/>
            </p:cNvSpPr>
            <p:nvPr/>
          </p:nvSpPr>
          <p:spPr bwMode="auto">
            <a:xfrm>
              <a:off x="3946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6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62" name="Oval 15"/>
            <p:cNvSpPr>
              <a:spLocks noChangeArrowheads="1"/>
            </p:cNvSpPr>
            <p:nvPr/>
          </p:nvSpPr>
          <p:spPr bwMode="auto">
            <a:xfrm>
              <a:off x="3946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6</a:t>
              </a:r>
              <a:endParaRPr lang="en-US" sz="2400">
                <a:latin typeface="Times New Roman" charset="0"/>
              </a:endParaRPr>
            </a:p>
          </p:txBody>
        </p:sp>
        <p:cxnSp>
          <p:nvCxnSpPr>
            <p:cNvPr id="363" name="AutoShape 17"/>
            <p:cNvCxnSpPr>
              <a:cxnSpLocks noChangeShapeType="1"/>
              <a:stCxn id="351" idx="4"/>
              <a:endCxn id="352" idx="0"/>
            </p:cNvCxnSpPr>
            <p:nvPr/>
          </p:nvCxnSpPr>
          <p:spPr bwMode="auto">
            <a:xfrm>
              <a:off x="1258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AutoShape 18"/>
            <p:cNvCxnSpPr>
              <a:cxnSpLocks noChangeShapeType="1"/>
              <a:stCxn id="353" idx="4"/>
              <a:endCxn id="354" idx="0"/>
            </p:cNvCxnSpPr>
            <p:nvPr/>
          </p:nvCxnSpPr>
          <p:spPr bwMode="auto">
            <a:xfrm>
              <a:off x="1834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" name="AutoShape 19"/>
            <p:cNvCxnSpPr>
              <a:cxnSpLocks noChangeShapeType="1"/>
            </p:cNvCxnSpPr>
            <p:nvPr/>
          </p:nvCxnSpPr>
          <p:spPr bwMode="auto">
            <a:xfrm>
              <a:off x="2410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6" name="AutoShape 20"/>
            <p:cNvCxnSpPr>
              <a:cxnSpLocks noChangeShapeType="1"/>
            </p:cNvCxnSpPr>
            <p:nvPr/>
          </p:nvCxnSpPr>
          <p:spPr bwMode="auto">
            <a:xfrm>
              <a:off x="2986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AutoShape 21"/>
            <p:cNvCxnSpPr>
              <a:cxnSpLocks noChangeShapeType="1"/>
            </p:cNvCxnSpPr>
            <p:nvPr/>
          </p:nvCxnSpPr>
          <p:spPr bwMode="auto">
            <a:xfrm>
              <a:off x="3562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AutoShape 22"/>
            <p:cNvCxnSpPr>
              <a:cxnSpLocks noChangeShapeType="1"/>
            </p:cNvCxnSpPr>
            <p:nvPr/>
          </p:nvCxnSpPr>
          <p:spPr bwMode="auto">
            <a:xfrm>
              <a:off x="4138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AutoShape 23"/>
            <p:cNvCxnSpPr>
              <a:cxnSpLocks noChangeShapeType="1"/>
              <a:stCxn id="351" idx="6"/>
              <a:endCxn id="353" idx="2"/>
            </p:cNvCxnSpPr>
            <p:nvPr/>
          </p:nvCxnSpPr>
          <p:spPr bwMode="auto">
            <a:xfrm>
              <a:off x="1450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" name="AutoShape 24"/>
            <p:cNvCxnSpPr>
              <a:cxnSpLocks noChangeShapeType="1"/>
            </p:cNvCxnSpPr>
            <p:nvPr/>
          </p:nvCxnSpPr>
          <p:spPr bwMode="auto">
            <a:xfrm>
              <a:off x="2026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AutoShape 25"/>
            <p:cNvCxnSpPr>
              <a:cxnSpLocks noChangeShapeType="1"/>
            </p:cNvCxnSpPr>
            <p:nvPr/>
          </p:nvCxnSpPr>
          <p:spPr bwMode="auto">
            <a:xfrm>
              <a:off x="2602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AutoShape 26"/>
            <p:cNvCxnSpPr>
              <a:cxnSpLocks noChangeShapeType="1"/>
            </p:cNvCxnSpPr>
            <p:nvPr/>
          </p:nvCxnSpPr>
          <p:spPr bwMode="auto">
            <a:xfrm>
              <a:off x="3178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AutoShape 27"/>
            <p:cNvCxnSpPr>
              <a:cxnSpLocks noChangeShapeType="1"/>
            </p:cNvCxnSpPr>
            <p:nvPr/>
          </p:nvCxnSpPr>
          <p:spPr bwMode="auto">
            <a:xfrm>
              <a:off x="3754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4" name="Text Box 82"/>
          <p:cNvSpPr txBox="1">
            <a:spLocks noChangeArrowheads="1"/>
          </p:cNvSpPr>
          <p:nvPr/>
        </p:nvSpPr>
        <p:spPr bwMode="auto">
          <a:xfrm>
            <a:off x="1764367" y="3510399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403566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CRF</a:t>
            </a:r>
            <a:endParaRPr lang="fr-FR" dirty="0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244560" y="1868290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fr-FR" dirty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Font typeface="Wingdings 2" pitchFamily="18" charset="2"/>
              <a:buNone/>
            </a:pP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Mais en réalité :</a:t>
            </a:r>
          </a:p>
        </p:txBody>
      </p:sp>
      <p:sp>
        <p:nvSpPr>
          <p:cNvPr id="5" name="Text Box 83"/>
          <p:cNvSpPr txBox="1">
            <a:spLocks noChangeArrowheads="1"/>
          </p:cNvSpPr>
          <p:nvPr/>
        </p:nvSpPr>
        <p:spPr bwMode="auto">
          <a:xfrm>
            <a:off x="1760725" y="2063037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CRF</a:t>
            </a:r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2725925" y="2110662"/>
            <a:ext cx="4670425" cy="1323975"/>
            <a:chOff x="1066" y="888"/>
            <a:chExt cx="3264" cy="96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66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1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066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1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642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2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642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2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218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3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18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3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794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4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794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4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3370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5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3370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5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3946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6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946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6</a:t>
              </a:r>
              <a:endParaRPr lang="en-US" sz="2400">
                <a:latin typeface="Times New Roman" charset="0"/>
              </a:endParaRPr>
            </a:p>
          </p:txBody>
        </p:sp>
        <p:cxnSp>
          <p:nvCxnSpPr>
            <p:cNvPr id="19" name="AutoShape 17"/>
            <p:cNvCxnSpPr>
              <a:cxnSpLocks noChangeShapeType="1"/>
              <a:stCxn id="7" idx="4"/>
              <a:endCxn id="8" idx="0"/>
            </p:cNvCxnSpPr>
            <p:nvPr/>
          </p:nvCxnSpPr>
          <p:spPr bwMode="auto">
            <a:xfrm>
              <a:off x="1258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>
              <a:off x="1834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/>
            <p:cNvCxnSpPr>
              <a:cxnSpLocks noChangeShapeType="1"/>
            </p:cNvCxnSpPr>
            <p:nvPr/>
          </p:nvCxnSpPr>
          <p:spPr bwMode="auto">
            <a:xfrm>
              <a:off x="2410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</p:cNvCxnSpPr>
            <p:nvPr/>
          </p:nvCxnSpPr>
          <p:spPr bwMode="auto">
            <a:xfrm>
              <a:off x="2986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1"/>
            <p:cNvCxnSpPr>
              <a:cxnSpLocks noChangeShapeType="1"/>
            </p:cNvCxnSpPr>
            <p:nvPr/>
          </p:nvCxnSpPr>
          <p:spPr bwMode="auto">
            <a:xfrm>
              <a:off x="3562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2"/>
            <p:cNvCxnSpPr>
              <a:cxnSpLocks noChangeShapeType="1"/>
            </p:cNvCxnSpPr>
            <p:nvPr/>
          </p:nvCxnSpPr>
          <p:spPr bwMode="auto">
            <a:xfrm>
              <a:off x="4138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3"/>
            <p:cNvCxnSpPr>
              <a:cxnSpLocks noChangeShapeType="1"/>
              <a:stCxn id="7" idx="6"/>
              <a:endCxn id="9" idx="2"/>
            </p:cNvCxnSpPr>
            <p:nvPr/>
          </p:nvCxnSpPr>
          <p:spPr bwMode="auto">
            <a:xfrm>
              <a:off x="1450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4"/>
            <p:cNvCxnSpPr>
              <a:cxnSpLocks noChangeShapeType="1"/>
            </p:cNvCxnSpPr>
            <p:nvPr/>
          </p:nvCxnSpPr>
          <p:spPr bwMode="auto">
            <a:xfrm>
              <a:off x="2026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5"/>
            <p:cNvCxnSpPr>
              <a:cxnSpLocks noChangeShapeType="1"/>
            </p:cNvCxnSpPr>
            <p:nvPr/>
          </p:nvCxnSpPr>
          <p:spPr bwMode="auto">
            <a:xfrm>
              <a:off x="2602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6"/>
            <p:cNvCxnSpPr>
              <a:cxnSpLocks noChangeShapeType="1"/>
            </p:cNvCxnSpPr>
            <p:nvPr/>
          </p:nvCxnSpPr>
          <p:spPr bwMode="auto">
            <a:xfrm>
              <a:off x="3178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7"/>
            <p:cNvCxnSpPr>
              <a:cxnSpLocks noChangeShapeType="1"/>
            </p:cNvCxnSpPr>
            <p:nvPr/>
          </p:nvCxnSpPr>
          <p:spPr bwMode="auto">
            <a:xfrm>
              <a:off x="3754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85"/>
          <p:cNvGrpSpPr>
            <a:grpSpLocks/>
          </p:cNvGrpSpPr>
          <p:nvPr/>
        </p:nvGrpSpPr>
        <p:grpSpPr bwMode="auto">
          <a:xfrm>
            <a:off x="2724338" y="4357375"/>
            <a:ext cx="4672012" cy="1347787"/>
            <a:chOff x="1066" y="2020"/>
            <a:chExt cx="3264" cy="960"/>
          </a:xfrm>
        </p:grpSpPr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1066" y="2020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1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1066" y="2596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1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1642" y="2020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2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1642" y="2596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2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2218" y="2020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3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218" y="2596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charset="0"/>
                </a:rPr>
                <a:t>x</a:t>
              </a:r>
              <a:r>
                <a:rPr lang="en-US" sz="2400" baseline="-25000" dirty="0">
                  <a:latin typeface="Times New Roman" charset="0"/>
                </a:rPr>
                <a:t>3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794" y="2020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4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794" y="2596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4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3370" y="2020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5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370" y="2596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5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3946" y="2020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6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3946" y="2596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6</a:t>
              </a:r>
              <a:endParaRPr lang="en-US" sz="2400">
                <a:latin typeface="Times New Roman" charset="0"/>
              </a:endParaRPr>
            </a:p>
          </p:txBody>
        </p:sp>
        <p:cxnSp>
          <p:nvCxnSpPr>
            <p:cNvPr id="43" name="AutoShape 41"/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>
              <a:off x="1450" y="2212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2"/>
            <p:cNvCxnSpPr>
              <a:cxnSpLocks noChangeShapeType="1"/>
            </p:cNvCxnSpPr>
            <p:nvPr/>
          </p:nvCxnSpPr>
          <p:spPr bwMode="auto">
            <a:xfrm>
              <a:off x="2026" y="2212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3"/>
            <p:cNvCxnSpPr>
              <a:cxnSpLocks noChangeShapeType="1"/>
            </p:cNvCxnSpPr>
            <p:nvPr/>
          </p:nvCxnSpPr>
          <p:spPr bwMode="auto">
            <a:xfrm>
              <a:off x="2602" y="2212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4"/>
            <p:cNvCxnSpPr>
              <a:cxnSpLocks noChangeShapeType="1"/>
            </p:cNvCxnSpPr>
            <p:nvPr/>
          </p:nvCxnSpPr>
          <p:spPr bwMode="auto">
            <a:xfrm>
              <a:off x="3178" y="2212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5"/>
            <p:cNvCxnSpPr>
              <a:cxnSpLocks noChangeShapeType="1"/>
            </p:cNvCxnSpPr>
            <p:nvPr/>
          </p:nvCxnSpPr>
          <p:spPr bwMode="auto">
            <a:xfrm>
              <a:off x="3754" y="2212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6"/>
            <p:cNvCxnSpPr>
              <a:cxnSpLocks noChangeShapeType="1"/>
              <a:stCxn id="31" idx="4"/>
              <a:endCxn id="32" idx="0"/>
            </p:cNvCxnSpPr>
            <p:nvPr/>
          </p:nvCxnSpPr>
          <p:spPr bwMode="auto">
            <a:xfrm>
              <a:off x="1258" y="2404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7"/>
            <p:cNvCxnSpPr>
              <a:cxnSpLocks noChangeShapeType="1"/>
            </p:cNvCxnSpPr>
            <p:nvPr/>
          </p:nvCxnSpPr>
          <p:spPr bwMode="auto">
            <a:xfrm>
              <a:off x="1834" y="2404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8"/>
            <p:cNvCxnSpPr>
              <a:cxnSpLocks noChangeShapeType="1"/>
            </p:cNvCxnSpPr>
            <p:nvPr/>
          </p:nvCxnSpPr>
          <p:spPr bwMode="auto">
            <a:xfrm>
              <a:off x="2410" y="2404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9"/>
            <p:cNvCxnSpPr>
              <a:cxnSpLocks noChangeShapeType="1"/>
            </p:cNvCxnSpPr>
            <p:nvPr/>
          </p:nvCxnSpPr>
          <p:spPr bwMode="auto">
            <a:xfrm>
              <a:off x="2986" y="2404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50"/>
            <p:cNvCxnSpPr>
              <a:cxnSpLocks noChangeShapeType="1"/>
            </p:cNvCxnSpPr>
            <p:nvPr/>
          </p:nvCxnSpPr>
          <p:spPr bwMode="auto">
            <a:xfrm>
              <a:off x="3562" y="2404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51"/>
            <p:cNvCxnSpPr>
              <a:cxnSpLocks noChangeShapeType="1"/>
            </p:cNvCxnSpPr>
            <p:nvPr/>
          </p:nvCxnSpPr>
          <p:spPr bwMode="auto">
            <a:xfrm>
              <a:off x="4138" y="2404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2"/>
            <p:cNvCxnSpPr>
              <a:cxnSpLocks noChangeShapeType="1"/>
              <a:stCxn id="31" idx="5"/>
              <a:endCxn id="34" idx="0"/>
            </p:cNvCxnSpPr>
            <p:nvPr/>
          </p:nvCxnSpPr>
          <p:spPr bwMode="auto">
            <a:xfrm>
              <a:off x="1394" y="2348"/>
              <a:ext cx="440" cy="24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3"/>
            <p:cNvCxnSpPr>
              <a:cxnSpLocks noChangeShapeType="1"/>
              <a:stCxn id="31" idx="5"/>
              <a:endCxn id="36" idx="0"/>
            </p:cNvCxnSpPr>
            <p:nvPr/>
          </p:nvCxnSpPr>
          <p:spPr bwMode="auto">
            <a:xfrm>
              <a:off x="1394" y="2348"/>
              <a:ext cx="1016" cy="24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4"/>
            <p:cNvCxnSpPr>
              <a:cxnSpLocks noChangeShapeType="1"/>
              <a:stCxn id="31" idx="5"/>
              <a:endCxn id="38" idx="0"/>
            </p:cNvCxnSpPr>
            <p:nvPr/>
          </p:nvCxnSpPr>
          <p:spPr bwMode="auto">
            <a:xfrm>
              <a:off x="1394" y="2348"/>
              <a:ext cx="1592" cy="24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5"/>
            <p:cNvCxnSpPr>
              <a:cxnSpLocks noChangeShapeType="1"/>
              <a:stCxn id="31" idx="5"/>
              <a:endCxn id="40" idx="0"/>
            </p:cNvCxnSpPr>
            <p:nvPr/>
          </p:nvCxnSpPr>
          <p:spPr bwMode="auto">
            <a:xfrm>
              <a:off x="1394" y="2348"/>
              <a:ext cx="2168" cy="24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6"/>
            <p:cNvCxnSpPr>
              <a:cxnSpLocks noChangeShapeType="1"/>
              <a:stCxn id="31" idx="5"/>
              <a:endCxn id="42" idx="0"/>
            </p:cNvCxnSpPr>
            <p:nvPr/>
          </p:nvCxnSpPr>
          <p:spPr bwMode="auto">
            <a:xfrm>
              <a:off x="1394" y="2348"/>
              <a:ext cx="2744" cy="24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7"/>
            <p:cNvCxnSpPr>
              <a:cxnSpLocks noChangeShapeType="1"/>
              <a:stCxn id="33" idx="4"/>
              <a:endCxn id="32" idx="0"/>
            </p:cNvCxnSpPr>
            <p:nvPr/>
          </p:nvCxnSpPr>
          <p:spPr bwMode="auto">
            <a:xfrm flipH="1">
              <a:off x="1258" y="2404"/>
              <a:ext cx="576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58"/>
            <p:cNvCxnSpPr>
              <a:cxnSpLocks noChangeShapeType="1"/>
              <a:stCxn id="33" idx="4"/>
              <a:endCxn id="36" idx="0"/>
            </p:cNvCxnSpPr>
            <p:nvPr/>
          </p:nvCxnSpPr>
          <p:spPr bwMode="auto">
            <a:xfrm>
              <a:off x="1834" y="2404"/>
              <a:ext cx="576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59"/>
            <p:cNvCxnSpPr>
              <a:cxnSpLocks noChangeShapeType="1"/>
              <a:stCxn id="33" idx="4"/>
              <a:endCxn id="38" idx="0"/>
            </p:cNvCxnSpPr>
            <p:nvPr/>
          </p:nvCxnSpPr>
          <p:spPr bwMode="auto">
            <a:xfrm>
              <a:off x="1834" y="2404"/>
              <a:ext cx="1152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0"/>
            <p:cNvCxnSpPr>
              <a:cxnSpLocks noChangeShapeType="1"/>
              <a:stCxn id="33" idx="4"/>
              <a:endCxn id="40" idx="0"/>
            </p:cNvCxnSpPr>
            <p:nvPr/>
          </p:nvCxnSpPr>
          <p:spPr bwMode="auto">
            <a:xfrm>
              <a:off x="1834" y="2404"/>
              <a:ext cx="1728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1"/>
            <p:cNvCxnSpPr>
              <a:cxnSpLocks noChangeShapeType="1"/>
              <a:stCxn id="33" idx="4"/>
              <a:endCxn id="42" idx="0"/>
            </p:cNvCxnSpPr>
            <p:nvPr/>
          </p:nvCxnSpPr>
          <p:spPr bwMode="auto">
            <a:xfrm>
              <a:off x="1834" y="2404"/>
              <a:ext cx="2304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62"/>
            <p:cNvCxnSpPr>
              <a:cxnSpLocks noChangeShapeType="1"/>
              <a:stCxn id="35" idx="4"/>
              <a:endCxn id="32" idx="0"/>
            </p:cNvCxnSpPr>
            <p:nvPr/>
          </p:nvCxnSpPr>
          <p:spPr bwMode="auto">
            <a:xfrm flipH="1">
              <a:off x="1258" y="2404"/>
              <a:ext cx="1152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63"/>
            <p:cNvCxnSpPr>
              <a:cxnSpLocks noChangeShapeType="1"/>
              <a:stCxn id="35" idx="4"/>
              <a:endCxn id="34" idx="0"/>
            </p:cNvCxnSpPr>
            <p:nvPr/>
          </p:nvCxnSpPr>
          <p:spPr bwMode="auto">
            <a:xfrm flipH="1">
              <a:off x="1834" y="2404"/>
              <a:ext cx="576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64"/>
            <p:cNvCxnSpPr>
              <a:cxnSpLocks noChangeShapeType="1"/>
              <a:stCxn id="35" idx="4"/>
              <a:endCxn id="38" idx="0"/>
            </p:cNvCxnSpPr>
            <p:nvPr/>
          </p:nvCxnSpPr>
          <p:spPr bwMode="auto">
            <a:xfrm>
              <a:off x="2410" y="2404"/>
              <a:ext cx="576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65"/>
            <p:cNvCxnSpPr>
              <a:cxnSpLocks noChangeShapeType="1"/>
              <a:stCxn id="35" idx="4"/>
              <a:endCxn id="40" idx="0"/>
            </p:cNvCxnSpPr>
            <p:nvPr/>
          </p:nvCxnSpPr>
          <p:spPr bwMode="auto">
            <a:xfrm>
              <a:off x="2410" y="2404"/>
              <a:ext cx="1152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6"/>
            <p:cNvCxnSpPr>
              <a:cxnSpLocks noChangeShapeType="1"/>
              <a:stCxn id="35" idx="4"/>
              <a:endCxn id="42" idx="0"/>
            </p:cNvCxnSpPr>
            <p:nvPr/>
          </p:nvCxnSpPr>
          <p:spPr bwMode="auto">
            <a:xfrm>
              <a:off x="2410" y="2404"/>
              <a:ext cx="1728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67"/>
            <p:cNvCxnSpPr>
              <a:cxnSpLocks noChangeShapeType="1"/>
              <a:stCxn id="37" idx="4"/>
              <a:endCxn id="32" idx="0"/>
            </p:cNvCxnSpPr>
            <p:nvPr/>
          </p:nvCxnSpPr>
          <p:spPr bwMode="auto">
            <a:xfrm flipH="1">
              <a:off x="1258" y="2404"/>
              <a:ext cx="1728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68"/>
            <p:cNvCxnSpPr>
              <a:cxnSpLocks noChangeShapeType="1"/>
              <a:stCxn id="37" idx="4"/>
              <a:endCxn id="34" idx="0"/>
            </p:cNvCxnSpPr>
            <p:nvPr/>
          </p:nvCxnSpPr>
          <p:spPr bwMode="auto">
            <a:xfrm flipH="1">
              <a:off x="1834" y="2404"/>
              <a:ext cx="1152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69"/>
            <p:cNvCxnSpPr>
              <a:cxnSpLocks noChangeShapeType="1"/>
              <a:stCxn id="37" idx="4"/>
              <a:endCxn id="36" idx="0"/>
            </p:cNvCxnSpPr>
            <p:nvPr/>
          </p:nvCxnSpPr>
          <p:spPr bwMode="auto">
            <a:xfrm flipH="1">
              <a:off x="2410" y="2404"/>
              <a:ext cx="576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70"/>
            <p:cNvCxnSpPr>
              <a:cxnSpLocks noChangeShapeType="1"/>
              <a:stCxn id="37" idx="4"/>
              <a:endCxn id="40" idx="0"/>
            </p:cNvCxnSpPr>
            <p:nvPr/>
          </p:nvCxnSpPr>
          <p:spPr bwMode="auto">
            <a:xfrm>
              <a:off x="2986" y="2404"/>
              <a:ext cx="576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71"/>
            <p:cNvCxnSpPr>
              <a:cxnSpLocks noChangeShapeType="1"/>
              <a:stCxn id="37" idx="4"/>
              <a:endCxn id="42" idx="0"/>
            </p:cNvCxnSpPr>
            <p:nvPr/>
          </p:nvCxnSpPr>
          <p:spPr bwMode="auto">
            <a:xfrm>
              <a:off x="2986" y="2404"/>
              <a:ext cx="1152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72"/>
            <p:cNvCxnSpPr>
              <a:cxnSpLocks noChangeShapeType="1"/>
              <a:stCxn id="39" idx="4"/>
              <a:endCxn id="32" idx="0"/>
            </p:cNvCxnSpPr>
            <p:nvPr/>
          </p:nvCxnSpPr>
          <p:spPr bwMode="auto">
            <a:xfrm flipH="1">
              <a:off x="1258" y="2404"/>
              <a:ext cx="2304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73"/>
            <p:cNvCxnSpPr>
              <a:cxnSpLocks noChangeShapeType="1"/>
              <a:stCxn id="39" idx="4"/>
              <a:endCxn id="34" idx="0"/>
            </p:cNvCxnSpPr>
            <p:nvPr/>
          </p:nvCxnSpPr>
          <p:spPr bwMode="auto">
            <a:xfrm flipH="1">
              <a:off x="1834" y="2404"/>
              <a:ext cx="1728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74"/>
            <p:cNvCxnSpPr>
              <a:cxnSpLocks noChangeShapeType="1"/>
              <a:stCxn id="39" idx="4"/>
              <a:endCxn id="36" idx="0"/>
            </p:cNvCxnSpPr>
            <p:nvPr/>
          </p:nvCxnSpPr>
          <p:spPr bwMode="auto">
            <a:xfrm flipH="1">
              <a:off x="2410" y="2404"/>
              <a:ext cx="1152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75"/>
            <p:cNvCxnSpPr>
              <a:cxnSpLocks noChangeShapeType="1"/>
              <a:stCxn id="39" idx="4"/>
              <a:endCxn id="38" idx="0"/>
            </p:cNvCxnSpPr>
            <p:nvPr/>
          </p:nvCxnSpPr>
          <p:spPr bwMode="auto">
            <a:xfrm flipH="1">
              <a:off x="2986" y="2404"/>
              <a:ext cx="576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76"/>
            <p:cNvCxnSpPr>
              <a:cxnSpLocks noChangeShapeType="1"/>
              <a:stCxn id="39" idx="4"/>
              <a:endCxn id="42" idx="0"/>
            </p:cNvCxnSpPr>
            <p:nvPr/>
          </p:nvCxnSpPr>
          <p:spPr bwMode="auto">
            <a:xfrm>
              <a:off x="3562" y="2404"/>
              <a:ext cx="576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77"/>
            <p:cNvCxnSpPr>
              <a:cxnSpLocks noChangeShapeType="1"/>
              <a:stCxn id="41" idx="4"/>
              <a:endCxn id="40" idx="0"/>
            </p:cNvCxnSpPr>
            <p:nvPr/>
          </p:nvCxnSpPr>
          <p:spPr bwMode="auto">
            <a:xfrm flipH="1">
              <a:off x="3562" y="2404"/>
              <a:ext cx="576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78"/>
            <p:cNvCxnSpPr>
              <a:cxnSpLocks noChangeShapeType="1"/>
              <a:stCxn id="41" idx="4"/>
              <a:endCxn id="38" idx="0"/>
            </p:cNvCxnSpPr>
            <p:nvPr/>
          </p:nvCxnSpPr>
          <p:spPr bwMode="auto">
            <a:xfrm flipH="1">
              <a:off x="2986" y="2404"/>
              <a:ext cx="1152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79"/>
            <p:cNvCxnSpPr>
              <a:cxnSpLocks noChangeShapeType="1"/>
              <a:stCxn id="41" idx="4"/>
              <a:endCxn id="36" idx="0"/>
            </p:cNvCxnSpPr>
            <p:nvPr/>
          </p:nvCxnSpPr>
          <p:spPr bwMode="auto">
            <a:xfrm flipH="1">
              <a:off x="2410" y="2404"/>
              <a:ext cx="1728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80"/>
            <p:cNvCxnSpPr>
              <a:cxnSpLocks noChangeShapeType="1"/>
              <a:stCxn id="41" idx="4"/>
              <a:endCxn id="34" idx="0"/>
            </p:cNvCxnSpPr>
            <p:nvPr/>
          </p:nvCxnSpPr>
          <p:spPr bwMode="auto">
            <a:xfrm flipH="1">
              <a:off x="1834" y="2404"/>
              <a:ext cx="2304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81"/>
            <p:cNvCxnSpPr>
              <a:cxnSpLocks noChangeShapeType="1"/>
              <a:stCxn id="41" idx="4"/>
              <a:endCxn id="32" idx="0"/>
            </p:cNvCxnSpPr>
            <p:nvPr/>
          </p:nvCxnSpPr>
          <p:spPr bwMode="auto">
            <a:xfrm flipH="1">
              <a:off x="1258" y="2404"/>
              <a:ext cx="288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4" name="Text Box 83"/>
          <p:cNvSpPr txBox="1">
            <a:spLocks noChangeArrowheads="1"/>
          </p:cNvSpPr>
          <p:nvPr/>
        </p:nvSpPr>
        <p:spPr bwMode="auto">
          <a:xfrm>
            <a:off x="1749613" y="4433575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CRF</a:t>
            </a:r>
          </a:p>
        </p:txBody>
      </p:sp>
    </p:spTree>
    <p:extLst>
      <p:ext uri="{BB962C8B-B14F-4D97-AF65-F5344CB8AC3E}">
        <p14:creationId xmlns:p14="http://schemas.microsoft.com/office/powerpoint/2010/main" val="176926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HMM et CRF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75162"/>
              </p:ext>
            </p:extLst>
          </p:nvPr>
        </p:nvGraphicFramePr>
        <p:xfrm>
          <a:off x="457200" y="2009554"/>
          <a:ext cx="8229600" cy="4029074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HMM (generative)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CRF (discriminative)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Find optimal label sequence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Viterbi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Linear in length of sentence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Viterbi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Linear in length of sentence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Supervised parameter estimation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Bayesian learning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Easy and fast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Convex optimization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Can be quite 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Unsupervised parameter estimation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Baum-Welch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(non-convex optimization),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Slow but doable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Very difficult, and requires making extra assumptions.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Feature functions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Parents and children in the graph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charset="0"/>
                          <a:ea typeface="ＭＳ Ｐゴシック" charset="0"/>
                          <a:sym typeface="Wingdings" charset="0"/>
                        </a:rPr>
                        <a:t>Restrictive!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Arbitrary functions of a latent state and any portion of the observed nodes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1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Apprendre </a:t>
            </a:r>
            <a:r>
              <a:rPr lang="fr-FR" dirty="0"/>
              <a:t>à annoter des </a:t>
            </a:r>
            <a:r>
              <a:rPr lang="fr-FR" dirty="0" smtClean="0"/>
              <a:t>unités lexicales</a:t>
            </a:r>
            <a:endParaRPr lang="fr-FR" dirty="0"/>
          </a:p>
          <a:p>
            <a:r>
              <a:rPr lang="fr-FR" dirty="0"/>
              <a:t>Phase d’apprentissage</a:t>
            </a:r>
          </a:p>
          <a:p>
            <a:pPr lvl="1"/>
            <a:r>
              <a:rPr lang="fr-FR" dirty="0"/>
              <a:t>Construire un modèle conditionnel p(Y|X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Il s’agit de calculer la probabilité des étiquettes possibles selon les observations</a:t>
            </a:r>
          </a:p>
          <a:p>
            <a:pPr lvl="2"/>
            <a:r>
              <a:rPr lang="fr-FR" dirty="0" smtClean="0"/>
              <a:t>En tenant compte des probabilités de transitions des étiquettes qui dépendent des observations </a:t>
            </a:r>
            <a:r>
              <a:rPr lang="fr-FR" dirty="0" smtClean="0">
                <a:solidFill>
                  <a:srgbClr val="FF6600"/>
                </a:solidFill>
              </a:rPr>
              <a:t>antérieurs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FF6600"/>
                </a:solidFill>
              </a:rPr>
              <a:t>ultérieurs</a:t>
            </a:r>
          </a:p>
          <a:p>
            <a:r>
              <a:rPr lang="fr-FR" dirty="0" smtClean="0"/>
              <a:t>Phase </a:t>
            </a:r>
            <a:r>
              <a:rPr lang="fr-FR" dirty="0"/>
              <a:t>de reconnaissance</a:t>
            </a:r>
          </a:p>
          <a:p>
            <a:pPr lvl="1"/>
            <a:r>
              <a:rPr lang="fr-FR" dirty="0"/>
              <a:t>Annoter une nouvelle séquence x de n mots en entrée</a:t>
            </a:r>
          </a:p>
          <a:p>
            <a:pPr lvl="2"/>
            <a:r>
              <a:rPr lang="fr-FR" dirty="0"/>
              <a:t>Trouver le y qui maximise p(</a:t>
            </a:r>
            <a:r>
              <a:rPr lang="fr-FR" dirty="0" err="1"/>
              <a:t>y|x</a:t>
            </a:r>
            <a:r>
              <a:rPr lang="fr-FR" dirty="0"/>
              <a:t>)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49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: variable aléatoire sur l’espace des observations ;</a:t>
            </a:r>
          </a:p>
          <a:p>
            <a:r>
              <a:rPr lang="fr-FR" dirty="0" smtClean="0"/>
              <a:t>Y : variable aléatoire sur l’espace des annotations ;</a:t>
            </a:r>
          </a:p>
          <a:p>
            <a:endParaRPr lang="fr-FR" dirty="0" smtClean="0"/>
          </a:p>
          <a:p>
            <a:pPr marL="4572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45720" indent="0">
              <a:buNone/>
            </a:pPr>
            <a:r>
              <a:rPr lang="fr-FR" dirty="0" smtClean="0"/>
              <a:t>					[</a:t>
            </a:r>
            <a:r>
              <a:rPr lang="fr-FR" i="1" dirty="0" err="1" smtClean="0"/>
              <a:t>Lafferty</a:t>
            </a:r>
            <a:r>
              <a:rPr lang="fr-FR" i="1" dirty="0" smtClean="0"/>
              <a:t> et al., 2001</a:t>
            </a:r>
            <a:r>
              <a:rPr lang="fr-FR" dirty="0" smtClean="0"/>
              <a:t>]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8547" y="2871438"/>
            <a:ext cx="6696075" cy="24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653804"/>
              </p:ext>
            </p:extLst>
          </p:nvPr>
        </p:nvGraphicFramePr>
        <p:xfrm>
          <a:off x="1649089" y="3449669"/>
          <a:ext cx="50958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4" imgW="3251200" imgH="584200" progId="Equation.3">
                  <p:embed/>
                </p:oleObj>
              </mc:Choice>
              <mc:Fallback>
                <p:oleObj name="Equation" r:id="rId4" imgW="32512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089" y="3449669"/>
                        <a:ext cx="50958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à coins arrondis 4"/>
          <p:cNvSpPr/>
          <p:nvPr/>
        </p:nvSpPr>
        <p:spPr>
          <a:xfrm>
            <a:off x="3710152" y="3344831"/>
            <a:ext cx="1039031" cy="5484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90000">
                <a:schemeClr val="accent1">
                  <a:shade val="100000"/>
                  <a:alpha val="39000"/>
                </a:schemeClr>
              </a:gs>
              <a:gs pos="100000">
                <a:schemeClr val="accent1">
                  <a:shade val="85000"/>
                  <a:alpha val="39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55543" y="3355327"/>
            <a:ext cx="1061798" cy="537908"/>
          </a:xfrm>
          <a:prstGeom prst="roundRect">
            <a:avLst/>
          </a:prstGeom>
          <a:solidFill>
            <a:srgbClr val="FF6600">
              <a:alpha val="51000"/>
            </a:srgb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11413" y="5032664"/>
            <a:ext cx="6433979" cy="92333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Fonction de transition (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smtClean="0"/>
              <a:t>vertex </a:t>
            </a:r>
            <a:r>
              <a:rPr lang="fr-FR" dirty="0" err="1" smtClean="0"/>
              <a:t>feature</a:t>
            </a:r>
            <a:r>
              <a:rPr lang="fr-FR" dirty="0"/>
              <a:t>)</a:t>
            </a:r>
          </a:p>
          <a:p>
            <a:r>
              <a:rPr lang="fr-FR" dirty="0" smtClean="0"/>
              <a:t>Exemple :</a:t>
            </a:r>
            <a:br>
              <a:rPr lang="fr-FR" dirty="0" smtClean="0"/>
            </a:br>
            <a:r>
              <a:rPr lang="fr-FR" dirty="0" smtClean="0"/>
              <a:t>	g(</a:t>
            </a:r>
            <a:r>
              <a:rPr lang="fr-FR" dirty="0"/>
              <a:t>x</a:t>
            </a:r>
            <a:r>
              <a:rPr lang="fr-FR" baseline="-25000" dirty="0"/>
              <a:t>i </a:t>
            </a:r>
            <a:r>
              <a:rPr lang="fr-FR" dirty="0" smtClean="0"/>
              <a:t>commence par un majuscule</a:t>
            </a:r>
            <a:r>
              <a:rPr lang="fr-FR" dirty="0"/>
              <a:t>, y</a:t>
            </a:r>
            <a:r>
              <a:rPr lang="fr-FR" baseline="-25000" dirty="0"/>
              <a:t>i</a:t>
            </a:r>
            <a:r>
              <a:rPr lang="fr-FR" dirty="0"/>
              <a:t> est ‘protéine</a:t>
            </a:r>
            <a:r>
              <a:rPr lang="fr-FR" dirty="0" smtClean="0"/>
              <a:t>’) =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90069" y="1841384"/>
            <a:ext cx="5524657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Fonction caractéristique (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)</a:t>
            </a:r>
          </a:p>
          <a:p>
            <a:r>
              <a:rPr lang="fr-FR" dirty="0" smtClean="0"/>
              <a:t>Exemple :</a:t>
            </a:r>
            <a:br>
              <a:rPr lang="fr-FR" dirty="0" smtClean="0"/>
            </a:br>
            <a:r>
              <a:rPr lang="fr-FR" dirty="0" smtClean="0"/>
              <a:t>	f</a:t>
            </a:r>
            <a:r>
              <a:rPr lang="fr-FR" dirty="0"/>
              <a:t>(xi, y</a:t>
            </a:r>
            <a:r>
              <a:rPr lang="fr-FR" baseline="-25000" dirty="0" smtClean="0"/>
              <a:t>i</a:t>
            </a:r>
            <a:r>
              <a:rPr lang="fr-FR" dirty="0" smtClean="0"/>
              <a:t> </a:t>
            </a:r>
            <a:r>
              <a:rPr lang="fr-FR" dirty="0"/>
              <a:t>est ‘protéine’, y</a:t>
            </a:r>
            <a:r>
              <a:rPr lang="fr-FR" baseline="-25000" dirty="0"/>
              <a:t>i+1 </a:t>
            </a:r>
            <a:r>
              <a:rPr lang="fr-FR" dirty="0"/>
              <a:t>est ‘alignement</a:t>
            </a:r>
            <a:r>
              <a:rPr lang="fr-FR" dirty="0" smtClean="0"/>
              <a:t>’) = 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458488" y="2853809"/>
            <a:ext cx="1456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Poids (entrainement)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901101" y="4801831"/>
            <a:ext cx="161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/>
              <a:t>Normalisation </a:t>
            </a:r>
          </a:p>
          <a:p>
            <a:r>
              <a:rPr lang="fr-CA" sz="1200" dirty="0" smtClean="0"/>
              <a:t>(fonction de partition)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9" idx="2"/>
          </p:cNvCxnSpPr>
          <p:nvPr/>
        </p:nvCxnSpPr>
        <p:spPr>
          <a:xfrm flipH="1">
            <a:off x="3532813" y="3115419"/>
            <a:ext cx="1654003" cy="415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2"/>
          </p:cNvCxnSpPr>
          <p:nvPr/>
        </p:nvCxnSpPr>
        <p:spPr>
          <a:xfrm>
            <a:off x="5186816" y="3115419"/>
            <a:ext cx="224649" cy="5045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8" idx="2"/>
            <a:endCxn id="5" idx="0"/>
          </p:cNvCxnSpPr>
          <p:nvPr/>
        </p:nvCxnSpPr>
        <p:spPr>
          <a:xfrm>
            <a:off x="3052398" y="2764714"/>
            <a:ext cx="1177270" cy="580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0"/>
            <a:endCxn id="6" idx="2"/>
          </p:cNvCxnSpPr>
          <p:nvPr/>
        </p:nvCxnSpPr>
        <p:spPr>
          <a:xfrm flipV="1">
            <a:off x="5728403" y="3893235"/>
            <a:ext cx="358039" cy="1139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0" idx="0"/>
          </p:cNvCxnSpPr>
          <p:nvPr/>
        </p:nvCxnSpPr>
        <p:spPr>
          <a:xfrm flipV="1">
            <a:off x="1706257" y="4250938"/>
            <a:ext cx="2752231" cy="550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08785" y="3449669"/>
            <a:ext cx="545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clique</a:t>
            </a:r>
            <a:endParaRPr lang="fr-FR" sz="1100" dirty="0"/>
          </a:p>
        </p:txBody>
      </p:sp>
      <p:cxnSp>
        <p:nvCxnSpPr>
          <p:cNvPr id="17" name="Connecteur droit avec flèche 16"/>
          <p:cNvCxnSpPr>
            <a:stCxn id="13" idx="3"/>
          </p:cNvCxnSpPr>
          <p:nvPr/>
        </p:nvCxnSpPr>
        <p:spPr>
          <a:xfrm>
            <a:off x="1554653" y="3580474"/>
            <a:ext cx="1491105" cy="312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5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calculer Z(x) ? </a:t>
            </a:r>
            <a:r>
              <a:rPr lang="fr-FR" sz="1100" dirty="0" smtClean="0"/>
              <a:t>[</a:t>
            </a:r>
            <a:r>
              <a:rPr lang="fr-FR" sz="1100" dirty="0" err="1" smtClean="0"/>
              <a:t>Dietterich</a:t>
            </a:r>
            <a:r>
              <a:rPr lang="fr-FR" sz="1100" dirty="0" smtClean="0"/>
              <a:t> &amp; al., 2004]</a:t>
            </a:r>
            <a:endParaRPr lang="fr-FR" dirty="0" smtClean="0"/>
          </a:p>
          <a:p>
            <a:pPr lvl="1"/>
            <a:r>
              <a:rPr lang="fr-FR" dirty="0" smtClean="0"/>
              <a:t>Soit          et   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/>
              <a:t>Déterminer la meilleure combinaison des seuils</a:t>
            </a:r>
            <a:r>
              <a:rPr lang="fr-FR" dirty="0" smtClean="0"/>
              <a:t> </a:t>
            </a:r>
            <a:r>
              <a:rPr lang="fr-FR" sz="1100" dirty="0"/>
              <a:t>[Sutton &amp; McCallum, 2010 </a:t>
            </a:r>
            <a:r>
              <a:rPr lang="fr-FR" sz="1100" dirty="0" smtClean="0"/>
              <a:t>]</a:t>
            </a:r>
            <a:endParaRPr lang="fr-FR" dirty="0" smtClean="0"/>
          </a:p>
          <a:p>
            <a:pPr lvl="1"/>
            <a:r>
              <a:rPr lang="fr-FR" dirty="0" smtClean="0"/>
              <a:t>Maximum </a:t>
            </a:r>
            <a:r>
              <a:rPr lang="fr-FR" dirty="0"/>
              <a:t>de log-</a:t>
            </a:r>
            <a:r>
              <a:rPr lang="fr-FR" dirty="0" smtClean="0"/>
              <a:t>vraisemblance</a:t>
            </a:r>
          </a:p>
          <a:p>
            <a:pPr lvl="1"/>
            <a:r>
              <a:rPr lang="fr-FR" dirty="0" smtClean="0"/>
              <a:t>L-BFGS (approximation de l’inverse de la </a:t>
            </a:r>
            <a:r>
              <a:rPr lang="fr-FR" dirty="0" err="1" smtClean="0"/>
              <a:t>Hessienne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Etc.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4962" y="2687915"/>
            <a:ext cx="3733800" cy="625475"/>
            <a:chOff x="1680" y="1056"/>
            <a:chExt cx="2352" cy="39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680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y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352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y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72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y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744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y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968" y="12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40" y="1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360" y="12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064" y="12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c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36" y="12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c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456" y="12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c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998362" y="3526115"/>
            <a:ext cx="2667000" cy="457200"/>
            <a:chOff x="1920" y="2112"/>
            <a:chExt cx="1680" cy="288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92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c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59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c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3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chemeClr val="accent2"/>
                  </a:solidFill>
                  <a:latin typeface="Times New Roman" charset="0"/>
                </a:rPr>
                <a:t>c</a:t>
              </a:r>
              <a:r>
                <a:rPr lang="en-US" altLang="zh-CN" sz="2000" baseline="-25000">
                  <a:solidFill>
                    <a:schemeClr val="accent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208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880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639001" y="2176138"/>
            <a:ext cx="3962400" cy="2104339"/>
            <a:chOff x="432" y="2208"/>
            <a:chExt cx="4368" cy="2053"/>
          </a:xfrm>
        </p:grpSpPr>
        <p:graphicFrame>
          <p:nvGraphicFramePr>
            <p:cNvPr id="23" name="Object 22"/>
            <p:cNvGraphicFramePr>
              <a:graphicFrameLocks noChangeAspect="1"/>
            </p:cNvGraphicFramePr>
            <p:nvPr/>
          </p:nvGraphicFramePr>
          <p:xfrm>
            <a:off x="432" y="3312"/>
            <a:ext cx="3792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Equation" r:id="rId4" imgW="2946240" imgH="736560" progId="Equation.DSMT4">
                    <p:embed/>
                  </p:oleObj>
                </mc:Choice>
                <mc:Fallback>
                  <p:oleObj name="Equation" r:id="rId4" imgW="294624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312"/>
                          <a:ext cx="3792" cy="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32" y="2880"/>
            <a:ext cx="384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Equation" r:id="rId6" imgW="2654280" imgH="228600" progId="Equation.DSMT4">
                    <p:embed/>
                  </p:oleObj>
                </mc:Choice>
                <mc:Fallback>
                  <p:oleObj name="Equation" r:id="rId6" imgW="2654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880"/>
                          <a:ext cx="384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432" y="2208"/>
            <a:ext cx="43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Equation" r:id="rId8" imgW="3200400" imgH="228600" progId="Equation.DSMT4">
                    <p:embed/>
                  </p:oleObj>
                </mc:Choice>
                <mc:Fallback>
                  <p:oleObj name="Equation" r:id="rId8" imgW="3200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208"/>
                          <a:ext cx="436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432" y="2544"/>
            <a:ext cx="37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Equation" r:id="rId10" imgW="2666880" imgH="228600" progId="Equation.DSMT4">
                    <p:embed/>
                  </p:oleObj>
                </mc:Choice>
                <mc:Fallback>
                  <p:oleObj name="Equation" r:id="rId10" imgW="2666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544"/>
                          <a:ext cx="37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80808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51612"/>
              </p:ext>
            </p:extLst>
          </p:nvPr>
        </p:nvGraphicFramePr>
        <p:xfrm>
          <a:off x="2479604" y="2155292"/>
          <a:ext cx="644596" cy="2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…quation" r:id="rId12" imgW="368300" imgH="165100" progId="Equation.3">
                  <p:embed/>
                </p:oleObj>
              </mc:Choice>
              <mc:Fallback>
                <p:oleObj name="…quation" r:id="rId12" imgW="3683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04" y="2155292"/>
                        <a:ext cx="644596" cy="287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Imag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3862" y="2120898"/>
            <a:ext cx="584200" cy="2921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63862" y="2120898"/>
            <a:ext cx="584200" cy="292100"/>
          </a:xfrm>
          <a:prstGeom prst="rect">
            <a:avLst/>
          </a:prstGeom>
        </p:spPr>
      </p:pic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75352"/>
              </p:ext>
            </p:extLst>
          </p:nvPr>
        </p:nvGraphicFramePr>
        <p:xfrm>
          <a:off x="1529351" y="2155292"/>
          <a:ext cx="55787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…quation" r:id="rId16" imgW="393700" imgH="203200" progId="Equation.3">
                  <p:embed/>
                </p:oleObj>
              </mc:Choice>
              <mc:Fallback>
                <p:oleObj name="…quation" r:id="rId16" imgW="393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351" y="2155292"/>
                        <a:ext cx="55787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89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Expérimentations et résultats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Extraction semi-automatique des termes pertinents</a:t>
            </a:r>
          </a:p>
          <a:p>
            <a:pPr lvl="1"/>
            <a:r>
              <a:rPr lang="fr-FR" dirty="0" err="1" smtClean="0"/>
              <a:t>Alchemy</a:t>
            </a:r>
            <a:r>
              <a:rPr lang="fr-FR" dirty="0" smtClean="0"/>
              <a:t> API, Avis Expert (</a:t>
            </a:r>
            <a:r>
              <a:rPr lang="fr-FR" dirty="0" err="1" smtClean="0"/>
              <a:t>Golrokh&amp;Amine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6000 termes annotés</a:t>
            </a:r>
          </a:p>
          <a:p>
            <a:pPr lvl="1"/>
            <a:r>
              <a:rPr lang="fr-FR" dirty="0" smtClean="0"/>
              <a:t>8 Classes</a:t>
            </a:r>
          </a:p>
          <a:p>
            <a:pPr lvl="2"/>
            <a:r>
              <a:rPr lang="fr-FR" dirty="0" err="1" smtClean="0"/>
              <a:t>Amino</a:t>
            </a:r>
            <a:r>
              <a:rPr lang="fr-FR" dirty="0" smtClean="0"/>
              <a:t> </a:t>
            </a:r>
            <a:r>
              <a:rPr lang="fr-FR" dirty="0" err="1" smtClean="0"/>
              <a:t>Acids</a:t>
            </a:r>
            <a:endParaRPr lang="fr-FR" dirty="0" smtClean="0"/>
          </a:p>
          <a:p>
            <a:pPr lvl="2"/>
            <a:r>
              <a:rPr lang="fr-FR" dirty="0" smtClean="0"/>
              <a:t>Data Format</a:t>
            </a:r>
          </a:p>
          <a:p>
            <a:pPr lvl="2"/>
            <a:r>
              <a:rPr lang="fr-FR" dirty="0" err="1" smtClean="0"/>
              <a:t>Method</a:t>
            </a:r>
            <a:endParaRPr lang="fr-FR" dirty="0" smtClean="0"/>
          </a:p>
          <a:p>
            <a:pPr lvl="2"/>
            <a:r>
              <a:rPr lang="fr-FR" dirty="0" smtClean="0"/>
              <a:t>Model</a:t>
            </a:r>
          </a:p>
          <a:p>
            <a:pPr lvl="2"/>
            <a:r>
              <a:rPr lang="fr-FR" dirty="0" smtClean="0"/>
              <a:t>Program</a:t>
            </a:r>
          </a:p>
          <a:p>
            <a:pPr lvl="2"/>
            <a:r>
              <a:rPr lang="fr-FR" dirty="0" err="1" smtClean="0"/>
              <a:t>Sequence</a:t>
            </a:r>
            <a:endParaRPr lang="fr-FR" dirty="0" smtClean="0"/>
          </a:p>
          <a:p>
            <a:pPr lvl="2"/>
            <a:r>
              <a:rPr lang="fr-FR" dirty="0" smtClean="0"/>
              <a:t>Taxons</a:t>
            </a:r>
          </a:p>
          <a:p>
            <a:pPr lvl="2"/>
            <a:r>
              <a:rPr lang="fr-FR" dirty="0" err="1" smtClean="0"/>
              <a:t>Others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41034"/>
          <a:stretch/>
        </p:blipFill>
        <p:spPr>
          <a:xfrm>
            <a:off x="5084123" y="2478573"/>
            <a:ext cx="2890633" cy="41402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 rot="1446144">
            <a:off x="6169753" y="1664922"/>
            <a:ext cx="2659665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Ambiguïtés sémantiques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84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Annoter une partie des textes (Ahmed &amp; Amine)</a:t>
            </a:r>
          </a:p>
          <a:p>
            <a:pPr lvl="1"/>
            <a:r>
              <a:rPr lang="fr-FR" dirty="0" smtClean="0"/>
              <a:t>(1) Segmentation de textes</a:t>
            </a:r>
          </a:p>
          <a:p>
            <a:pPr lvl="1"/>
            <a:r>
              <a:rPr lang="fr-FR" dirty="0" smtClean="0"/>
              <a:t>(2) Trouver les 6000 termes dans </a:t>
            </a:r>
            <a:r>
              <a:rPr lang="fr-FR" smtClean="0"/>
              <a:t>les </a:t>
            </a:r>
            <a:r>
              <a:rPr lang="fr-FR" smtClean="0"/>
              <a:t>textes</a:t>
            </a:r>
            <a:endParaRPr lang="fr-FR" dirty="0" smtClean="0"/>
          </a:p>
          <a:p>
            <a:pPr lvl="1"/>
            <a:r>
              <a:rPr lang="fr-FR" dirty="0" smtClean="0"/>
              <a:t>(3) Annoter les termes (</a:t>
            </a:r>
            <a:r>
              <a:rPr lang="fr-FR" dirty="0" err="1" smtClean="0"/>
              <a:t>iob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Utiliser un dictionnaire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 données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22" y="2825833"/>
            <a:ext cx="1681267" cy="36371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0131" y="4136599"/>
            <a:ext cx="3167375" cy="10156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fr-FR" sz="1200" dirty="0" err="1" smtClean="0"/>
              <a:t>We</a:t>
            </a:r>
            <a:r>
              <a:rPr lang="fr-FR" sz="1200" dirty="0" smtClean="0"/>
              <a:t> </a:t>
            </a:r>
            <a:r>
              <a:rPr lang="fr-FR" sz="1200" dirty="0" err="1" smtClean="0"/>
              <a:t>present</a:t>
            </a:r>
            <a:r>
              <a:rPr lang="fr-FR" sz="1200" dirty="0" smtClean="0"/>
              <a:t> </a:t>
            </a:r>
            <a:r>
              <a:rPr lang="fr-FR" sz="1200" dirty="0" err="1" smtClean="0"/>
              <a:t>bacterial</a:t>
            </a:r>
            <a:r>
              <a:rPr lang="fr-FR" sz="1200" dirty="0" smtClean="0"/>
              <a:t> </a:t>
            </a:r>
            <a:r>
              <a:rPr lang="fr-FR" sz="1200" dirty="0" err="1" smtClean="0"/>
              <a:t>biogeograph</a:t>
            </a:r>
            <a:r>
              <a:rPr lang="fr-FR" sz="1200" dirty="0" smtClean="0"/>
              <a:t> as </a:t>
            </a:r>
            <a:r>
              <a:rPr lang="fr-FR" sz="1200" dirty="0" err="1" smtClean="0"/>
              <a:t>sampled</a:t>
            </a:r>
            <a:r>
              <a:rPr lang="fr-FR" sz="1200" dirty="0" smtClean="0"/>
              <a:t> </a:t>
            </a:r>
            <a:r>
              <a:rPr lang="fr-FR" sz="1200" dirty="0" err="1" smtClean="0"/>
              <a:t>from</a:t>
            </a:r>
            <a:r>
              <a:rPr lang="fr-FR" sz="1200" dirty="0" smtClean="0"/>
              <a:t> the </a:t>
            </a:r>
            <a:r>
              <a:rPr lang="fr-FR" sz="1200" dirty="0" err="1" smtClean="0"/>
              <a:t>human</a:t>
            </a:r>
            <a:r>
              <a:rPr lang="fr-FR" sz="1200" dirty="0" smtClean="0"/>
              <a:t> </a:t>
            </a:r>
            <a:r>
              <a:rPr lang="fr-FR" sz="1200" dirty="0" err="1" smtClean="0"/>
              <a:t>gastointestinal</a:t>
            </a:r>
            <a:r>
              <a:rPr lang="fr-FR" sz="1200" dirty="0" smtClean="0"/>
              <a:t> tract of </a:t>
            </a:r>
            <a:r>
              <a:rPr lang="fr-FR" sz="1200" dirty="0" err="1" smtClean="0"/>
              <a:t>our</a:t>
            </a:r>
            <a:r>
              <a:rPr lang="fr-FR" sz="1200" dirty="0" smtClean="0"/>
              <a:t> </a:t>
            </a:r>
            <a:r>
              <a:rPr lang="fr-FR" sz="1200" dirty="0" err="1" smtClean="0"/>
              <a:t>healthy</a:t>
            </a:r>
            <a:r>
              <a:rPr lang="fr-FR" sz="1200" dirty="0" smtClean="0"/>
              <a:t>  </a:t>
            </a:r>
            <a:r>
              <a:rPr lang="fr-FR" sz="1200" dirty="0" err="1" smtClean="0"/>
              <a:t>subjects</a:t>
            </a:r>
            <a:r>
              <a:rPr lang="fr-FR" sz="1200" dirty="0" smtClean="0"/>
              <a:t>. This </a:t>
            </a:r>
            <a:r>
              <a:rPr lang="fr-FR" sz="1200" dirty="0" err="1" smtClean="0"/>
              <a:t>study</a:t>
            </a:r>
            <a:r>
              <a:rPr lang="fr-FR" sz="1200" dirty="0"/>
              <a:t> </a:t>
            </a:r>
            <a:r>
              <a:rPr lang="fr-FR" sz="1200" dirty="0" err="1" smtClean="0"/>
              <a:t>generated</a:t>
            </a:r>
            <a:r>
              <a:rPr lang="fr-FR" sz="1200" dirty="0" smtClean="0"/>
              <a:t> &gt;32 million </a:t>
            </a:r>
            <a:r>
              <a:rPr lang="fr-FR" sz="1200" dirty="0" err="1" smtClean="0"/>
              <a:t>paired</a:t>
            </a:r>
            <a:r>
              <a:rPr lang="fr-FR" sz="1200" dirty="0" smtClean="0"/>
              <a:t>-end </a:t>
            </a:r>
            <a:r>
              <a:rPr lang="fr-FR" sz="1200" dirty="0" err="1" smtClean="0"/>
              <a:t>sequencees</a:t>
            </a:r>
            <a:r>
              <a:rPr lang="fr-FR" sz="1200" dirty="0" smtClean="0"/>
              <a:t> of </a:t>
            </a:r>
            <a:r>
              <a:rPr lang="fr-FR" sz="1200" dirty="0" err="1" smtClean="0"/>
              <a:t>bacterial</a:t>
            </a:r>
            <a:r>
              <a:rPr lang="fr-FR" sz="1200" dirty="0" smtClean="0"/>
              <a:t> 17S </a:t>
            </a:r>
            <a:r>
              <a:rPr lang="fr-FR" sz="1200" dirty="0" err="1" smtClean="0"/>
              <a:t>rRNA</a:t>
            </a:r>
            <a:r>
              <a:rPr lang="fr-FR" sz="1200" dirty="0" smtClean="0"/>
              <a:t> </a:t>
            </a:r>
            <a:r>
              <a:rPr lang="fr-FR" sz="1200" dirty="0" err="1" smtClean="0"/>
              <a:t>genes</a:t>
            </a:r>
            <a:r>
              <a:rPr lang="fr-FR" sz="1200" dirty="0" smtClean="0"/>
              <a:t> …</a:t>
            </a:r>
          </a:p>
        </p:txBody>
      </p:sp>
      <p:cxnSp>
        <p:nvCxnSpPr>
          <p:cNvPr id="8" name="Connecteur droit avec flèche 7"/>
          <p:cNvCxnSpPr>
            <a:endCxn id="4" idx="1"/>
          </p:cNvCxnSpPr>
          <p:nvPr/>
        </p:nvCxnSpPr>
        <p:spPr>
          <a:xfrm>
            <a:off x="3513602" y="4644431"/>
            <a:ext cx="5582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0" idx="1"/>
            <a:endCxn id="4" idx="3"/>
          </p:cNvCxnSpPr>
          <p:nvPr/>
        </p:nvCxnSpPr>
        <p:spPr>
          <a:xfrm flipH="1">
            <a:off x="5753089" y="4644431"/>
            <a:ext cx="10524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242642" y="6278363"/>
            <a:ext cx="86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Corpus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317619" y="6303067"/>
            <a:ext cx="11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Segments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107164" y="6303067"/>
            <a:ext cx="138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Annotations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 rot="16200000">
            <a:off x="3195564" y="4505931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(1) Segmenter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 rot="16200000">
            <a:off x="5887627" y="4505931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(3) annoter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4071822" y="2990350"/>
            <a:ext cx="1681267" cy="1952602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071821" y="4993243"/>
            <a:ext cx="1681267" cy="1469785"/>
          </a:xfrm>
          <a:prstGeom prst="rect">
            <a:avLst/>
          </a:prstGeom>
          <a:solidFill>
            <a:srgbClr val="0080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900884" y="6071859"/>
            <a:ext cx="2029725" cy="267946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>
            <a:stCxn id="34" idx="1"/>
            <a:endCxn id="24" idx="3"/>
          </p:cNvCxnSpPr>
          <p:nvPr/>
        </p:nvCxnSpPr>
        <p:spPr>
          <a:xfrm flipH="1">
            <a:off x="5930609" y="5185018"/>
            <a:ext cx="755692" cy="102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446144">
            <a:off x="6169753" y="1664922"/>
            <a:ext cx="2659665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Ambiguïtés sémantiques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787264" y="5421566"/>
            <a:ext cx="94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(2) Matcher</a:t>
            </a:r>
            <a:endParaRPr lang="fr-FR" sz="1200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91" y="2908092"/>
            <a:ext cx="1910535" cy="347267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686301" y="5102248"/>
            <a:ext cx="2188687" cy="165540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2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r>
              <a:rPr lang="fr-CA" dirty="0" smtClean="0"/>
              <a:t>Champs Markoviens Conditionnels</a:t>
            </a:r>
            <a:endParaRPr lang="fr-FR" dirty="0" smtClean="0"/>
          </a:p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Expérimentations et résultats</a:t>
            </a:r>
          </a:p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Discussion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25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CRF sur </a:t>
            </a:r>
            <a:r>
              <a:rPr lang="fr-FR" dirty="0" err="1" smtClean="0"/>
              <a:t>rapidminer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En cours 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41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Vers </a:t>
            </a:r>
            <a:r>
              <a:rPr lang="fr-FR" dirty="0" smtClean="0"/>
              <a:t>l’extraction des relations sémantiques entre termes et classes dans les résumés ;</a:t>
            </a:r>
          </a:p>
          <a:p>
            <a:r>
              <a:rPr lang="fr-FR" dirty="0" smtClean="0"/>
              <a:t>Travailler sur la section « matériel et méthodes » des articles :</a:t>
            </a:r>
          </a:p>
          <a:p>
            <a:pPr lvl="1"/>
            <a:r>
              <a:rPr lang="fr-FR" dirty="0" smtClean="0"/>
              <a:t>Entités nommées ;</a:t>
            </a:r>
          </a:p>
          <a:p>
            <a:pPr lvl="1"/>
            <a:r>
              <a:rPr lang="fr-FR" dirty="0" smtClean="0"/>
              <a:t>Relations.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22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Cadre du travail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44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Étiquetage morphosyntaxique</a:t>
            </a:r>
          </a:p>
          <a:p>
            <a:pPr lvl="1"/>
            <a:r>
              <a:rPr lang="fr-FR" u="sng" dirty="0" smtClean="0">
                <a:solidFill>
                  <a:srgbClr val="FF6600"/>
                </a:solidFill>
              </a:rPr>
              <a:t>Apprendre</a:t>
            </a:r>
            <a:r>
              <a:rPr lang="fr-FR" dirty="0" smtClean="0">
                <a:solidFill>
                  <a:srgbClr val="FF6600"/>
                </a:solidFill>
              </a:rPr>
              <a:t> à annoter des résumés </a:t>
            </a:r>
            <a:r>
              <a:rPr lang="fr-FR" dirty="0" smtClean="0"/>
              <a:t>d’articles parlant de la phylogénie</a:t>
            </a:r>
          </a:p>
          <a:p>
            <a:r>
              <a:rPr lang="fr-FR" dirty="0" smtClean="0"/>
              <a:t>Reconnaître « les entités nommées"</a:t>
            </a:r>
          </a:p>
          <a:p>
            <a:pPr lvl="2"/>
            <a:r>
              <a:rPr lang="fr-FR" dirty="0" smtClean="0"/>
              <a:t>Les </a:t>
            </a:r>
            <a:r>
              <a:rPr lang="fr-FR" dirty="0"/>
              <a:t>entités nommés sont rares à apparaitre dans un corpus</a:t>
            </a:r>
          </a:p>
          <a:p>
            <a:r>
              <a:rPr lang="fr-FR" dirty="0" smtClean="0"/>
              <a:t>Modèles probabilistes discriminatifs</a:t>
            </a:r>
          </a:p>
          <a:p>
            <a:pPr lvl="1"/>
            <a:r>
              <a:rPr lang="fr-FR" dirty="0" smtClean="0">
                <a:solidFill>
                  <a:srgbClr val="FF6600"/>
                </a:solidFill>
              </a:rPr>
              <a:t>CRF (Champs </a:t>
            </a:r>
            <a:r>
              <a:rPr lang="fr-FR" dirty="0">
                <a:solidFill>
                  <a:srgbClr val="FF6600"/>
                </a:solidFill>
              </a:rPr>
              <a:t>Markoviens </a:t>
            </a:r>
            <a:r>
              <a:rPr lang="fr-FR" dirty="0" smtClean="0">
                <a:solidFill>
                  <a:srgbClr val="FF6600"/>
                </a:solidFill>
              </a:rPr>
              <a:t>Conditionnels) </a:t>
            </a:r>
            <a:r>
              <a:rPr lang="fr-FR" sz="1100" dirty="0" smtClean="0"/>
              <a:t>[</a:t>
            </a:r>
            <a:r>
              <a:rPr lang="fr-FR" sz="1100" dirty="0" err="1"/>
              <a:t>Laffery</a:t>
            </a:r>
            <a:r>
              <a:rPr lang="fr-FR" sz="1100" dirty="0"/>
              <a:t> et al., 2001] [Tellier &amp; </a:t>
            </a:r>
            <a:r>
              <a:rPr lang="fr-FR" sz="1100" dirty="0" err="1"/>
              <a:t>Tomassi</a:t>
            </a:r>
            <a:r>
              <a:rPr lang="fr-FR" sz="1100" dirty="0"/>
              <a:t>, 2011</a:t>
            </a:r>
            <a:r>
              <a:rPr lang="fr-FR" sz="1100" dirty="0" smtClean="0"/>
              <a:t>]</a:t>
            </a:r>
          </a:p>
          <a:p>
            <a:pPr lvl="2"/>
            <a:r>
              <a:rPr lang="fr-FR" dirty="0" smtClean="0"/>
              <a:t>Segmentation Et Etiquetage</a:t>
            </a:r>
          </a:p>
          <a:p>
            <a:pPr lvl="1"/>
            <a:r>
              <a:rPr lang="fr-FR" dirty="0" smtClean="0"/>
              <a:t>HMM </a:t>
            </a:r>
            <a:r>
              <a:rPr lang="fr-FR" sz="1100" dirty="0"/>
              <a:t>[Rabiner 1989]</a:t>
            </a:r>
          </a:p>
          <a:p>
            <a:pPr lvl="1"/>
            <a:r>
              <a:rPr lang="fr-FR" dirty="0" smtClean="0"/>
              <a:t>SVM </a:t>
            </a:r>
            <a:r>
              <a:rPr lang="fr-FR" sz="1100" dirty="0" smtClean="0"/>
              <a:t>[</a:t>
            </a:r>
            <a:r>
              <a:rPr lang="fr-FR" sz="1100" dirty="0" err="1" smtClean="0"/>
              <a:t>Guiménez</a:t>
            </a:r>
            <a:r>
              <a:rPr lang="fr-FR" sz="1100" dirty="0" smtClean="0"/>
              <a:t> et </a:t>
            </a:r>
            <a:r>
              <a:rPr lang="fr-FR" sz="1100" dirty="0" err="1" smtClean="0"/>
              <a:t>Màrkez</a:t>
            </a:r>
            <a:r>
              <a:rPr lang="fr-FR" sz="1100" dirty="0" smtClean="0"/>
              <a:t>, 2004]</a:t>
            </a:r>
            <a:endParaRPr lang="fr-FR" dirty="0" smtClean="0"/>
          </a:p>
          <a:p>
            <a:pPr lvl="1"/>
            <a:r>
              <a:rPr lang="fr-FR" dirty="0"/>
              <a:t>Etc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40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automatique du corpus phylogénétique</a:t>
            </a:r>
          </a:p>
          <a:p>
            <a:pPr lvl="1"/>
            <a:r>
              <a:rPr lang="fr-FR" dirty="0" smtClean="0"/>
              <a:t>(1) Segmentation des textes			(choisir une méthode)</a:t>
            </a:r>
          </a:p>
          <a:p>
            <a:pPr lvl="1"/>
            <a:r>
              <a:rPr lang="fr-FR" dirty="0" smtClean="0"/>
              <a:t>(2) Annotation d’une partie des textes	(semi-automatique)</a:t>
            </a:r>
          </a:p>
          <a:p>
            <a:pPr lvl="1"/>
            <a:r>
              <a:rPr lang="fr-FR" dirty="0" smtClean="0"/>
              <a:t>(3) Apprentissage				(choisir un modèle)</a:t>
            </a:r>
          </a:p>
          <a:p>
            <a:pPr lvl="1"/>
            <a:r>
              <a:rPr lang="fr-FR" dirty="0" smtClean="0"/>
              <a:t>(4) Reconnaissance des entités nommées	(appliquer le modèle)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proposée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24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</a:t>
            </a:r>
            <a:r>
              <a:rPr lang="fr-FR" dirty="0"/>
              <a:t>texte est un ensemble de </a:t>
            </a:r>
            <a:r>
              <a:rPr lang="fr-FR" dirty="0">
                <a:solidFill>
                  <a:srgbClr val="FF6600"/>
                </a:solidFill>
              </a:rPr>
              <a:t>séquences</a:t>
            </a:r>
            <a:r>
              <a:rPr lang="fr-FR" dirty="0"/>
              <a:t> des unités lexicales (ou mots).</a:t>
            </a:r>
          </a:p>
          <a:p>
            <a:pPr lvl="2"/>
            <a:r>
              <a:rPr lang="fr-FR" dirty="0"/>
              <a:t>Utiliser un modèle </a:t>
            </a:r>
            <a:r>
              <a:rPr lang="fr-FR" u="sng" dirty="0"/>
              <a:t>probabiliste </a:t>
            </a:r>
            <a:r>
              <a:rPr lang="fr-FR" u="sng" dirty="0" smtClean="0"/>
              <a:t>discriminatif </a:t>
            </a:r>
            <a:r>
              <a:rPr lang="fr-FR" dirty="0" smtClean="0"/>
              <a:t>pour </a:t>
            </a:r>
            <a:r>
              <a:rPr lang="fr-FR" dirty="0"/>
              <a:t>annoter des séquences de données</a:t>
            </a:r>
          </a:p>
          <a:p>
            <a:r>
              <a:rPr lang="fr-FR" dirty="0" smtClean="0"/>
              <a:t>Bioinformatique</a:t>
            </a:r>
          </a:p>
          <a:p>
            <a:pPr lvl="1"/>
            <a:r>
              <a:rPr lang="fr-FR" dirty="0" smtClean="0"/>
              <a:t>Alignement structurel des </a:t>
            </a:r>
            <a:r>
              <a:rPr lang="fr-FR" dirty="0" err="1" smtClean="0"/>
              <a:t>ARNs</a:t>
            </a:r>
            <a:r>
              <a:rPr lang="fr-FR" dirty="0" smtClean="0"/>
              <a:t> </a:t>
            </a:r>
            <a:r>
              <a:rPr lang="fr-FR" sz="900" dirty="0" smtClean="0"/>
              <a:t>[</a:t>
            </a:r>
            <a:r>
              <a:rPr lang="fr-FR" sz="900" dirty="0" err="1" smtClean="0"/>
              <a:t>Sato</a:t>
            </a:r>
            <a:r>
              <a:rPr lang="fr-FR" sz="900" dirty="0" smtClean="0"/>
              <a:t> &amp; </a:t>
            </a:r>
            <a:r>
              <a:rPr lang="fr-FR" sz="900" dirty="0" err="1" smtClean="0"/>
              <a:t>Sakakibara</a:t>
            </a:r>
            <a:r>
              <a:rPr lang="fr-FR" sz="900" dirty="0" smtClean="0"/>
              <a:t>, 2005]</a:t>
            </a:r>
            <a:endParaRPr lang="fr-FR" dirty="0" smtClean="0"/>
          </a:p>
          <a:p>
            <a:pPr lvl="1"/>
            <a:r>
              <a:rPr lang="fr-FR" dirty="0" smtClean="0"/>
              <a:t>Prédiction </a:t>
            </a:r>
            <a:r>
              <a:rPr lang="fr-FR" dirty="0"/>
              <a:t>de la structure des </a:t>
            </a:r>
            <a:r>
              <a:rPr lang="fr-FR" dirty="0" smtClean="0"/>
              <a:t>protéines </a:t>
            </a:r>
            <a:r>
              <a:rPr lang="fr-FR" sz="1050" dirty="0" smtClean="0"/>
              <a:t>[Liu &amp;al., 2005]</a:t>
            </a:r>
          </a:p>
          <a:p>
            <a:pPr lvl="1"/>
            <a:r>
              <a:rPr lang="fr-CA" dirty="0" smtClean="0">
                <a:solidFill>
                  <a:srgbClr val="FF6600"/>
                </a:solidFill>
              </a:rPr>
              <a:t>Identification des noms des protéines dans des "</a:t>
            </a:r>
            <a:r>
              <a:rPr lang="fr-CA" dirty="0" err="1" smtClean="0">
                <a:solidFill>
                  <a:srgbClr val="FF6600"/>
                </a:solidFill>
              </a:rPr>
              <a:t>Biology</a:t>
            </a:r>
            <a:r>
              <a:rPr lang="fr-CA" dirty="0" smtClean="0">
                <a:solidFill>
                  <a:srgbClr val="FF6600"/>
                </a:solidFill>
              </a:rPr>
              <a:t> Abstracts</a:t>
            </a:r>
            <a:r>
              <a:rPr lang="fr-CA" dirty="0" smtClean="0"/>
              <a:t> » </a:t>
            </a:r>
            <a:r>
              <a:rPr lang="fr-CA" sz="900" dirty="0"/>
              <a:t>[</a:t>
            </a:r>
            <a:r>
              <a:rPr lang="fr-CA" sz="900" dirty="0" err="1"/>
              <a:t>Settles</a:t>
            </a:r>
            <a:r>
              <a:rPr lang="fr-CA" sz="900" dirty="0"/>
              <a:t>, 2005]</a:t>
            </a:r>
            <a:endParaRPr lang="fr-FR" sz="900" dirty="0"/>
          </a:p>
          <a:p>
            <a:r>
              <a:rPr lang="fr-FR" dirty="0" smtClean="0"/>
              <a:t>Reconnaissance des entités nommés (NER) </a:t>
            </a:r>
            <a:r>
              <a:rPr lang="fr-FR" sz="900" spc="100" dirty="0"/>
              <a:t>[</a:t>
            </a:r>
            <a:r>
              <a:rPr lang="fr-FR" sz="900" spc="100" dirty="0" err="1"/>
              <a:t>MacCallum</a:t>
            </a:r>
            <a:r>
              <a:rPr lang="fr-FR" sz="900" spc="100" dirty="0"/>
              <a:t>, &amp; Li, 2003]</a:t>
            </a:r>
          </a:p>
          <a:p>
            <a:pPr lvl="1"/>
            <a:r>
              <a:rPr lang="fr-FR" dirty="0" smtClean="0"/>
              <a:t>Segmentation des adresses Web, Analyse morphologique des langues, etc</a:t>
            </a:r>
            <a:r>
              <a:rPr lang="fr-FR" dirty="0"/>
              <a:t>.</a:t>
            </a:r>
            <a:endParaRPr lang="fr-FR" dirty="0" smtClean="0"/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 smtClean="0"/>
              <a:t>À partir d’une séquence de mots (en TALN), attribuer l’étiquette appropriée.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 CRF ?</a:t>
            </a:r>
            <a:endParaRPr lang="fr-FR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94497" y="6164856"/>
            <a:ext cx="63457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/>
              <a:t>The </a:t>
            </a:r>
            <a:r>
              <a:rPr lang="en-US" sz="2400" dirty="0" smtClean="0"/>
              <a:t>gene shows </a:t>
            </a:r>
            <a:r>
              <a:rPr lang="da-DK" sz="2400" dirty="0"/>
              <a:t>92.8% </a:t>
            </a:r>
            <a:r>
              <a:rPr lang="da-DK" sz="2400" dirty="0" err="1"/>
              <a:t>nucleotide</a:t>
            </a:r>
            <a:r>
              <a:rPr lang="da-DK" sz="2400" dirty="0"/>
              <a:t> </a:t>
            </a:r>
            <a:r>
              <a:rPr lang="da-DK" sz="2400" dirty="0" err="1" smtClean="0"/>
              <a:t>identity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2234" y="5929507"/>
            <a:ext cx="68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C000"/>
                </a:solidFill>
              </a:rPr>
              <a:t>DT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38865" y="5929507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99812" y="5935409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70C0"/>
                </a:solidFill>
              </a:rPr>
              <a:t>VBD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47794" y="5929507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NB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14594" y="5929507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NN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741833" y="5982318"/>
            <a:ext cx="1066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6081394" y="5935409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230621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Modèles probabilistes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57" y="2571587"/>
            <a:ext cx="5926300" cy="30655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89872" y="2360232"/>
            <a:ext cx="2243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De [Sutton &amp; McCallum, 2010 ]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6952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CRF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Conditional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Fields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239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 : Graphe non orienté</a:t>
            </a:r>
          </a:p>
          <a:p>
            <a:pPr lvl="1"/>
            <a:r>
              <a:rPr lang="fr-FR" dirty="0" smtClean="0"/>
              <a:t>G=(V,E)</a:t>
            </a:r>
            <a:endParaRPr lang="fr-FR" dirty="0"/>
          </a:p>
          <a:p>
            <a:r>
              <a:rPr lang="fr-FR" dirty="0" smtClean="0"/>
              <a:t>G </a:t>
            </a:r>
            <a:r>
              <a:rPr lang="fr-FR" dirty="0"/>
              <a:t>est une chaine simple </a:t>
            </a:r>
            <a:r>
              <a:rPr lang="fr-FR" dirty="0" smtClean="0"/>
              <a:t>/ linéaire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V = {</a:t>
            </a:r>
            <a:r>
              <a:rPr lang="fr-FR" dirty="0" smtClean="0"/>
              <a:t>1,2, </a:t>
            </a:r>
            <a:r>
              <a:rPr lang="fr-FR" dirty="0"/>
              <a:t>.., m</a:t>
            </a:r>
            <a:r>
              <a:rPr lang="fr-FR" dirty="0" smtClean="0"/>
              <a:t>} </a:t>
            </a:r>
            <a:r>
              <a:rPr lang="fr-FR" dirty="0"/>
              <a:t>: </a:t>
            </a:r>
            <a:r>
              <a:rPr lang="fr-FR" dirty="0" smtClean="0"/>
              <a:t>nœuds</a:t>
            </a:r>
            <a:endParaRPr lang="fr-FR" dirty="0"/>
          </a:p>
          <a:p>
            <a:pPr lvl="1"/>
            <a:r>
              <a:rPr lang="fr-FR" dirty="0"/>
              <a:t>E = {(i,i+1)</a:t>
            </a:r>
            <a:r>
              <a:rPr lang="fr-FR" dirty="0" smtClean="0"/>
              <a:t>} : arrêtes</a:t>
            </a:r>
          </a:p>
          <a:p>
            <a:r>
              <a:rPr lang="fr-FR" dirty="0"/>
              <a:t>X est la séquence des unités lexicales </a:t>
            </a:r>
            <a:r>
              <a:rPr lang="fr-FR" dirty="0" smtClean="0"/>
              <a:t>: observations</a:t>
            </a:r>
            <a:endParaRPr lang="fr-FR" dirty="0"/>
          </a:p>
          <a:p>
            <a:r>
              <a:rPr lang="fr-FR" dirty="0"/>
              <a:t>Y est la </a:t>
            </a:r>
            <a:r>
              <a:rPr lang="fr-FR" dirty="0" smtClean="0"/>
              <a:t>séquence </a:t>
            </a:r>
            <a:r>
              <a:rPr lang="fr-FR" dirty="0"/>
              <a:t>des étiquettes </a:t>
            </a:r>
            <a:r>
              <a:rPr lang="fr-FR" dirty="0" smtClean="0"/>
              <a:t>correspondante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CRF</a:t>
            </a:r>
            <a:endParaRPr lang="fr-FR" dirty="0"/>
          </a:p>
        </p:txBody>
      </p:sp>
      <p:sp>
        <p:nvSpPr>
          <p:cNvPr id="110" name="Text Box 83"/>
          <p:cNvSpPr txBox="1">
            <a:spLocks noChangeArrowheads="1"/>
          </p:cNvSpPr>
          <p:nvPr/>
        </p:nvSpPr>
        <p:spPr bwMode="auto">
          <a:xfrm>
            <a:off x="1483150" y="4577502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/>
              <a:t>CRF</a:t>
            </a:r>
          </a:p>
        </p:txBody>
      </p:sp>
      <p:grpSp>
        <p:nvGrpSpPr>
          <p:cNvPr id="111" name="Group 84"/>
          <p:cNvGrpSpPr>
            <a:grpSpLocks/>
          </p:cNvGrpSpPr>
          <p:nvPr/>
        </p:nvGrpSpPr>
        <p:grpSpPr bwMode="auto">
          <a:xfrm>
            <a:off x="2448350" y="4625127"/>
            <a:ext cx="4670425" cy="1323975"/>
            <a:chOff x="1066" y="888"/>
            <a:chExt cx="3264" cy="960"/>
          </a:xfrm>
        </p:grpSpPr>
        <p:sp>
          <p:nvSpPr>
            <p:cNvPr id="112" name="Oval 4"/>
            <p:cNvSpPr>
              <a:spLocks noChangeArrowheads="1"/>
            </p:cNvSpPr>
            <p:nvPr/>
          </p:nvSpPr>
          <p:spPr bwMode="auto">
            <a:xfrm>
              <a:off x="1066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1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13" name="Oval 5"/>
            <p:cNvSpPr>
              <a:spLocks noChangeArrowheads="1"/>
            </p:cNvSpPr>
            <p:nvPr/>
          </p:nvSpPr>
          <p:spPr bwMode="auto">
            <a:xfrm>
              <a:off x="1066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1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1642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2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1642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2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2218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3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17" name="Oval 9"/>
            <p:cNvSpPr>
              <a:spLocks noChangeArrowheads="1"/>
            </p:cNvSpPr>
            <p:nvPr/>
          </p:nvSpPr>
          <p:spPr bwMode="auto">
            <a:xfrm>
              <a:off x="2218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3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18" name="Oval 10"/>
            <p:cNvSpPr>
              <a:spLocks noChangeArrowheads="1"/>
            </p:cNvSpPr>
            <p:nvPr/>
          </p:nvSpPr>
          <p:spPr bwMode="auto">
            <a:xfrm>
              <a:off x="2794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4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19" name="Oval 11"/>
            <p:cNvSpPr>
              <a:spLocks noChangeArrowheads="1"/>
            </p:cNvSpPr>
            <p:nvPr/>
          </p:nvSpPr>
          <p:spPr bwMode="auto">
            <a:xfrm>
              <a:off x="2794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4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20" name="Oval 12"/>
            <p:cNvSpPr>
              <a:spLocks noChangeArrowheads="1"/>
            </p:cNvSpPr>
            <p:nvPr/>
          </p:nvSpPr>
          <p:spPr bwMode="auto">
            <a:xfrm>
              <a:off x="3370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5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21" name="Oval 13"/>
            <p:cNvSpPr>
              <a:spLocks noChangeArrowheads="1"/>
            </p:cNvSpPr>
            <p:nvPr/>
          </p:nvSpPr>
          <p:spPr bwMode="auto">
            <a:xfrm>
              <a:off x="3370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5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122" name="Oval 14"/>
            <p:cNvSpPr>
              <a:spLocks noChangeArrowheads="1"/>
            </p:cNvSpPr>
            <p:nvPr/>
          </p:nvSpPr>
          <p:spPr bwMode="auto">
            <a:xfrm>
              <a:off x="3946" y="888"/>
              <a:ext cx="384" cy="384"/>
            </a:xfrm>
            <a:prstGeom prst="ellipse">
              <a:avLst/>
            </a:prstGeom>
            <a:solidFill>
              <a:srgbClr val="FFCC99"/>
            </a:solidFill>
            <a:ln w="127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alibri" charset="0"/>
                  <a:sym typeface="Symbol" charset="0"/>
                </a:rPr>
                <a:t>y</a:t>
              </a:r>
              <a:r>
                <a:rPr lang="en-US" sz="2400" baseline="-25000" dirty="0" smtClean="0">
                  <a:latin typeface="Times New Roman" charset="0"/>
                </a:rPr>
                <a:t>6</a:t>
              </a:r>
              <a:endParaRPr lang="en-US" sz="2400" baseline="-25000" dirty="0">
                <a:latin typeface="Times New Roman" charset="0"/>
              </a:endParaRPr>
            </a:p>
          </p:txBody>
        </p:sp>
        <p:sp>
          <p:nvSpPr>
            <p:cNvPr id="123" name="Oval 15"/>
            <p:cNvSpPr>
              <a:spLocks noChangeArrowheads="1"/>
            </p:cNvSpPr>
            <p:nvPr/>
          </p:nvSpPr>
          <p:spPr bwMode="auto">
            <a:xfrm>
              <a:off x="3946" y="1464"/>
              <a:ext cx="384" cy="384"/>
            </a:xfrm>
            <a:prstGeom prst="ellipse">
              <a:avLst/>
            </a:prstGeom>
            <a:solidFill>
              <a:srgbClr val="99CCFF"/>
            </a:solidFill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charset="0"/>
                </a:rPr>
                <a:t>x</a:t>
              </a:r>
              <a:r>
                <a:rPr lang="en-US" sz="2400" baseline="-25000">
                  <a:latin typeface="Times New Roman" charset="0"/>
                </a:rPr>
                <a:t>6</a:t>
              </a:r>
              <a:endParaRPr lang="en-US" sz="2400">
                <a:latin typeface="Times New Roman" charset="0"/>
              </a:endParaRPr>
            </a:p>
          </p:txBody>
        </p:sp>
        <p:cxnSp>
          <p:nvCxnSpPr>
            <p:cNvPr id="124" name="AutoShape 17"/>
            <p:cNvCxnSpPr>
              <a:cxnSpLocks noChangeShapeType="1"/>
              <a:stCxn id="112" idx="4"/>
              <a:endCxn id="113" idx="0"/>
            </p:cNvCxnSpPr>
            <p:nvPr/>
          </p:nvCxnSpPr>
          <p:spPr bwMode="auto">
            <a:xfrm>
              <a:off x="1258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18"/>
            <p:cNvCxnSpPr>
              <a:cxnSpLocks noChangeShapeType="1"/>
              <a:stCxn id="114" idx="4"/>
              <a:endCxn id="115" idx="0"/>
            </p:cNvCxnSpPr>
            <p:nvPr/>
          </p:nvCxnSpPr>
          <p:spPr bwMode="auto">
            <a:xfrm>
              <a:off x="1834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19"/>
            <p:cNvCxnSpPr>
              <a:cxnSpLocks noChangeShapeType="1"/>
            </p:cNvCxnSpPr>
            <p:nvPr/>
          </p:nvCxnSpPr>
          <p:spPr bwMode="auto">
            <a:xfrm>
              <a:off x="2410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AutoShape 20"/>
            <p:cNvCxnSpPr>
              <a:cxnSpLocks noChangeShapeType="1"/>
            </p:cNvCxnSpPr>
            <p:nvPr/>
          </p:nvCxnSpPr>
          <p:spPr bwMode="auto">
            <a:xfrm>
              <a:off x="2986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21"/>
            <p:cNvCxnSpPr>
              <a:cxnSpLocks noChangeShapeType="1"/>
            </p:cNvCxnSpPr>
            <p:nvPr/>
          </p:nvCxnSpPr>
          <p:spPr bwMode="auto">
            <a:xfrm>
              <a:off x="3562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AutoShape 22"/>
            <p:cNvCxnSpPr>
              <a:cxnSpLocks noChangeShapeType="1"/>
            </p:cNvCxnSpPr>
            <p:nvPr/>
          </p:nvCxnSpPr>
          <p:spPr bwMode="auto">
            <a:xfrm>
              <a:off x="4138" y="1272"/>
              <a:ext cx="0" cy="19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AutoShape 23"/>
            <p:cNvCxnSpPr>
              <a:cxnSpLocks noChangeShapeType="1"/>
              <a:stCxn id="112" idx="6"/>
              <a:endCxn id="114" idx="2"/>
            </p:cNvCxnSpPr>
            <p:nvPr/>
          </p:nvCxnSpPr>
          <p:spPr bwMode="auto">
            <a:xfrm>
              <a:off x="1450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AutoShape 24"/>
            <p:cNvCxnSpPr>
              <a:cxnSpLocks noChangeShapeType="1"/>
            </p:cNvCxnSpPr>
            <p:nvPr/>
          </p:nvCxnSpPr>
          <p:spPr bwMode="auto">
            <a:xfrm>
              <a:off x="2026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AutoShape 25"/>
            <p:cNvCxnSpPr>
              <a:cxnSpLocks noChangeShapeType="1"/>
            </p:cNvCxnSpPr>
            <p:nvPr/>
          </p:nvCxnSpPr>
          <p:spPr bwMode="auto">
            <a:xfrm>
              <a:off x="2602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AutoShape 26"/>
            <p:cNvCxnSpPr>
              <a:cxnSpLocks noChangeShapeType="1"/>
            </p:cNvCxnSpPr>
            <p:nvPr/>
          </p:nvCxnSpPr>
          <p:spPr bwMode="auto">
            <a:xfrm>
              <a:off x="3178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AutoShape 27"/>
            <p:cNvCxnSpPr>
              <a:cxnSpLocks noChangeShapeType="1"/>
            </p:cNvCxnSpPr>
            <p:nvPr/>
          </p:nvCxnSpPr>
          <p:spPr bwMode="auto">
            <a:xfrm>
              <a:off x="3754" y="1080"/>
              <a:ext cx="19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0526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Grille.thmx</Template>
  <TotalTime>846</TotalTime>
  <Words>1300</Words>
  <Application>Microsoft Macintosh PowerPoint</Application>
  <PresentationFormat>Présentation à l'écran (4:3)</PresentationFormat>
  <Paragraphs>299</Paragraphs>
  <Slides>22</Slides>
  <Notes>12</Notes>
  <HiddenSlides>1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Grille</vt:lpstr>
      <vt:lpstr>Equation</vt:lpstr>
      <vt:lpstr>…quation</vt:lpstr>
      <vt:lpstr>Annotation de corpus</vt:lpstr>
      <vt:lpstr>PLAN</vt:lpstr>
      <vt:lpstr>Cadre du travail</vt:lpstr>
      <vt:lpstr>Motivations</vt:lpstr>
      <vt:lpstr>Méthode proposée</vt:lpstr>
      <vt:lpstr>Pourquoi un CRF ?</vt:lpstr>
      <vt:lpstr>Modèles probabilistes</vt:lpstr>
      <vt:lpstr>Conditional Random Fields</vt:lpstr>
      <vt:lpstr>CRF</vt:lpstr>
      <vt:lpstr>HMM et CRF</vt:lpstr>
      <vt:lpstr>CRF</vt:lpstr>
      <vt:lpstr>HMM et CRF</vt:lpstr>
      <vt:lpstr>CRF</vt:lpstr>
      <vt:lpstr>Définition</vt:lpstr>
      <vt:lpstr>Apprentissage</vt:lpstr>
      <vt:lpstr>Apprentissage</vt:lpstr>
      <vt:lpstr>Expérimentations et résultats</vt:lpstr>
      <vt:lpstr>Segmentation</vt:lpstr>
      <vt:lpstr>Préparation de données</vt:lpstr>
      <vt:lpstr>Implémentation</vt:lpstr>
      <vt:lpstr>Perspectives</vt:lpstr>
      <vt:lpstr>Bibliographie</vt:lpstr>
    </vt:vector>
  </TitlesOfParts>
  <Company>UQAM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de l’information et fouille de motifs généralisés</dc:title>
  <dc:creator>Ahmed Halioui</dc:creator>
  <cp:lastModifiedBy>Utilisateur de Microsoft Office</cp:lastModifiedBy>
  <cp:revision>196</cp:revision>
  <dcterms:created xsi:type="dcterms:W3CDTF">2013-04-11T03:18:14Z</dcterms:created>
  <dcterms:modified xsi:type="dcterms:W3CDTF">2013-07-24T18:37:48Z</dcterms:modified>
</cp:coreProperties>
</file>