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6"/>
  </p:notesMasterIdLst>
  <p:handoutMasterIdLst>
    <p:handoutMasterId r:id="rId57"/>
  </p:handoutMasterIdLst>
  <p:sldIdLst>
    <p:sldId id="256" r:id="rId2"/>
    <p:sldId id="266" r:id="rId3"/>
    <p:sldId id="267" r:id="rId4"/>
    <p:sldId id="343" r:id="rId5"/>
    <p:sldId id="346" r:id="rId6"/>
    <p:sldId id="322" r:id="rId7"/>
    <p:sldId id="293" r:id="rId8"/>
    <p:sldId id="311" r:id="rId9"/>
    <p:sldId id="313" r:id="rId10"/>
    <p:sldId id="323" r:id="rId11"/>
    <p:sldId id="314" r:id="rId12"/>
    <p:sldId id="315" r:id="rId13"/>
    <p:sldId id="316" r:id="rId14"/>
    <p:sldId id="317" r:id="rId15"/>
    <p:sldId id="318" r:id="rId16"/>
    <p:sldId id="319" r:id="rId17"/>
    <p:sldId id="324" r:id="rId18"/>
    <p:sldId id="352" r:id="rId19"/>
    <p:sldId id="351" r:id="rId20"/>
    <p:sldId id="353" r:id="rId21"/>
    <p:sldId id="350" r:id="rId22"/>
    <p:sldId id="364" r:id="rId23"/>
    <p:sldId id="321" r:id="rId24"/>
    <p:sldId id="325" r:id="rId25"/>
    <p:sldId id="326" r:id="rId26"/>
    <p:sldId id="327" r:id="rId27"/>
    <p:sldId id="328" r:id="rId28"/>
    <p:sldId id="329" r:id="rId29"/>
    <p:sldId id="330" r:id="rId30"/>
    <p:sldId id="331" r:id="rId31"/>
    <p:sldId id="332" r:id="rId32"/>
    <p:sldId id="333" r:id="rId33"/>
    <p:sldId id="334" r:id="rId34"/>
    <p:sldId id="335" r:id="rId35"/>
    <p:sldId id="336" r:id="rId36"/>
    <p:sldId id="337" r:id="rId37"/>
    <p:sldId id="338" r:id="rId38"/>
    <p:sldId id="340" r:id="rId39"/>
    <p:sldId id="341" r:id="rId40"/>
    <p:sldId id="363" r:id="rId41"/>
    <p:sldId id="320" r:id="rId42"/>
    <p:sldId id="347" r:id="rId43"/>
    <p:sldId id="356" r:id="rId44"/>
    <p:sldId id="357" r:id="rId45"/>
    <p:sldId id="355" r:id="rId46"/>
    <p:sldId id="358" r:id="rId47"/>
    <p:sldId id="348" r:id="rId48"/>
    <p:sldId id="359" r:id="rId49"/>
    <p:sldId id="360" r:id="rId50"/>
    <p:sldId id="342" r:id="rId51"/>
    <p:sldId id="362" r:id="rId52"/>
    <p:sldId id="361" r:id="rId53"/>
    <p:sldId id="310" r:id="rId54"/>
    <p:sldId id="339"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53E"/>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8" autoAdjust="0"/>
    <p:restoredTop sz="80196" autoAdjust="0"/>
  </p:normalViewPr>
  <p:slideViewPr>
    <p:cSldViewPr snapToGrid="0" snapToObjects="1">
      <p:cViewPr>
        <p:scale>
          <a:sx n="100" d="100"/>
          <a:sy n="100" d="100"/>
        </p:scale>
        <p:origin x="-1704" y="4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handoutMaster" Target="handoutMasters/handoutMaster1.xml"/><Relationship Id="rId58" Type="http://schemas.openxmlformats.org/officeDocument/2006/relationships/printerSettings" Target="printerSettings/printerSettings1.bin"/><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1192729-CC2F-5D45-BB22-0E99D3DFC158}" type="datetimeFigureOut">
              <a:rPr lang="fr-FR" smtClean="0"/>
              <a:t>2014-03-20</a:t>
            </a:fld>
            <a:endParaRPr lang="fr-FR" dirty="0"/>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66C324-156A-694F-BF11-6EC7C7ABA101}" type="slidenum">
              <a:rPr lang="fr-FR" smtClean="0"/>
              <a:t>‹#›</a:t>
            </a:fld>
            <a:endParaRPr lang="fr-FR" dirty="0"/>
          </a:p>
        </p:txBody>
      </p:sp>
    </p:spTree>
    <p:extLst>
      <p:ext uri="{BB962C8B-B14F-4D97-AF65-F5344CB8AC3E}">
        <p14:creationId xmlns:p14="http://schemas.microsoft.com/office/powerpoint/2010/main" val="22395520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937023-8ACF-D748-BE04-6ECF9DCE6BC1}" type="datetimeFigureOut">
              <a:rPr lang="fr-FR" smtClean="0"/>
              <a:t>2014-03-20</a:t>
            </a:fld>
            <a:endParaRPr lang="fr-FR" dirty="0"/>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0DED84-D1D3-004B-818F-6B702779FE88}" type="slidenum">
              <a:rPr lang="fr-FR" smtClean="0"/>
              <a:t>‹#›</a:t>
            </a:fld>
            <a:endParaRPr lang="fr-FR" dirty="0"/>
          </a:p>
        </p:txBody>
      </p:sp>
    </p:spTree>
    <p:extLst>
      <p:ext uri="{BB962C8B-B14F-4D97-AF65-F5344CB8AC3E}">
        <p14:creationId xmlns:p14="http://schemas.microsoft.com/office/powerpoint/2010/main" val="393782187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fr.wikipedia.org/wiki/S%C3%A9mantique" TargetMode="External"/><Relationship Id="rId4" Type="http://schemas.openxmlformats.org/officeDocument/2006/relationships/hyperlink" Target="http://fr.wikipedia.org/wiki/Lex%C3%A8me" TargetMode="External"/><Relationship Id="rId5" Type="http://schemas.openxmlformats.org/officeDocument/2006/relationships/hyperlink" Target="http://fr.wikipedia.org/wiki/Extension" TargetMode="External"/><Relationship Id="rId6" Type="http://schemas.openxmlformats.org/officeDocument/2006/relationships/hyperlink" Target="http://fr.wikipedia.org/wiki/Hyponymie" TargetMode="External"/><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Je vous présente aujourdhui un projet d’extraction automatique d’une ontologie phylogénétique.</a:t>
            </a:r>
            <a:endParaRPr lang="fr-FR" dirty="0"/>
          </a:p>
        </p:txBody>
      </p:sp>
      <p:sp>
        <p:nvSpPr>
          <p:cNvPr id="4" name="Espace réservé du numéro de diapositive 3"/>
          <p:cNvSpPr>
            <a:spLocks noGrp="1"/>
          </p:cNvSpPr>
          <p:nvPr>
            <p:ph type="sldNum" sz="quarter" idx="10"/>
          </p:nvPr>
        </p:nvSpPr>
        <p:spPr/>
        <p:txBody>
          <a:bodyPr/>
          <a:lstStyle/>
          <a:p>
            <a:fld id="{870DED84-D1D3-004B-818F-6B702779FE88}" type="slidenum">
              <a:rPr lang="fr-FR" smtClean="0"/>
              <a:t>1</a:t>
            </a:fld>
            <a:endParaRPr lang="fr-FR" dirty="0"/>
          </a:p>
        </p:txBody>
      </p:sp>
    </p:spTree>
    <p:extLst>
      <p:ext uri="{BB962C8B-B14F-4D97-AF65-F5344CB8AC3E}">
        <p14:creationId xmlns:p14="http://schemas.microsoft.com/office/powerpoint/2010/main" val="3008728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Après avoir revu le cadre général</a:t>
            </a:r>
            <a:r>
              <a:rPr lang="fr-FR" baseline="0" dirty="0" smtClean="0"/>
              <a:t> du travail et la problématique, je vous présente la solution proposée, l’état de l’avancement du travail et les résultats obtenus actuels.</a:t>
            </a:r>
            <a:endParaRPr lang="fr-FR" dirty="0"/>
          </a:p>
        </p:txBody>
      </p:sp>
      <p:sp>
        <p:nvSpPr>
          <p:cNvPr id="4" name="Espace réservé du numéro de diapositive 3"/>
          <p:cNvSpPr>
            <a:spLocks noGrp="1"/>
          </p:cNvSpPr>
          <p:nvPr>
            <p:ph type="sldNum" sz="quarter" idx="10"/>
          </p:nvPr>
        </p:nvSpPr>
        <p:spPr/>
        <p:txBody>
          <a:bodyPr/>
          <a:lstStyle/>
          <a:p>
            <a:fld id="{870DED84-D1D3-004B-818F-6B702779FE88}" type="slidenum">
              <a:rPr lang="fr-FR" smtClean="0"/>
              <a:t>2</a:t>
            </a:fld>
            <a:endParaRPr lang="fr-FR" dirty="0"/>
          </a:p>
        </p:txBody>
      </p:sp>
    </p:spTree>
    <p:extLst>
      <p:ext uri="{BB962C8B-B14F-4D97-AF65-F5344CB8AC3E}">
        <p14:creationId xmlns:p14="http://schemas.microsoft.com/office/powerpoint/2010/main" val="2089904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En informatique une ontologie est … Nous trouvons un ensemble de concepts, soit des termes</a:t>
            </a:r>
            <a:r>
              <a:rPr lang="fr-FR" baseline="0" dirty="0" smtClean="0"/>
              <a:t> et un ensemble de relations reliant les concepts. Un exemple de motif ontologique se présente comme : DAMBE un programme utilisée dans les méthodes de parsimonie, de distance ou de likelihood comme les méthodes de bootstrapping er de jacknifing. DAMBE utilise des données nucléiques de peptide et de fréquence de gènes.</a:t>
            </a:r>
            <a:endParaRPr lang="fr-FR" dirty="0"/>
          </a:p>
        </p:txBody>
      </p:sp>
      <p:sp>
        <p:nvSpPr>
          <p:cNvPr id="4" name="Espace réservé du numéro de diapositive 3"/>
          <p:cNvSpPr>
            <a:spLocks noGrp="1"/>
          </p:cNvSpPr>
          <p:nvPr>
            <p:ph type="sldNum" sz="quarter" idx="10"/>
          </p:nvPr>
        </p:nvSpPr>
        <p:spPr/>
        <p:txBody>
          <a:bodyPr/>
          <a:lstStyle/>
          <a:p>
            <a:fld id="{870DED84-D1D3-004B-818F-6B702779FE88}" type="slidenum">
              <a:rPr lang="fr-FR" smtClean="0"/>
              <a:t>4</a:t>
            </a:fld>
            <a:endParaRPr lang="fr-FR" dirty="0"/>
          </a:p>
        </p:txBody>
      </p:sp>
    </p:spTree>
    <p:extLst>
      <p:ext uri="{BB962C8B-B14F-4D97-AF65-F5344CB8AC3E}">
        <p14:creationId xmlns:p14="http://schemas.microsoft.com/office/powerpoint/2010/main" val="135375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La démarche de notre solution se présente comme suit : …</a:t>
            </a:r>
            <a:endParaRPr lang="fr-FR" dirty="0"/>
          </a:p>
        </p:txBody>
      </p:sp>
      <p:sp>
        <p:nvSpPr>
          <p:cNvPr id="4" name="Espace réservé du numéro de diapositive 3"/>
          <p:cNvSpPr>
            <a:spLocks noGrp="1"/>
          </p:cNvSpPr>
          <p:nvPr>
            <p:ph type="sldNum" sz="quarter" idx="10"/>
          </p:nvPr>
        </p:nvSpPr>
        <p:spPr/>
        <p:txBody>
          <a:bodyPr/>
          <a:lstStyle/>
          <a:p>
            <a:fld id="{870DED84-D1D3-004B-818F-6B702779FE88}" type="slidenum">
              <a:rPr lang="fr-FR" smtClean="0"/>
              <a:t>5</a:t>
            </a:fld>
            <a:endParaRPr lang="fr-FR" dirty="0"/>
          </a:p>
        </p:txBody>
      </p:sp>
    </p:spTree>
    <p:extLst>
      <p:ext uri="{BB962C8B-B14F-4D97-AF65-F5344CB8AC3E}">
        <p14:creationId xmlns:p14="http://schemas.microsoft.com/office/powerpoint/2010/main" val="3307178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70DED84-D1D3-004B-818F-6B702779FE88}" type="slidenum">
              <a:rPr lang="fr-FR" smtClean="0"/>
              <a:t>7</a:t>
            </a:fld>
            <a:endParaRPr lang="fr-FR" dirty="0"/>
          </a:p>
        </p:txBody>
      </p:sp>
    </p:spTree>
    <p:extLst>
      <p:ext uri="{BB962C8B-B14F-4D97-AF65-F5344CB8AC3E}">
        <p14:creationId xmlns:p14="http://schemas.microsoft.com/office/powerpoint/2010/main" val="3344936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a:p>
            <a:r>
              <a:rPr lang="fr-FR"/>
              <a:t>----- Notes de la réunion (2014-03-17 18:21) -----</a:t>
            </a:r>
          </a:p>
          <a:p>
            <a:r>
              <a:rPr lang="fr-FR"/>
              <a:t>comparer la signature avec les attributs de motifs</a:t>
            </a:r>
          </a:p>
        </p:txBody>
      </p:sp>
      <p:sp>
        <p:nvSpPr>
          <p:cNvPr id="4" name="Espace réservé du numéro de diapositive 3"/>
          <p:cNvSpPr>
            <a:spLocks noGrp="1"/>
          </p:cNvSpPr>
          <p:nvPr>
            <p:ph type="sldNum" sz="quarter" idx="10"/>
          </p:nvPr>
        </p:nvSpPr>
        <p:spPr/>
        <p:txBody>
          <a:bodyPr/>
          <a:lstStyle/>
          <a:p>
            <a:fld id="{870DED84-D1D3-004B-818F-6B702779FE88}" type="slidenum">
              <a:rPr lang="fr-FR" smtClean="0"/>
              <a:t>13</a:t>
            </a:fld>
            <a:endParaRPr lang="fr-FR" dirty="0"/>
          </a:p>
        </p:txBody>
      </p:sp>
    </p:spTree>
    <p:extLst>
      <p:ext uri="{BB962C8B-B14F-4D97-AF65-F5344CB8AC3E}">
        <p14:creationId xmlns:p14="http://schemas.microsoft.com/office/powerpoint/2010/main" val="239251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latin typeface="+mn-lt"/>
                <a:ea typeface="+mn-ea"/>
                <a:cs typeface="+mn-cs"/>
              </a:rPr>
              <a:t>L’</a:t>
            </a:r>
            <a:r>
              <a:rPr lang="fr-FR" sz="1200" b="1" kern="1200" dirty="0" smtClean="0">
                <a:solidFill>
                  <a:schemeClr val="tx1"/>
                </a:solidFill>
                <a:latin typeface="+mn-lt"/>
                <a:ea typeface="+mn-ea"/>
                <a:cs typeface="+mn-cs"/>
              </a:rPr>
              <a:t>hyperonymie</a:t>
            </a:r>
            <a:r>
              <a:rPr lang="fr-FR" sz="1200" b="0" kern="1200" dirty="0" smtClean="0">
                <a:solidFill>
                  <a:schemeClr val="tx1"/>
                </a:solidFill>
                <a:latin typeface="+mn-lt"/>
                <a:ea typeface="+mn-ea"/>
                <a:cs typeface="+mn-cs"/>
              </a:rPr>
              <a:t> est la relation </a:t>
            </a:r>
            <a:r>
              <a:rPr lang="fr-FR" sz="1200" b="0" u="sng" kern="1200" dirty="0" smtClean="0">
                <a:solidFill>
                  <a:schemeClr val="tx1"/>
                </a:solidFill>
                <a:latin typeface="+mn-lt"/>
                <a:ea typeface="+mn-ea"/>
                <a:cs typeface="+mn-cs"/>
                <a:hlinkClick r:id="rId3"/>
              </a:rPr>
              <a:t>sémantique hiérarchique1 d'une </a:t>
            </a:r>
            <a:r>
              <a:rPr lang="fr-FR" sz="1200" b="0" u="sng" kern="1200" dirty="0" smtClean="0">
                <a:solidFill>
                  <a:schemeClr val="tx1"/>
                </a:solidFill>
                <a:latin typeface="+mn-lt"/>
                <a:ea typeface="+mn-ea"/>
                <a:cs typeface="+mn-cs"/>
                <a:hlinkClick r:id="rId4"/>
              </a:rPr>
              <a:t>unité lexicale à une autre selon laquelle l'</a:t>
            </a:r>
            <a:r>
              <a:rPr lang="fr-FR" sz="1200" b="0" u="sng" kern="1200" dirty="0" smtClean="0">
                <a:solidFill>
                  <a:schemeClr val="tx1"/>
                </a:solidFill>
                <a:latin typeface="+mn-lt"/>
                <a:ea typeface="+mn-ea"/>
                <a:cs typeface="+mn-cs"/>
                <a:hlinkClick r:id="rId5"/>
              </a:rPr>
              <a:t>extension du premier terme, plus général, englobe l'extension du second, plus spécifique. Le premier terme est dit </a:t>
            </a:r>
            <a:r>
              <a:rPr lang="fr-FR" sz="1200" b="1" u="sng" kern="1200" dirty="0" smtClean="0">
                <a:solidFill>
                  <a:schemeClr val="tx1"/>
                </a:solidFill>
                <a:latin typeface="+mn-lt"/>
                <a:ea typeface="+mn-ea"/>
                <a:cs typeface="+mn-cs"/>
                <a:hlinkClick r:id="rId5"/>
              </a:rPr>
              <a:t>hyperonyme</a:t>
            </a:r>
            <a:r>
              <a:rPr lang="fr-FR" sz="1200" b="0" u="sng" kern="1200" dirty="0" smtClean="0">
                <a:solidFill>
                  <a:schemeClr val="tx1"/>
                </a:solidFill>
                <a:latin typeface="+mn-lt"/>
                <a:ea typeface="+mn-ea"/>
                <a:cs typeface="+mn-cs"/>
                <a:hlinkClick r:id="rId5"/>
              </a:rPr>
              <a:t> de l'autre, ou superordonné par rapport à l'autre. C'est le contraire de l'</a:t>
            </a:r>
            <a:r>
              <a:rPr lang="fr-FR" sz="1200" b="0" u="sng" kern="1200" dirty="0" smtClean="0">
                <a:solidFill>
                  <a:schemeClr val="tx1"/>
                </a:solidFill>
                <a:latin typeface="+mn-lt"/>
                <a:ea typeface="+mn-ea"/>
                <a:cs typeface="+mn-cs"/>
                <a:hlinkClick r:id="rId6"/>
              </a:rPr>
              <a:t>hyponymie.</a:t>
            </a:r>
          </a:p>
          <a:p>
            <a:r>
              <a:rPr lang="fr-FR" sz="1200" b="0" kern="1200" dirty="0" smtClean="0">
                <a:solidFill>
                  <a:schemeClr val="tx1"/>
                </a:solidFill>
                <a:latin typeface="+mn-lt"/>
                <a:ea typeface="+mn-ea"/>
                <a:cs typeface="+mn-cs"/>
              </a:rPr>
              <a:t>Un hyperonyme est une catégorie générale regroupant des sous-catégories. Dans l'exemple :</a:t>
            </a:r>
          </a:p>
          <a:p>
            <a:r>
              <a:rPr lang="fr-FR" sz="1200" b="0" kern="1200" dirty="0" smtClean="0">
                <a:solidFill>
                  <a:schemeClr val="tx1"/>
                </a:solidFill>
                <a:latin typeface="+mn-lt"/>
                <a:ea typeface="+mn-ea"/>
                <a:cs typeface="+mn-cs"/>
              </a:rPr>
              <a:t>(1) Parmi les coiffures nous pouvons distinguer les chapeaux et les couronnes.</a:t>
            </a:r>
          </a:p>
          <a:p>
            <a:r>
              <a:rPr lang="fr-FR" sz="1200" b="0" kern="1200" dirty="0" smtClean="0">
                <a:solidFill>
                  <a:schemeClr val="tx1"/>
                </a:solidFill>
                <a:latin typeface="+mn-lt"/>
                <a:ea typeface="+mn-ea"/>
                <a:cs typeface="+mn-cs"/>
              </a:rPr>
              <a:t>« coiffure » est un hyperonyme de « chapeau » et de « couronne ».</a:t>
            </a:r>
            <a:endParaRPr lang="fr-FR" dirty="0"/>
          </a:p>
        </p:txBody>
      </p:sp>
      <p:sp>
        <p:nvSpPr>
          <p:cNvPr id="4" name="Espace réservé du numéro de diapositive 3"/>
          <p:cNvSpPr>
            <a:spLocks noGrp="1"/>
          </p:cNvSpPr>
          <p:nvPr>
            <p:ph type="sldNum" sz="quarter" idx="10"/>
          </p:nvPr>
        </p:nvSpPr>
        <p:spPr/>
        <p:txBody>
          <a:bodyPr/>
          <a:lstStyle/>
          <a:p>
            <a:fld id="{870DED84-D1D3-004B-818F-6B702779FE88}" type="slidenum">
              <a:rPr lang="fr-FR" smtClean="0"/>
              <a:t>34</a:t>
            </a:fld>
            <a:endParaRPr lang="fr-FR" dirty="0"/>
          </a:p>
        </p:txBody>
      </p:sp>
    </p:spTree>
    <p:extLst>
      <p:ext uri="{BB962C8B-B14F-4D97-AF65-F5344CB8AC3E}">
        <p14:creationId xmlns:p14="http://schemas.microsoft.com/office/powerpoint/2010/main" val="2414984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smtClean="0"/>
              <a:t>Cliquez pour modifier le style des sous-titres du masque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127DD698-C1D0-0A48-A564-B2D09180C3E6}" type="datetime1">
              <a:rPr lang="en-CA" smtClean="0"/>
              <a:t>2014-03-20</a:t>
            </a:fld>
            <a:endParaRPr lang="en-US" dirty="0"/>
          </a:p>
        </p:txBody>
      </p:sp>
      <p:sp>
        <p:nvSpPr>
          <p:cNvPr id="11" name="Slide Number Placeholder 10"/>
          <p:cNvSpPr>
            <a:spLocks noGrp="1"/>
          </p:cNvSpPr>
          <p:nvPr>
            <p:ph type="sldNum" sz="quarter" idx="11"/>
          </p:nvPr>
        </p:nvSpPr>
        <p:spPr/>
        <p:txBody>
          <a:bodyPr/>
          <a:lstStyle>
            <a:lvl1pPr>
              <a:defRPr>
                <a:solidFill>
                  <a:srgbClr val="FFFFFF"/>
                </a:solidFill>
              </a:defRPr>
            </a:lvl1pPr>
          </a:lstStyle>
          <a:p>
            <a:pPr algn="r"/>
            <a:fld id="{F7886C9C-DC18-4195-8FD5-A50AA931D419}" type="slidenum">
              <a:rPr lang="en-US" smtClean="0"/>
              <a:pPr algn="r"/>
              <a:t>‹#›</a:t>
            </a:fld>
            <a:endParaRPr lang="en-US" dirty="0"/>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dirty="0"/>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fr-CA" smtClean="0"/>
              <a:t>Cliquez et modifiez le titre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smtClean="0"/>
              <a:t>Cliquez et modifiez le titre</a:t>
            </a:r>
            <a:endParaRPr lang="en-US"/>
          </a:p>
        </p:txBody>
      </p:sp>
      <p:sp>
        <p:nvSpPr>
          <p:cNvPr id="3" name="Vertical Text Placeholder 2"/>
          <p:cNvSpPr>
            <a:spLocks noGrp="1"/>
          </p:cNvSpPr>
          <p:nvPr>
            <p:ph type="body" orient="vert" idx="1"/>
          </p:nvPr>
        </p:nvSpPr>
        <p:spPr/>
        <p:txBody>
          <a:bodyPr vert="eaVert"/>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en-US"/>
          </a:p>
        </p:txBody>
      </p:sp>
      <p:sp>
        <p:nvSpPr>
          <p:cNvPr id="4" name="Date Placeholder 3"/>
          <p:cNvSpPr>
            <a:spLocks noGrp="1"/>
          </p:cNvSpPr>
          <p:nvPr>
            <p:ph type="dt" sz="half" idx="10"/>
          </p:nvPr>
        </p:nvSpPr>
        <p:spPr/>
        <p:txBody>
          <a:bodyPr/>
          <a:lstStyle/>
          <a:p>
            <a:fld id="{1CF1699F-2CB2-3D43-9EA2-62C143BCA2E1}" type="datetime1">
              <a:rPr lang="en-CA" smtClean="0"/>
              <a:t>2014-03-20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EA7543-9AAE-4E9F-B28C-4FCCFD07D4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p:cNvSpPr>
            <a:spLocks noGrp="1"/>
          </p:cNvSpPr>
          <p:nvPr>
            <p:ph type="title" orient="vert"/>
          </p:nvPr>
        </p:nvSpPr>
        <p:spPr>
          <a:xfrm>
            <a:off x="7162800" y="274638"/>
            <a:ext cx="1676400" cy="5851525"/>
          </a:xfrm>
        </p:spPr>
        <p:txBody>
          <a:bodyPr vert="eaVert"/>
          <a:lstStyle/>
          <a:p>
            <a:r>
              <a:rPr lang="fr-CA" smtClean="0"/>
              <a:t>Cliquez et modifiez le titre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en-US" dirty="0"/>
          </a:p>
        </p:txBody>
      </p:sp>
      <p:sp>
        <p:nvSpPr>
          <p:cNvPr id="4" name="Date Placeholder 3"/>
          <p:cNvSpPr>
            <a:spLocks noGrp="1"/>
          </p:cNvSpPr>
          <p:nvPr>
            <p:ph type="dt" sz="half" idx="10"/>
          </p:nvPr>
        </p:nvSpPr>
        <p:spPr/>
        <p:txBody>
          <a:bodyPr/>
          <a:lstStyle/>
          <a:p>
            <a:fld id="{10285214-915E-314D-84F6-5AFFFA3BAA3D}" type="datetime1">
              <a:rPr lang="en-CA" smtClean="0"/>
              <a:t>2014-03-20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F7886C9C-DC18-4195-8FD5-A50AA931D41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en-US" dirty="0"/>
          </a:p>
        </p:txBody>
      </p:sp>
      <p:sp>
        <p:nvSpPr>
          <p:cNvPr id="4" name="Date Placeholder 3"/>
          <p:cNvSpPr>
            <a:spLocks noGrp="1"/>
          </p:cNvSpPr>
          <p:nvPr>
            <p:ph type="dt" sz="half" idx="10"/>
          </p:nvPr>
        </p:nvSpPr>
        <p:spPr/>
        <p:txBody>
          <a:bodyPr/>
          <a:lstStyle/>
          <a:p>
            <a:fld id="{30B6462B-9558-5544-85C9-EF588CE91640}" type="datetime1">
              <a:rPr lang="en-CA" smtClean="0"/>
              <a:t>2014-03-20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886C9C-DC18-4195-8FD5-A50AA931D419}" type="slidenum">
              <a:rPr lang="en-US" smtClean="0"/>
              <a:pPr/>
              <a:t>‹#›</a:t>
            </a:fld>
            <a:endParaRPr lang="en-US" dirty="0"/>
          </a:p>
        </p:txBody>
      </p:sp>
      <p:sp>
        <p:nvSpPr>
          <p:cNvPr id="7" name="Title 6"/>
          <p:cNvSpPr>
            <a:spLocks noGrp="1"/>
          </p:cNvSpPr>
          <p:nvPr>
            <p:ph type="title"/>
          </p:nvPr>
        </p:nvSpPr>
        <p:spPr/>
        <p:txBody>
          <a:bodyPr/>
          <a:lstStyle/>
          <a:p>
            <a:r>
              <a:rPr lang="fr-CA" smtClean="0"/>
              <a:t>Cliquez et modifiez le titre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smtClean="0"/>
              <a:t>Cliquez pour modifier les styles du texte du masque</a:t>
            </a:r>
          </a:p>
        </p:txBody>
      </p:sp>
      <p:sp>
        <p:nvSpPr>
          <p:cNvPr id="9" name="Date Placeholder 8"/>
          <p:cNvSpPr>
            <a:spLocks noGrp="1"/>
          </p:cNvSpPr>
          <p:nvPr>
            <p:ph type="dt" sz="half" idx="10"/>
          </p:nvPr>
        </p:nvSpPr>
        <p:spPr/>
        <p:txBody>
          <a:bodyPr/>
          <a:lstStyle>
            <a:lvl1pPr>
              <a:defRPr>
                <a:solidFill>
                  <a:srgbClr val="FFFFFF"/>
                </a:solidFill>
              </a:defRPr>
            </a:lvl1pPr>
          </a:lstStyle>
          <a:p>
            <a:fld id="{071AECB3-9268-7441-B9A2-8220EE56B34D}" type="datetime1">
              <a:rPr lang="en-CA" smtClean="0"/>
              <a:t>2014-03-20</a:t>
            </a:fld>
            <a:endParaRPr lang="en-US" dirty="0"/>
          </a:p>
        </p:txBody>
      </p:sp>
      <p:sp>
        <p:nvSpPr>
          <p:cNvPr id="10" name="Slide Number Placeholder 9"/>
          <p:cNvSpPr>
            <a:spLocks noGrp="1"/>
          </p:cNvSpPr>
          <p:nvPr>
            <p:ph type="sldNum" sz="quarter" idx="11"/>
          </p:nvPr>
        </p:nvSpPr>
        <p:spPr/>
        <p:txBody>
          <a:bodyPr/>
          <a:lstStyle>
            <a:lvl1pPr>
              <a:defRPr>
                <a:solidFill>
                  <a:schemeClr val="bg2"/>
                </a:solidFill>
              </a:defRPr>
            </a:lvl1pPr>
          </a:lstStyle>
          <a:p>
            <a:pPr algn="r"/>
            <a:fld id="{F7886C9C-DC18-4195-8FD5-A50AA931D419}" type="slidenum">
              <a:rPr lang="en-US" smtClean="0"/>
              <a:pPr algn="r"/>
              <a:t>‹#›</a:t>
            </a:fld>
            <a:endParaRPr lang="en-US" dirty="0"/>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dirty="0"/>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fr-CA" smtClean="0"/>
              <a:t>Cliquez et modifiez le titre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en-US" dirty="0"/>
          </a:p>
        </p:txBody>
      </p:sp>
      <p:sp>
        <p:nvSpPr>
          <p:cNvPr id="5" name="Date Placeholder 4"/>
          <p:cNvSpPr>
            <a:spLocks noGrp="1"/>
          </p:cNvSpPr>
          <p:nvPr>
            <p:ph type="dt" sz="half" idx="10"/>
          </p:nvPr>
        </p:nvSpPr>
        <p:spPr/>
        <p:txBody>
          <a:bodyPr/>
          <a:lstStyle/>
          <a:p>
            <a:fld id="{C199DCB9-02F8-1542-921E-C834D93615C3}" type="datetime1">
              <a:rPr lang="en-CA" smtClean="0"/>
              <a:t>2014-03-20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dirty="0"/>
          </a:p>
        </p:txBody>
      </p:sp>
      <p:sp>
        <p:nvSpPr>
          <p:cNvPr id="8" name="Title 7"/>
          <p:cNvSpPr>
            <a:spLocks noGrp="1"/>
          </p:cNvSpPr>
          <p:nvPr>
            <p:ph type="title"/>
          </p:nvPr>
        </p:nvSpPr>
        <p:spPr/>
        <p:txBody>
          <a:bodyPr/>
          <a:lstStyle/>
          <a:p>
            <a:r>
              <a:rPr lang="fr-CA" smtClean="0"/>
              <a:t>Cliquez et modifiez le titre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smtClean="0"/>
              <a:t>Cliquez pour modifier les styles du texte du masque</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smtClean="0"/>
              <a:t>Cliquez pour modifier les styles du texte du masque</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en-US" dirty="0"/>
          </a:p>
        </p:txBody>
      </p:sp>
      <p:sp>
        <p:nvSpPr>
          <p:cNvPr id="7" name="Date Placeholder 6"/>
          <p:cNvSpPr>
            <a:spLocks noGrp="1"/>
          </p:cNvSpPr>
          <p:nvPr>
            <p:ph type="dt" sz="half" idx="10"/>
          </p:nvPr>
        </p:nvSpPr>
        <p:spPr/>
        <p:txBody>
          <a:bodyPr/>
          <a:lstStyle/>
          <a:p>
            <a:fld id="{08900524-DB46-6048-BE96-D278E808C79D}" type="datetime1">
              <a:rPr lang="en-CA" smtClean="0"/>
              <a:t>2014-03-20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7886C9C-DC18-4195-8FD5-A50AA931D419}" type="slidenum">
              <a:rPr lang="en-US" smtClean="0"/>
              <a:pPr/>
              <a:t>‹#›</a:t>
            </a:fld>
            <a:endParaRPr lang="en-US" dirty="0"/>
          </a:p>
        </p:txBody>
      </p:sp>
      <p:sp>
        <p:nvSpPr>
          <p:cNvPr id="10" name="Title 9"/>
          <p:cNvSpPr>
            <a:spLocks noGrp="1"/>
          </p:cNvSpPr>
          <p:nvPr>
            <p:ph type="title"/>
          </p:nvPr>
        </p:nvSpPr>
        <p:spPr/>
        <p:txBody>
          <a:bodyPr/>
          <a:lstStyle/>
          <a:p>
            <a:r>
              <a:rPr lang="fr-CA" smtClean="0"/>
              <a:t>Cliquez et modifiez le titre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124BDE0-98CD-8A41-8E1E-9B84459999D7}" type="datetime1">
              <a:rPr lang="en-CA" smtClean="0"/>
              <a:t>2014-03-20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7886C9C-DC18-4195-8FD5-A50AA931D419}" type="slidenum">
              <a:rPr lang="en-US" smtClean="0"/>
              <a:pPr/>
              <a:t>‹#›</a:t>
            </a:fld>
            <a:endParaRPr lang="en-US" dirty="0"/>
          </a:p>
        </p:txBody>
      </p:sp>
      <p:sp>
        <p:nvSpPr>
          <p:cNvPr id="6" name="Title 5"/>
          <p:cNvSpPr>
            <a:spLocks noGrp="1"/>
          </p:cNvSpPr>
          <p:nvPr>
            <p:ph type="title"/>
          </p:nvPr>
        </p:nvSpPr>
        <p:spPr/>
        <p:txBody>
          <a:bodyPr/>
          <a:lstStyle/>
          <a:p>
            <a:r>
              <a:rPr lang="fr-CA" smtClean="0"/>
              <a:t>Cliquez et modifiez le titre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p:cNvSpPr>
            <a:spLocks noGrp="1"/>
          </p:cNvSpPr>
          <p:nvPr>
            <p:ph type="dt" sz="half" idx="10"/>
          </p:nvPr>
        </p:nvSpPr>
        <p:spPr/>
        <p:txBody>
          <a:bodyPr/>
          <a:lstStyle/>
          <a:p>
            <a:fld id="{77EA8536-44EF-114A-80BA-9D436B658528}" type="datetime1">
              <a:rPr lang="en-CA" smtClean="0"/>
              <a:t>2014-03-20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7886C9C-DC18-4195-8FD5-A50AA931D41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smtClean="0"/>
              <a:t>Cliquez pour modifier les styles du texte du masque</a:t>
            </a:r>
          </a:p>
        </p:txBody>
      </p:sp>
      <p:sp>
        <p:nvSpPr>
          <p:cNvPr id="5" name="Date Placeholder 4"/>
          <p:cNvSpPr>
            <a:spLocks noGrp="1"/>
          </p:cNvSpPr>
          <p:nvPr>
            <p:ph type="dt" sz="half" idx="10"/>
          </p:nvPr>
        </p:nvSpPr>
        <p:spPr/>
        <p:txBody>
          <a:bodyPr/>
          <a:lstStyle/>
          <a:p>
            <a:fld id="{8D3B762D-4702-F84C-B795-D17A3AA8B549}" type="datetime1">
              <a:rPr lang="en-CA" smtClean="0"/>
              <a:t>2014-03-20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F7886C9C-DC18-4195-8FD5-A50AA931D419}" type="slidenum">
              <a:rPr lang="en-US" smtClean="0"/>
              <a:pPr/>
              <a:t>‹#›</a:t>
            </a:fld>
            <a:endParaRPr lang="en-US" dirty="0"/>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fr-CA" smtClean="0"/>
              <a:t>Cliquez et modifiez le titre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CA" dirty="0" smtClean="0"/>
              <a:t>Faire glisser l'image vers l'espace réservé ou cliquer sur l'icône pour l'ajouter</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smtClean="0"/>
              <a:t>Cliquez pour modifier les styles du texte du masque</a:t>
            </a:r>
          </a:p>
        </p:txBody>
      </p:sp>
      <p:sp>
        <p:nvSpPr>
          <p:cNvPr id="5" name="Date Placeholder 4"/>
          <p:cNvSpPr>
            <a:spLocks noGrp="1"/>
          </p:cNvSpPr>
          <p:nvPr>
            <p:ph type="dt" sz="half" idx="10"/>
          </p:nvPr>
        </p:nvSpPr>
        <p:spPr/>
        <p:txBody>
          <a:bodyPr/>
          <a:lstStyle/>
          <a:p>
            <a:fld id="{20F38C04-BC05-5B42-AD01-7B20F503BAA3}" type="datetime1">
              <a:rPr lang="en-CA" smtClean="0"/>
              <a:t>2014-03-20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dirty="0"/>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fr-CA" smtClean="0"/>
              <a:t>Cliquez et modifiez le titre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fr-CA" smtClean="0"/>
              <a:t>Cliquez et modifiez le titre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DD3A5514-1816-BE48-92A4-AF3F76F20C78}" type="datetime1">
              <a:rPr lang="en-CA" smtClean="0"/>
              <a:t>2014-03-20</a:t>
            </a:fld>
            <a:endParaRPr lang="en-US" dirty="0"/>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dirty="0"/>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pPr algn="r"/>
            <a:fld id="{F7886C9C-DC18-4195-8FD5-A50AA931D419}" type="slidenum">
              <a:rPr lang="en-US" smtClean="0"/>
              <a:pPr algn="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cholar.google.ca/scholar?client=safari&amp;rls=en&amp;bav=on.2,or.r_cp.r_qf.&amp;biw=1356&amp;bih=673&amp;bvm=pv.xjs.s.en_US.ZJ_ag0lGXHs.O&amp;um=1&amp;ie=UTF-8&amp;lr&amp;cites=2915446215100865782" TargetMode="External"/><Relationship Id="rId3" Type="http://schemas.openxmlformats.org/officeDocument/2006/relationships/hyperlink" Target="http://scholar.google.ca/scholar?cites=760304654020308&amp;as_sdt=2005&amp;sciodt=0,5&amp;hl=f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nlp.stanford.edu/software/CRF-NER.shtml" TargetMode="Externa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holar.google.ca/scholar?cites=760304654020308&amp;as_sdt=2005&amp;sciodt=0,5&amp;hl=fr"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holar.google.ca/scholar?cites=14730272998108428079&amp;as_sdt=2005&amp;sciodt=0,5&amp;hl=fr"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openie.cs.washington.edu"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hyperlink" Target="http://scholar.google.ca/scholar?cites=12807008827453661088&amp;as_sdt=2005&amp;sciodt=0,5&amp;hl=fr" TargetMode="External"/><Relationship Id="rId1" Type="http://schemas.openxmlformats.org/officeDocument/2006/relationships/slideLayout" Target="../slideLayouts/slideLayout2.xml"/><Relationship Id="rId2" Type="http://schemas.openxmlformats.org/officeDocument/2006/relationships/hyperlink" Target="http://gate.ac.uk/sale/tao/splitch16.html%23sec:domain-creole:biomed:genia"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holar.google.ca/scholar?cites=760304654020308&amp;as_sdt=2005&amp;sciodt=0,5&amp;hl=f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p:txBody>
          <a:bodyPr/>
          <a:lstStyle/>
          <a:p>
            <a:r>
              <a:rPr lang="fr-FR" dirty="0" smtClean="0"/>
              <a:t>Mars 2014</a:t>
            </a:r>
            <a:endParaRPr lang="fr-FR" dirty="0"/>
          </a:p>
        </p:txBody>
      </p:sp>
      <p:sp>
        <p:nvSpPr>
          <p:cNvPr id="3" name="Titre 2"/>
          <p:cNvSpPr>
            <a:spLocks noGrp="1"/>
          </p:cNvSpPr>
          <p:nvPr>
            <p:ph type="title"/>
          </p:nvPr>
        </p:nvSpPr>
        <p:spPr/>
        <p:txBody>
          <a:bodyPr/>
          <a:lstStyle/>
          <a:p>
            <a:r>
              <a:rPr lang="fr-FR" dirty="0" smtClean="0"/>
              <a:t>Extraction de l’information phylogénétique</a:t>
            </a:r>
            <a:endParaRPr lang="fr-FR" dirty="0"/>
          </a:p>
        </p:txBody>
      </p:sp>
      <p:sp>
        <p:nvSpPr>
          <p:cNvPr id="4" name="ZoneTexte 3"/>
          <p:cNvSpPr txBox="1"/>
          <p:nvPr/>
        </p:nvSpPr>
        <p:spPr>
          <a:xfrm>
            <a:off x="3508987" y="303701"/>
            <a:ext cx="3272813" cy="923330"/>
          </a:xfrm>
          <a:prstGeom prst="rect">
            <a:avLst/>
          </a:prstGeom>
          <a:noFill/>
        </p:spPr>
        <p:txBody>
          <a:bodyPr wrap="none" rtlCol="0">
            <a:spAutoFit/>
          </a:bodyPr>
          <a:lstStyle/>
          <a:p>
            <a:r>
              <a:rPr lang="fr-FR" dirty="0" smtClean="0"/>
              <a:t>Ahmed Halioui</a:t>
            </a:r>
          </a:p>
          <a:p>
            <a:r>
              <a:rPr lang="fr-FR" dirty="0" smtClean="0"/>
              <a:t>Laboratoire de bioinformatique</a:t>
            </a:r>
          </a:p>
          <a:p>
            <a:r>
              <a:rPr lang="fr-FR" dirty="0" smtClean="0"/>
              <a:t>UQÀM</a:t>
            </a:r>
            <a:endParaRPr lang="fr-FR" dirty="0"/>
          </a:p>
        </p:txBody>
      </p:sp>
    </p:spTree>
    <p:extLst>
      <p:ext uri="{BB962C8B-B14F-4D97-AF65-F5344CB8AC3E}">
        <p14:creationId xmlns:p14="http://schemas.microsoft.com/office/powerpoint/2010/main" val="333088496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Tâche :</a:t>
            </a:r>
          </a:p>
          <a:p>
            <a:pPr lvl="1"/>
            <a:r>
              <a:rPr lang="fr-FR" dirty="0" smtClean="0"/>
              <a:t>1. Trouver des entités</a:t>
            </a:r>
          </a:p>
          <a:p>
            <a:pPr lvl="1"/>
            <a:r>
              <a:rPr lang="fr-FR" dirty="0" smtClean="0"/>
              <a:t>2. Classifier par type</a:t>
            </a:r>
          </a:p>
          <a:p>
            <a:r>
              <a:rPr lang="fr-FR" dirty="0" smtClean="0"/>
              <a:t>Exemple (abstract_217</a:t>
            </a:r>
            <a:r>
              <a:rPr lang="fr-FR" dirty="0"/>
              <a:t>.</a:t>
            </a:r>
            <a:r>
              <a:rPr lang="fr-FR" dirty="0" smtClean="0"/>
              <a:t>txt)</a:t>
            </a:r>
            <a:endParaRPr lang="fr-FR" dirty="0"/>
          </a:p>
        </p:txBody>
      </p:sp>
      <p:sp>
        <p:nvSpPr>
          <p:cNvPr id="3" name="Titre 2"/>
          <p:cNvSpPr>
            <a:spLocks noGrp="1"/>
          </p:cNvSpPr>
          <p:nvPr>
            <p:ph type="title"/>
          </p:nvPr>
        </p:nvSpPr>
        <p:spPr/>
        <p:txBody>
          <a:bodyPr/>
          <a:lstStyle/>
          <a:p>
            <a:r>
              <a:rPr lang="fr-FR" dirty="0" smtClean="0"/>
              <a:t>2. Reconnaissance </a:t>
            </a:r>
            <a:r>
              <a:rPr lang="fr-FR" dirty="0"/>
              <a:t>des entités </a:t>
            </a:r>
            <a:r>
              <a:rPr lang="fr-FR" dirty="0" smtClean="0"/>
              <a:t>nommées - Principe</a:t>
            </a:r>
            <a:endParaRPr lang="fr-FR" dirty="0"/>
          </a:p>
        </p:txBody>
      </p:sp>
      <p:pic>
        <p:nvPicPr>
          <p:cNvPr id="6" name="Image 5"/>
          <p:cNvPicPr>
            <a:picLocks noChangeAspect="1"/>
          </p:cNvPicPr>
          <p:nvPr/>
        </p:nvPicPr>
        <p:blipFill>
          <a:blip r:embed="rId2"/>
          <a:stretch>
            <a:fillRect/>
          </a:stretch>
        </p:blipFill>
        <p:spPr>
          <a:xfrm>
            <a:off x="1090796" y="3318787"/>
            <a:ext cx="6680200" cy="3251200"/>
          </a:xfrm>
          <a:prstGeom prst="rect">
            <a:avLst/>
          </a:prstGeom>
        </p:spPr>
      </p:pic>
      <p:sp>
        <p:nvSpPr>
          <p:cNvPr id="4" name="Espace réservé du numéro de diapositive 3"/>
          <p:cNvSpPr>
            <a:spLocks noGrp="1"/>
          </p:cNvSpPr>
          <p:nvPr>
            <p:ph type="sldNum" sz="quarter" idx="12"/>
          </p:nvPr>
        </p:nvSpPr>
        <p:spPr/>
        <p:txBody>
          <a:bodyPr/>
          <a:lstStyle/>
          <a:p>
            <a:fld id="{F7886C9C-DC18-4195-8FD5-A50AA931D419}" type="slidenum">
              <a:rPr lang="en-US" smtClean="0"/>
              <a:pPr/>
              <a:t>10</a:t>
            </a:fld>
            <a:endParaRPr lang="en-US" dirty="0"/>
          </a:p>
        </p:txBody>
      </p:sp>
    </p:spTree>
    <p:extLst>
      <p:ext uri="{BB962C8B-B14F-4D97-AF65-F5344CB8AC3E}">
        <p14:creationId xmlns:p14="http://schemas.microsoft.com/office/powerpoint/2010/main" val="278593881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20000"/>
          </a:bodyPr>
          <a:lstStyle/>
          <a:p>
            <a:r>
              <a:rPr lang="fr-FR" b="1" dirty="0" smtClean="0">
                <a:solidFill>
                  <a:schemeClr val="bg2">
                    <a:lumMod val="75000"/>
                  </a:schemeClr>
                </a:solidFill>
              </a:rPr>
              <a:t>Approche classique</a:t>
            </a:r>
          </a:p>
          <a:p>
            <a:pPr lvl="1"/>
            <a:r>
              <a:rPr lang="fr-FR" dirty="0" smtClean="0"/>
              <a:t>Règles Handcrafted (écrits à la main)</a:t>
            </a:r>
          </a:p>
          <a:p>
            <a:pPr lvl="1"/>
            <a:r>
              <a:rPr lang="en-US" dirty="0">
                <a:solidFill>
                  <a:schemeClr val="accent1"/>
                </a:solidFill>
              </a:rPr>
              <a:t>S. Sekine and Nobata (2004)</a:t>
            </a:r>
            <a:endParaRPr lang="fr-FR" dirty="0">
              <a:solidFill>
                <a:schemeClr val="accent1"/>
              </a:solidFill>
            </a:endParaRPr>
          </a:p>
          <a:p>
            <a:r>
              <a:rPr lang="fr-FR" b="1" dirty="0" smtClean="0">
                <a:solidFill>
                  <a:srgbClr val="A1AA7E"/>
                </a:solidFill>
              </a:rPr>
              <a:t>Apprentissage supervisé</a:t>
            </a:r>
          </a:p>
          <a:p>
            <a:pPr lvl="1"/>
            <a:r>
              <a:rPr lang="fr-FR" dirty="0" smtClean="0"/>
              <a:t>“Tagging words of a test corpus when they are annotated as entities in the training corpus.”</a:t>
            </a:r>
            <a:r>
              <a:rPr lang="fr-FR" baseline="30000" dirty="0" smtClean="0">
                <a:solidFill>
                  <a:schemeClr val="accent1"/>
                </a:solidFill>
              </a:rPr>
              <a:t>*</a:t>
            </a:r>
          </a:p>
          <a:p>
            <a:pPr lvl="1"/>
            <a:r>
              <a:rPr lang="fr-FR" dirty="0" smtClean="0"/>
              <a:t>Attributs discriminant des exemples positifs et négatifs</a:t>
            </a:r>
          </a:p>
          <a:p>
            <a:pPr lvl="1"/>
            <a:r>
              <a:rPr lang="fr-FR" u="sng" dirty="0" smtClean="0"/>
              <a:t>Approches</a:t>
            </a:r>
          </a:p>
          <a:p>
            <a:pPr lvl="2"/>
            <a:r>
              <a:rPr lang="fr-FR" dirty="0" smtClean="0"/>
              <a:t>Hidden Markov Models (HMM) (D. Bikel et al. 1997),</a:t>
            </a:r>
          </a:p>
          <a:p>
            <a:pPr lvl="2"/>
            <a:r>
              <a:rPr lang="fr-FR" dirty="0" smtClean="0"/>
              <a:t>Maximum Entropy Models (ME) (A. Borthwick 1998),</a:t>
            </a:r>
          </a:p>
          <a:p>
            <a:pPr lvl="2"/>
            <a:r>
              <a:rPr lang="fr-FR" dirty="0" smtClean="0"/>
              <a:t>Support Vector Machines (SVM) (M. Asahara &amp; Matsumoto 2003),</a:t>
            </a:r>
          </a:p>
          <a:p>
            <a:pPr lvl="2"/>
            <a:r>
              <a:rPr lang="fr-FR" dirty="0" smtClean="0">
                <a:solidFill>
                  <a:srgbClr val="FF0000"/>
                </a:solidFill>
              </a:rPr>
              <a:t>Conditional Random Fields (CRF) (A. McCallum &amp; Li 2003). </a:t>
            </a:r>
            <a:r>
              <a:rPr lang="fr-FR" dirty="0"/>
              <a:t>‎</a:t>
            </a:r>
            <a:r>
              <a:rPr lang="fr-FR" dirty="0">
                <a:hlinkClick r:id="rId2"/>
              </a:rPr>
              <a:t>Cité 549 </a:t>
            </a:r>
            <a:r>
              <a:rPr lang="fr-FR" dirty="0" smtClean="0">
                <a:hlinkClick r:id="rId2"/>
              </a:rPr>
              <a:t>fois</a:t>
            </a:r>
            <a:endParaRPr lang="fr-FR" dirty="0" smtClean="0"/>
          </a:p>
          <a:p>
            <a:pPr lvl="1"/>
            <a:r>
              <a:rPr lang="fr-FR" dirty="0" smtClean="0"/>
              <a:t>Évaluation</a:t>
            </a:r>
          </a:p>
          <a:p>
            <a:pPr lvl="2"/>
            <a:r>
              <a:rPr lang="fr-FR" dirty="0" smtClean="0"/>
              <a:t>Rappel</a:t>
            </a:r>
          </a:p>
          <a:p>
            <a:pPr lvl="3"/>
            <a:r>
              <a:rPr lang="en-US" dirty="0"/>
              <a:t>vocabulary </a:t>
            </a:r>
            <a:r>
              <a:rPr lang="en-US" dirty="0" smtClean="0"/>
              <a:t>transfer (indicateur) : proportion de mots, sans répétitions, appar</a:t>
            </a:r>
            <a:r>
              <a:rPr lang="fr-FR" dirty="0" smtClean="0"/>
              <a:t>a</a:t>
            </a:r>
            <a:r>
              <a:rPr lang="en-US" dirty="0" smtClean="0"/>
              <a:t>nt dans le corpus d’entrainnement et de test</a:t>
            </a:r>
          </a:p>
          <a:p>
            <a:pPr lvl="2"/>
            <a:r>
              <a:rPr lang="en-US" dirty="0" smtClean="0"/>
              <a:t>Précision</a:t>
            </a:r>
            <a:endParaRPr lang="fr-FR" dirty="0" smtClean="0"/>
          </a:p>
        </p:txBody>
      </p:sp>
      <p:sp>
        <p:nvSpPr>
          <p:cNvPr id="3" name="Titre 2"/>
          <p:cNvSpPr>
            <a:spLocks noGrp="1"/>
          </p:cNvSpPr>
          <p:nvPr>
            <p:ph type="title"/>
          </p:nvPr>
        </p:nvSpPr>
        <p:spPr/>
        <p:txBody>
          <a:bodyPr/>
          <a:lstStyle/>
          <a:p>
            <a:r>
              <a:rPr lang="fr-FR" dirty="0" smtClean="0"/>
              <a:t>3.1. Apprentissage</a:t>
            </a:r>
            <a:endParaRPr lang="fr-FR" dirty="0"/>
          </a:p>
        </p:txBody>
      </p:sp>
      <p:sp>
        <p:nvSpPr>
          <p:cNvPr id="4" name="Rectangle 3"/>
          <p:cNvSpPr/>
          <p:nvPr/>
        </p:nvSpPr>
        <p:spPr>
          <a:xfrm>
            <a:off x="149186" y="6211007"/>
            <a:ext cx="5045114" cy="461665"/>
          </a:xfrm>
          <a:prstGeom prst="rect">
            <a:avLst/>
          </a:prstGeom>
        </p:spPr>
        <p:txBody>
          <a:bodyPr wrap="square">
            <a:spAutoFit/>
          </a:bodyPr>
          <a:lstStyle/>
          <a:p>
            <a:r>
              <a:rPr lang="en-US" sz="1200" baseline="30000" dirty="0" smtClean="0">
                <a:solidFill>
                  <a:schemeClr val="accent1"/>
                </a:solidFill>
              </a:rPr>
              <a:t>* </a:t>
            </a:r>
            <a:r>
              <a:rPr lang="en-US" sz="1200" dirty="0" smtClean="0"/>
              <a:t>Nadeau</a:t>
            </a:r>
            <a:r>
              <a:rPr lang="en-US" sz="1200" dirty="0"/>
              <a:t>, D., &amp; Sekine, S. (2007). A survey of named entity recognition and classification. </a:t>
            </a:r>
            <a:r>
              <a:rPr lang="en-US" sz="1200" i="1" dirty="0"/>
              <a:t>Lingvisticae </a:t>
            </a:r>
            <a:r>
              <a:rPr lang="en-US" sz="1200" i="1" dirty="0" smtClean="0"/>
              <a:t>Investigations</a:t>
            </a:r>
            <a:r>
              <a:rPr lang="en-US" sz="1200" dirty="0" smtClean="0"/>
              <a:t>, </a:t>
            </a:r>
            <a:r>
              <a:rPr lang="en-US" sz="1200" i="1" dirty="0"/>
              <a:t>30</a:t>
            </a:r>
            <a:r>
              <a:rPr lang="en-US" sz="1200" dirty="0"/>
              <a:t>(1), 3-26</a:t>
            </a:r>
            <a:r>
              <a:rPr lang="en-US" sz="1200" dirty="0" smtClean="0"/>
              <a:t>. </a:t>
            </a:r>
            <a:r>
              <a:rPr lang="fr-FR" sz="1200" dirty="0" smtClean="0">
                <a:hlinkClick r:id="rId3"/>
              </a:rPr>
              <a:t>Cité </a:t>
            </a:r>
            <a:r>
              <a:rPr lang="fr-FR" sz="1200" dirty="0">
                <a:hlinkClick r:id="rId3"/>
              </a:rPr>
              <a:t>532 fois</a:t>
            </a:r>
            <a:endParaRPr lang="fr-FR" sz="1200" dirty="0"/>
          </a:p>
        </p:txBody>
      </p:sp>
      <p:sp>
        <p:nvSpPr>
          <p:cNvPr id="5" name="Espace réservé du numéro de diapositive 4"/>
          <p:cNvSpPr>
            <a:spLocks noGrp="1"/>
          </p:cNvSpPr>
          <p:nvPr>
            <p:ph type="sldNum" sz="quarter" idx="12"/>
          </p:nvPr>
        </p:nvSpPr>
        <p:spPr/>
        <p:txBody>
          <a:bodyPr/>
          <a:lstStyle/>
          <a:p>
            <a:fld id="{F7886C9C-DC18-4195-8FD5-A50AA931D419}" type="slidenum">
              <a:rPr lang="en-US" smtClean="0"/>
              <a:pPr/>
              <a:t>11</a:t>
            </a:fld>
            <a:endParaRPr lang="en-US" dirty="0"/>
          </a:p>
        </p:txBody>
      </p:sp>
    </p:spTree>
    <p:extLst>
      <p:ext uri="{BB962C8B-B14F-4D97-AF65-F5344CB8AC3E}">
        <p14:creationId xmlns:p14="http://schemas.microsoft.com/office/powerpoint/2010/main" val="300264349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Apprentissage semi-supervisé</a:t>
            </a:r>
          </a:p>
          <a:p>
            <a:pPr lvl="1"/>
            <a:r>
              <a:rPr lang="fr-FR" dirty="0" smtClean="0"/>
              <a:t>Découvrir des nouveaux contextes</a:t>
            </a:r>
          </a:p>
          <a:p>
            <a:pPr lvl="1"/>
            <a:r>
              <a:rPr lang="fr-FR" u="sng" dirty="0" smtClean="0"/>
              <a:t>Approches</a:t>
            </a:r>
          </a:p>
          <a:p>
            <a:pPr lvl="2"/>
            <a:r>
              <a:rPr lang="fr-FR" dirty="0" smtClean="0">
                <a:solidFill>
                  <a:schemeClr val="accent1"/>
                </a:solidFill>
              </a:rPr>
              <a:t>S. Brin (1998) : </a:t>
            </a:r>
            <a:r>
              <a:rPr lang="fr-FR" dirty="0" smtClean="0"/>
              <a:t>attributs lexicaux implémentés dans des expressions régulières</a:t>
            </a:r>
          </a:p>
          <a:p>
            <a:pPr lvl="2"/>
            <a:r>
              <a:rPr lang="fr-FR" dirty="0">
                <a:solidFill>
                  <a:schemeClr val="accent1"/>
                </a:solidFill>
              </a:rPr>
              <a:t>M. Collins and Singer (1999) </a:t>
            </a:r>
            <a:r>
              <a:rPr lang="fr-FR" dirty="0" smtClean="0"/>
              <a:t>: motifs </a:t>
            </a:r>
            <a:r>
              <a:rPr lang="fr-FR" b="1" dirty="0" smtClean="0"/>
              <a:t>{</a:t>
            </a:r>
            <a:r>
              <a:rPr lang="fr-FR" dirty="0" smtClean="0"/>
              <a:t>spelling, context</a:t>
            </a:r>
            <a:r>
              <a:rPr lang="fr-FR" b="1" dirty="0" smtClean="0"/>
              <a:t>}</a:t>
            </a:r>
          </a:p>
          <a:p>
            <a:pPr lvl="3"/>
            <a:r>
              <a:rPr lang="fr-FR" dirty="0" smtClean="0"/>
              <a:t>"If the spelling contains “Mr.” then it is a Person;”</a:t>
            </a:r>
          </a:p>
          <a:p>
            <a:pPr lvl="2"/>
            <a:r>
              <a:rPr lang="fr-FR" dirty="0">
                <a:solidFill>
                  <a:schemeClr val="accent1"/>
                </a:solidFill>
              </a:rPr>
              <a:t>M. Collins and Singer and R. Yangarber et al. (2002)</a:t>
            </a:r>
            <a:r>
              <a:rPr lang="fr-FR" dirty="0" smtClean="0"/>
              <a:t> : motifs et règles pour les exemples negatifs (One type Against All)</a:t>
            </a:r>
          </a:p>
          <a:p>
            <a:pPr lvl="2"/>
            <a:r>
              <a:rPr lang="en-US" dirty="0">
                <a:solidFill>
                  <a:schemeClr val="accent1"/>
                </a:solidFill>
              </a:rPr>
              <a:t>E. Riloff and Jones (1999) </a:t>
            </a:r>
            <a:r>
              <a:rPr lang="en-US" dirty="0" smtClean="0"/>
              <a:t>: Bootstrapping ; accumeler </a:t>
            </a:r>
            <a:r>
              <a:rPr lang="en-US" dirty="0"/>
              <a:t>d</a:t>
            </a:r>
            <a:r>
              <a:rPr lang="en-US" dirty="0" smtClean="0"/>
              <a:t>es motifs  à partir d’un ensemble d’apprentissage.</a:t>
            </a:r>
          </a:p>
          <a:p>
            <a:pPr lvl="2"/>
            <a:r>
              <a:rPr lang="en-US" dirty="0">
                <a:solidFill>
                  <a:schemeClr val="accent1"/>
                </a:solidFill>
              </a:rPr>
              <a:t>A. Cucchiarelli and Velardi (2001) </a:t>
            </a:r>
            <a:r>
              <a:rPr lang="en-US" dirty="0" smtClean="0"/>
              <a:t>: relations syntactiques.</a:t>
            </a:r>
          </a:p>
          <a:p>
            <a:pPr lvl="2"/>
            <a:r>
              <a:rPr lang="fr-FR" dirty="0">
                <a:solidFill>
                  <a:schemeClr val="accent1"/>
                </a:solidFill>
              </a:rPr>
              <a:t>M. Pasca et al. (2006) </a:t>
            </a:r>
            <a:r>
              <a:rPr lang="fr-FR" dirty="0" smtClean="0"/>
              <a:t>: similarité des distributions</a:t>
            </a:r>
          </a:p>
          <a:p>
            <a:pPr lvl="3"/>
            <a:r>
              <a:rPr lang="fr-FR" dirty="0" smtClean="0"/>
              <a:t>Par exemple, pour un motif : "</a:t>
            </a:r>
            <a:r>
              <a:rPr lang="fr-FR" i="1" dirty="0" smtClean="0"/>
              <a:t>X est né en Novembre" </a:t>
            </a:r>
            <a:r>
              <a:rPr lang="fr-FR" dirty="0" smtClean="0"/>
              <a:t>et une base de synonymes {Mars, Octobre, Avril., …}, des nouveaux motifs peuvent être générés comme "</a:t>
            </a:r>
            <a:r>
              <a:rPr lang="fr-FR" i="1" dirty="0" smtClean="0"/>
              <a:t>X est née en Mars</a:t>
            </a:r>
            <a:r>
              <a:rPr lang="fr-FR" dirty="0" smtClean="0"/>
              <a:t> ».</a:t>
            </a:r>
          </a:p>
        </p:txBody>
      </p:sp>
      <p:sp>
        <p:nvSpPr>
          <p:cNvPr id="3" name="Titre 2"/>
          <p:cNvSpPr>
            <a:spLocks noGrp="1"/>
          </p:cNvSpPr>
          <p:nvPr>
            <p:ph type="title"/>
          </p:nvPr>
        </p:nvSpPr>
        <p:spPr/>
        <p:txBody>
          <a:bodyPr/>
          <a:lstStyle/>
          <a:p>
            <a:r>
              <a:rPr lang="fr-FR" dirty="0" smtClean="0"/>
              <a:t>3.1. Apprentissage</a:t>
            </a:r>
            <a:endParaRPr lang="fr-FR" dirty="0"/>
          </a:p>
        </p:txBody>
      </p:sp>
      <p:sp>
        <p:nvSpPr>
          <p:cNvPr id="4" name="Rectangle 3"/>
          <p:cNvSpPr/>
          <p:nvPr/>
        </p:nvSpPr>
        <p:spPr>
          <a:xfrm>
            <a:off x="149186" y="6211007"/>
            <a:ext cx="4861126" cy="461665"/>
          </a:xfrm>
          <a:prstGeom prst="rect">
            <a:avLst/>
          </a:prstGeom>
        </p:spPr>
        <p:txBody>
          <a:bodyPr wrap="square">
            <a:spAutoFit/>
          </a:bodyPr>
          <a:lstStyle/>
          <a:p>
            <a:r>
              <a:rPr lang="en-US" sz="1200" baseline="30000" dirty="0" smtClean="0">
                <a:solidFill>
                  <a:schemeClr val="accent1"/>
                </a:solidFill>
              </a:rPr>
              <a:t>* </a:t>
            </a:r>
            <a:r>
              <a:rPr lang="en-US" sz="1200" dirty="0" smtClean="0"/>
              <a:t>Nadeau</a:t>
            </a:r>
            <a:r>
              <a:rPr lang="en-US" sz="1200" dirty="0"/>
              <a:t>, D., &amp; Sekine, S. (2007). A survey of named entity recognition and classification. </a:t>
            </a:r>
            <a:r>
              <a:rPr lang="en-US" sz="1200" i="1" dirty="0"/>
              <a:t>Lingvisticae </a:t>
            </a:r>
            <a:r>
              <a:rPr lang="en-US" sz="1200" i="1" dirty="0" smtClean="0"/>
              <a:t>Investigations</a:t>
            </a:r>
            <a:r>
              <a:rPr lang="en-US" sz="1200" dirty="0" smtClean="0"/>
              <a:t>, </a:t>
            </a:r>
            <a:r>
              <a:rPr lang="en-US" sz="1200" i="1" dirty="0"/>
              <a:t>30</a:t>
            </a:r>
            <a:r>
              <a:rPr lang="en-US" sz="1200" dirty="0"/>
              <a:t>(1), 3-26.</a:t>
            </a:r>
            <a:endParaRPr lang="fr-FR" sz="1200" dirty="0"/>
          </a:p>
        </p:txBody>
      </p:sp>
      <p:sp>
        <p:nvSpPr>
          <p:cNvPr id="5" name="Espace réservé du numéro de diapositive 4"/>
          <p:cNvSpPr>
            <a:spLocks noGrp="1"/>
          </p:cNvSpPr>
          <p:nvPr>
            <p:ph type="sldNum" sz="quarter" idx="12"/>
          </p:nvPr>
        </p:nvSpPr>
        <p:spPr/>
        <p:txBody>
          <a:bodyPr/>
          <a:lstStyle/>
          <a:p>
            <a:fld id="{F7886C9C-DC18-4195-8FD5-A50AA931D419}" type="slidenum">
              <a:rPr lang="en-US" smtClean="0"/>
              <a:pPr/>
              <a:t>12</a:t>
            </a:fld>
            <a:endParaRPr lang="en-US" dirty="0"/>
          </a:p>
        </p:txBody>
      </p:sp>
    </p:spTree>
    <p:extLst>
      <p:ext uri="{BB962C8B-B14F-4D97-AF65-F5344CB8AC3E}">
        <p14:creationId xmlns:p14="http://schemas.microsoft.com/office/powerpoint/2010/main" val="246863098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b="1" dirty="0">
                <a:solidFill>
                  <a:srgbClr val="A1AA7E"/>
                </a:solidFill>
              </a:rPr>
              <a:t>Apprentissage </a:t>
            </a:r>
            <a:r>
              <a:rPr lang="fr-FR" b="1" dirty="0" smtClean="0">
                <a:solidFill>
                  <a:srgbClr val="A1AA7E"/>
                </a:solidFill>
              </a:rPr>
              <a:t>non-supervisé</a:t>
            </a:r>
          </a:p>
          <a:p>
            <a:pPr lvl="1"/>
            <a:r>
              <a:rPr lang="fr-FR" dirty="0" smtClean="0"/>
              <a:t>Similarité du contexte</a:t>
            </a:r>
          </a:p>
          <a:p>
            <a:pPr lvl="2"/>
            <a:r>
              <a:rPr lang="fr-FR" dirty="0" smtClean="0"/>
              <a:t>Ressources lexicales (WordNet, Wikipedia, etc.)</a:t>
            </a:r>
            <a:endParaRPr lang="fr-FR" dirty="0"/>
          </a:p>
          <a:p>
            <a:pPr lvl="2"/>
            <a:r>
              <a:rPr lang="fr-FR" dirty="0" smtClean="0"/>
              <a:t>Motifs lexicaux</a:t>
            </a:r>
          </a:p>
          <a:p>
            <a:pPr lvl="2"/>
            <a:r>
              <a:rPr lang="fr-FR" dirty="0" smtClean="0"/>
              <a:t>Statistiques (TFIDF)</a:t>
            </a:r>
          </a:p>
          <a:p>
            <a:pPr lvl="1"/>
            <a:r>
              <a:rPr lang="fr-FR" u="sng" dirty="0" smtClean="0"/>
              <a:t>Approches</a:t>
            </a:r>
          </a:p>
          <a:p>
            <a:pPr lvl="2"/>
            <a:r>
              <a:rPr lang="en-US" dirty="0" smtClean="0">
                <a:solidFill>
                  <a:srgbClr val="C66951"/>
                </a:solidFill>
              </a:rPr>
              <a:t>E. Alfonseca and Manandhar (2002) </a:t>
            </a:r>
            <a:r>
              <a:rPr lang="en-US" dirty="0" smtClean="0"/>
              <a:t>: Assigner </a:t>
            </a:r>
            <a:r>
              <a:rPr lang="en-US" dirty="0" err="1" smtClean="0"/>
              <a:t>une</a:t>
            </a:r>
            <a:r>
              <a:rPr lang="en-US" dirty="0" smtClean="0"/>
              <a:t> “signature de topic” à </a:t>
            </a:r>
            <a:r>
              <a:rPr lang="en-US" dirty="0" err="1" smtClean="0"/>
              <a:t>chaque</a:t>
            </a:r>
            <a:r>
              <a:rPr lang="en-US" dirty="0" smtClean="0"/>
              <a:t> </a:t>
            </a:r>
            <a:r>
              <a:rPr lang="en-US" dirty="0" err="1" smtClean="0"/>
              <a:t>Synset</a:t>
            </a:r>
            <a:r>
              <a:rPr lang="en-US" dirty="0" smtClean="0"/>
              <a:t> de </a:t>
            </a:r>
            <a:r>
              <a:rPr lang="en-US" dirty="0" err="1" smtClean="0"/>
              <a:t>WordNet</a:t>
            </a:r>
            <a:r>
              <a:rPr lang="en-US" dirty="0" smtClean="0"/>
              <a:t> à partir des co-occurrences des mots (</a:t>
            </a:r>
            <a:r>
              <a:rPr lang="en-US" dirty="0" err="1" smtClean="0"/>
              <a:t>s’un</a:t>
            </a:r>
            <a:r>
              <a:rPr lang="en-US" dirty="0" smtClean="0"/>
              <a:t> </a:t>
            </a:r>
            <a:r>
              <a:rPr lang="en-US" dirty="0" err="1" smtClean="0"/>
              <a:t>synset</a:t>
            </a:r>
            <a:r>
              <a:rPr lang="en-US" dirty="0" smtClean="0"/>
              <a:t>) dans un </a:t>
            </a:r>
            <a:r>
              <a:rPr lang="en-US" dirty="0" err="1" smtClean="0"/>
              <a:t>très</a:t>
            </a:r>
            <a:r>
              <a:rPr lang="en-US" dirty="0" smtClean="0"/>
              <a:t> grand corpus.</a:t>
            </a:r>
          </a:p>
          <a:p>
            <a:pPr lvl="2"/>
            <a:r>
              <a:rPr lang="nl-NL" dirty="0" smtClean="0">
                <a:solidFill>
                  <a:srgbClr val="C66951"/>
                </a:solidFill>
              </a:rPr>
              <a:t>R. Evans (2003) </a:t>
            </a:r>
            <a:r>
              <a:rPr lang="nl-NL" dirty="0" smtClean="0"/>
              <a:t>: </a:t>
            </a:r>
            <a:r>
              <a:rPr lang="fr-FR" dirty="0" smtClean="0"/>
              <a:t>identification des </a:t>
            </a:r>
            <a:r>
              <a:rPr lang="pl-PL" dirty="0" smtClean="0"/>
              <a:t>hyponymes/hypernymes à partir des séquences des mots écrits en Majuscules et autres motifs. </a:t>
            </a:r>
            <a:endParaRPr lang="fr-FR" dirty="0"/>
          </a:p>
        </p:txBody>
      </p:sp>
      <p:sp>
        <p:nvSpPr>
          <p:cNvPr id="3" name="Titre 2"/>
          <p:cNvSpPr>
            <a:spLocks noGrp="1"/>
          </p:cNvSpPr>
          <p:nvPr>
            <p:ph type="title"/>
          </p:nvPr>
        </p:nvSpPr>
        <p:spPr/>
        <p:txBody>
          <a:bodyPr/>
          <a:lstStyle/>
          <a:p>
            <a:r>
              <a:rPr lang="fr-FR" dirty="0" smtClean="0"/>
              <a:t>3.1. Apprentissage</a:t>
            </a:r>
            <a:endParaRPr lang="fr-FR" dirty="0"/>
          </a:p>
        </p:txBody>
      </p:sp>
      <p:sp>
        <p:nvSpPr>
          <p:cNvPr id="4" name="Rectangle 3"/>
          <p:cNvSpPr/>
          <p:nvPr/>
        </p:nvSpPr>
        <p:spPr>
          <a:xfrm>
            <a:off x="149186" y="6211007"/>
            <a:ext cx="4861126" cy="461665"/>
          </a:xfrm>
          <a:prstGeom prst="rect">
            <a:avLst/>
          </a:prstGeom>
        </p:spPr>
        <p:txBody>
          <a:bodyPr wrap="square">
            <a:spAutoFit/>
          </a:bodyPr>
          <a:lstStyle/>
          <a:p>
            <a:r>
              <a:rPr lang="en-US" sz="1200" baseline="30000" dirty="0" smtClean="0">
                <a:solidFill>
                  <a:schemeClr val="accent1"/>
                </a:solidFill>
              </a:rPr>
              <a:t>* </a:t>
            </a:r>
            <a:r>
              <a:rPr lang="en-US" sz="1200" dirty="0" smtClean="0"/>
              <a:t>Nadeau</a:t>
            </a:r>
            <a:r>
              <a:rPr lang="en-US" sz="1200" dirty="0"/>
              <a:t>, D., &amp; Sekine, S. (2007). A survey of named entity recognition and classification. </a:t>
            </a:r>
            <a:r>
              <a:rPr lang="en-US" sz="1200" i="1" dirty="0"/>
              <a:t>Lingvisticae </a:t>
            </a:r>
            <a:r>
              <a:rPr lang="en-US" sz="1200" i="1" dirty="0" smtClean="0"/>
              <a:t>Investigations</a:t>
            </a:r>
            <a:r>
              <a:rPr lang="en-US" sz="1200" dirty="0" smtClean="0"/>
              <a:t>, </a:t>
            </a:r>
            <a:r>
              <a:rPr lang="en-US" sz="1200" i="1" dirty="0"/>
              <a:t>30</a:t>
            </a:r>
            <a:r>
              <a:rPr lang="en-US" sz="1200" dirty="0"/>
              <a:t>(1), 3-26.</a:t>
            </a:r>
            <a:endParaRPr lang="fr-FR" sz="1200" dirty="0"/>
          </a:p>
        </p:txBody>
      </p:sp>
      <p:sp>
        <p:nvSpPr>
          <p:cNvPr id="5" name="Espace réservé du numéro de diapositive 4"/>
          <p:cNvSpPr>
            <a:spLocks noGrp="1"/>
          </p:cNvSpPr>
          <p:nvPr>
            <p:ph type="sldNum" sz="quarter" idx="12"/>
          </p:nvPr>
        </p:nvSpPr>
        <p:spPr/>
        <p:txBody>
          <a:bodyPr/>
          <a:lstStyle/>
          <a:p>
            <a:fld id="{F7886C9C-DC18-4195-8FD5-A50AA931D419}" type="slidenum">
              <a:rPr lang="en-US" smtClean="0"/>
              <a:pPr/>
              <a:t>13</a:t>
            </a:fld>
            <a:endParaRPr lang="en-US" dirty="0"/>
          </a:p>
        </p:txBody>
      </p:sp>
    </p:spTree>
    <p:extLst>
      <p:ext uri="{BB962C8B-B14F-4D97-AF65-F5344CB8AC3E}">
        <p14:creationId xmlns:p14="http://schemas.microsoft.com/office/powerpoint/2010/main" val="136244224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20000"/>
          </a:bodyPr>
          <a:lstStyle/>
          <a:p>
            <a:r>
              <a:rPr lang="fr-FR" dirty="0" smtClean="0"/>
              <a:t>Attributs de niveau Mot</a:t>
            </a:r>
          </a:p>
          <a:p>
            <a:pPr lvl="1"/>
            <a:r>
              <a:rPr lang="fr-FR" dirty="0" smtClean="0"/>
              <a:t>Casse</a:t>
            </a:r>
          </a:p>
          <a:p>
            <a:pPr lvl="1"/>
            <a:r>
              <a:rPr lang="fr-FR" dirty="0" smtClean="0"/>
              <a:t>Ponctuation</a:t>
            </a:r>
          </a:p>
          <a:p>
            <a:pPr lvl="1"/>
            <a:r>
              <a:rPr lang="fr-FR" dirty="0" smtClean="0"/>
              <a:t>Chiffres</a:t>
            </a:r>
          </a:p>
          <a:p>
            <a:pPr lvl="1"/>
            <a:r>
              <a:rPr lang="fr-FR" dirty="0" smtClean="0"/>
              <a:t>Caractères</a:t>
            </a:r>
          </a:p>
          <a:p>
            <a:pPr lvl="1"/>
            <a:r>
              <a:rPr lang="fr-FR" dirty="0" smtClean="0"/>
              <a:t>Morphologie (stem, préfix, suffixe, etc.)</a:t>
            </a:r>
          </a:p>
          <a:p>
            <a:pPr lvl="1"/>
            <a:r>
              <a:rPr lang="fr-FR" dirty="0" smtClean="0"/>
              <a:t>Parties du discours (nom, verbe adjectif, etc.)</a:t>
            </a:r>
          </a:p>
          <a:p>
            <a:pPr lvl="1"/>
            <a:r>
              <a:rPr lang="fr-FR" dirty="0" smtClean="0"/>
              <a:t>Autres motifs (longueur, motifs généralisés, etc.)</a:t>
            </a:r>
          </a:p>
          <a:p>
            <a:pPr marL="274320" lvl="1" indent="-228600">
              <a:buClr>
                <a:schemeClr val="accent1"/>
              </a:buClr>
              <a:buFont typeface="Wingdings 2" pitchFamily="18" charset="2"/>
              <a:buChar char=""/>
            </a:pPr>
            <a:r>
              <a:rPr lang="fr-FR" dirty="0" smtClean="0"/>
              <a:t>Attributs sur les listes des entités nommées (</a:t>
            </a:r>
            <a:r>
              <a:rPr lang="fr-FR" dirty="0"/>
              <a:t>Gazetteer, lexicon, </a:t>
            </a:r>
            <a:r>
              <a:rPr lang="fr-FR" dirty="0" smtClean="0"/>
              <a:t>dictionnaire)</a:t>
            </a:r>
          </a:p>
          <a:p>
            <a:pPr marL="548640" lvl="2" indent="-228600">
              <a:buClr>
                <a:schemeClr val="accent1"/>
              </a:buClr>
              <a:buFont typeface="Wingdings 2" pitchFamily="18" charset="2"/>
              <a:buChar char=""/>
            </a:pPr>
            <a:r>
              <a:rPr lang="fr-FR" dirty="0" smtClean="0"/>
              <a:t>Listes : stop-words, abréviations, synonymes, etc.</a:t>
            </a:r>
          </a:p>
          <a:p>
            <a:pPr marL="548640" lvl="2" indent="-228600">
              <a:buClr>
                <a:schemeClr val="accent1"/>
              </a:buClr>
              <a:buFont typeface="Wingdings 2" pitchFamily="18" charset="2"/>
              <a:buChar char=""/>
            </a:pPr>
            <a:r>
              <a:rPr lang="fr-FR" dirty="0" smtClean="0"/>
              <a:t>Liste des entités : classe de types, type, sous-types</a:t>
            </a:r>
          </a:p>
          <a:p>
            <a:pPr marL="274320" lvl="1" indent="-228600">
              <a:buClr>
                <a:schemeClr val="accent1"/>
              </a:buClr>
              <a:buFont typeface="Wingdings 2" pitchFamily="18" charset="2"/>
              <a:buChar char=""/>
            </a:pPr>
            <a:r>
              <a:rPr lang="fr-FR" dirty="0" smtClean="0"/>
              <a:t>Attributs des documents</a:t>
            </a:r>
          </a:p>
          <a:p>
            <a:pPr marL="548640" lvl="2" indent="-228600">
              <a:buClr>
                <a:schemeClr val="accent1"/>
              </a:buClr>
              <a:buFont typeface="Wingdings 2" pitchFamily="18" charset="2"/>
              <a:buChar char=""/>
            </a:pPr>
            <a:r>
              <a:rPr lang="fr-FR" dirty="0" smtClean="0"/>
              <a:t>Occurrences</a:t>
            </a:r>
            <a:r>
              <a:rPr lang="fr-FR" dirty="0"/>
              <a:t> </a:t>
            </a:r>
            <a:r>
              <a:rPr lang="fr-FR" dirty="0" smtClean="0"/>
              <a:t>multiples : Uppercases/lowercases, Anaphore, coréférence, etc.</a:t>
            </a:r>
          </a:p>
          <a:p>
            <a:pPr marL="548640" lvl="2" indent="-228600">
              <a:buClr>
                <a:schemeClr val="accent1"/>
              </a:buClr>
              <a:buFont typeface="Wingdings 2" pitchFamily="18" charset="2"/>
              <a:buChar char=""/>
            </a:pPr>
            <a:r>
              <a:rPr lang="fr-FR" dirty="0" smtClean="0"/>
              <a:t>Syntaxe locale : phrase, paragraphe, etc.</a:t>
            </a:r>
          </a:p>
          <a:p>
            <a:pPr marL="548640" lvl="2" indent="-228600">
              <a:buClr>
                <a:schemeClr val="accent1"/>
              </a:buClr>
              <a:buFont typeface="Wingdings 2" pitchFamily="18" charset="2"/>
              <a:buChar char=""/>
            </a:pPr>
            <a:r>
              <a:rPr lang="fr-FR" dirty="0" smtClean="0"/>
              <a:t>Meta-information : XML, List, figure, table, etc.</a:t>
            </a:r>
          </a:p>
          <a:p>
            <a:pPr marL="548640" lvl="2" indent="-228600">
              <a:buClr>
                <a:schemeClr val="accent1"/>
              </a:buClr>
              <a:buFont typeface="Wingdings 2" pitchFamily="18" charset="2"/>
              <a:buChar char=""/>
            </a:pPr>
            <a:r>
              <a:rPr lang="fr-FR" dirty="0" smtClean="0"/>
              <a:t>Fréquences : mots, cooccurrences, etc.</a:t>
            </a:r>
          </a:p>
        </p:txBody>
      </p:sp>
      <p:sp>
        <p:nvSpPr>
          <p:cNvPr id="3" name="Titre 2"/>
          <p:cNvSpPr>
            <a:spLocks noGrp="1"/>
          </p:cNvSpPr>
          <p:nvPr>
            <p:ph type="title"/>
          </p:nvPr>
        </p:nvSpPr>
        <p:spPr/>
        <p:txBody>
          <a:bodyPr/>
          <a:lstStyle/>
          <a:p>
            <a:r>
              <a:rPr lang="fr-FR" dirty="0" smtClean="0"/>
              <a:t>3.2. Attributs</a:t>
            </a:r>
            <a:endParaRPr lang="fr-FR" dirty="0"/>
          </a:p>
        </p:txBody>
      </p:sp>
      <p:sp>
        <p:nvSpPr>
          <p:cNvPr id="4" name="Espace réservé du numéro de diapositive 3"/>
          <p:cNvSpPr>
            <a:spLocks noGrp="1"/>
          </p:cNvSpPr>
          <p:nvPr>
            <p:ph type="sldNum" sz="quarter" idx="12"/>
          </p:nvPr>
        </p:nvSpPr>
        <p:spPr/>
        <p:txBody>
          <a:bodyPr/>
          <a:lstStyle/>
          <a:p>
            <a:fld id="{F7886C9C-DC18-4195-8FD5-A50AA931D419}" type="slidenum">
              <a:rPr lang="en-US" smtClean="0"/>
              <a:pPr/>
              <a:t>14</a:t>
            </a:fld>
            <a:endParaRPr lang="en-US" dirty="0"/>
          </a:p>
        </p:txBody>
      </p:sp>
    </p:spTree>
    <p:extLst>
      <p:ext uri="{BB962C8B-B14F-4D97-AF65-F5344CB8AC3E}">
        <p14:creationId xmlns:p14="http://schemas.microsoft.com/office/powerpoint/2010/main" val="153607904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Types d’erreurs</a:t>
            </a:r>
            <a:r>
              <a:rPr lang="en-US" baseline="30000" dirty="0">
                <a:solidFill>
                  <a:schemeClr val="accent1"/>
                </a:solidFill>
              </a:rPr>
              <a:t>*</a:t>
            </a:r>
            <a:endParaRPr lang="fr-FR" dirty="0"/>
          </a:p>
        </p:txBody>
      </p:sp>
      <p:sp>
        <p:nvSpPr>
          <p:cNvPr id="3" name="Titre 2"/>
          <p:cNvSpPr>
            <a:spLocks noGrp="1"/>
          </p:cNvSpPr>
          <p:nvPr>
            <p:ph type="title"/>
          </p:nvPr>
        </p:nvSpPr>
        <p:spPr/>
        <p:txBody>
          <a:bodyPr/>
          <a:lstStyle/>
          <a:p>
            <a:r>
              <a:rPr lang="fr-FR" dirty="0" smtClean="0"/>
              <a:t>3.3. Évaluation</a:t>
            </a:r>
            <a:endParaRPr lang="fr-FR" dirty="0"/>
          </a:p>
        </p:txBody>
      </p:sp>
      <p:pic>
        <p:nvPicPr>
          <p:cNvPr id="4" name="Image 3"/>
          <p:cNvPicPr>
            <a:picLocks noChangeAspect="1"/>
          </p:cNvPicPr>
          <p:nvPr/>
        </p:nvPicPr>
        <p:blipFill>
          <a:blip r:embed="rId2"/>
          <a:stretch>
            <a:fillRect/>
          </a:stretch>
        </p:blipFill>
        <p:spPr>
          <a:xfrm>
            <a:off x="712051" y="2257866"/>
            <a:ext cx="7403910" cy="4479182"/>
          </a:xfrm>
          <a:prstGeom prst="rect">
            <a:avLst/>
          </a:prstGeom>
        </p:spPr>
      </p:pic>
      <p:sp>
        <p:nvSpPr>
          <p:cNvPr id="6" name="Rectangle 5"/>
          <p:cNvSpPr/>
          <p:nvPr/>
        </p:nvSpPr>
        <p:spPr>
          <a:xfrm>
            <a:off x="4100080" y="1719071"/>
            <a:ext cx="4861126" cy="461665"/>
          </a:xfrm>
          <a:prstGeom prst="rect">
            <a:avLst/>
          </a:prstGeom>
        </p:spPr>
        <p:txBody>
          <a:bodyPr wrap="square">
            <a:spAutoFit/>
          </a:bodyPr>
          <a:lstStyle/>
          <a:p>
            <a:r>
              <a:rPr lang="en-US" sz="1200" baseline="30000" dirty="0" smtClean="0">
                <a:solidFill>
                  <a:schemeClr val="accent1"/>
                </a:solidFill>
              </a:rPr>
              <a:t>* </a:t>
            </a:r>
            <a:r>
              <a:rPr lang="en-US" sz="1200" dirty="0" smtClean="0"/>
              <a:t>Nadeau</a:t>
            </a:r>
            <a:r>
              <a:rPr lang="en-US" sz="1200" dirty="0"/>
              <a:t>, D., &amp; Sekine, S. (2007). A survey of named entity recognition and classification. </a:t>
            </a:r>
            <a:r>
              <a:rPr lang="en-US" sz="1200" i="1" dirty="0"/>
              <a:t>Lingvisticae </a:t>
            </a:r>
            <a:r>
              <a:rPr lang="en-US" sz="1200" i="1" dirty="0" smtClean="0"/>
              <a:t>Investigations</a:t>
            </a:r>
            <a:r>
              <a:rPr lang="en-US" sz="1200" dirty="0" smtClean="0"/>
              <a:t>, </a:t>
            </a:r>
            <a:r>
              <a:rPr lang="en-US" sz="1200" i="1" dirty="0"/>
              <a:t>30</a:t>
            </a:r>
            <a:r>
              <a:rPr lang="en-US" sz="1200" dirty="0"/>
              <a:t>(1), 3-26.</a:t>
            </a:r>
            <a:endParaRPr lang="fr-FR" sz="1200" dirty="0"/>
          </a:p>
        </p:txBody>
      </p:sp>
      <p:sp>
        <p:nvSpPr>
          <p:cNvPr id="5" name="Espace réservé du numéro de diapositive 4"/>
          <p:cNvSpPr>
            <a:spLocks noGrp="1"/>
          </p:cNvSpPr>
          <p:nvPr>
            <p:ph type="sldNum" sz="quarter" idx="12"/>
          </p:nvPr>
        </p:nvSpPr>
        <p:spPr/>
        <p:txBody>
          <a:bodyPr/>
          <a:lstStyle/>
          <a:p>
            <a:fld id="{F7886C9C-DC18-4195-8FD5-A50AA931D419}" type="slidenum">
              <a:rPr lang="en-US" smtClean="0"/>
              <a:pPr/>
              <a:t>15</a:t>
            </a:fld>
            <a:endParaRPr lang="en-US" dirty="0"/>
          </a:p>
        </p:txBody>
      </p:sp>
    </p:spTree>
    <p:extLst>
      <p:ext uri="{BB962C8B-B14F-4D97-AF65-F5344CB8AC3E}">
        <p14:creationId xmlns:p14="http://schemas.microsoft.com/office/powerpoint/2010/main" val="94044792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Les scores MUC</a:t>
            </a:r>
          </a:p>
          <a:p>
            <a:pPr lvl="1"/>
            <a:r>
              <a:rPr lang="fr-FR" dirty="0" smtClean="0"/>
              <a:t>TYPE : trouver le bon type ;</a:t>
            </a:r>
          </a:p>
          <a:p>
            <a:pPr lvl="1"/>
            <a:r>
              <a:rPr lang="fr-FR" dirty="0" smtClean="0"/>
              <a:t>TEXT : trouver le bon texte ;</a:t>
            </a:r>
          </a:p>
          <a:p>
            <a:pPr lvl="1"/>
            <a:r>
              <a:rPr lang="fr-FR" dirty="0" smtClean="0"/>
              <a:t>COR : nombre des réponses correctes (vrais positifs) ;</a:t>
            </a:r>
          </a:p>
          <a:p>
            <a:pPr lvl="1"/>
            <a:r>
              <a:rPr lang="fr-FR" dirty="0" smtClean="0"/>
              <a:t>ACT : nombre des annotations trouvées (vrais positifs + fais positifs) ;</a:t>
            </a:r>
          </a:p>
          <a:p>
            <a:pPr lvl="1"/>
            <a:r>
              <a:rPr lang="fr-FR" dirty="0" smtClean="0"/>
              <a:t>POS : nombre des entités possible dans une solution </a:t>
            </a:r>
            <a:r>
              <a:rPr lang="fr-FR" dirty="0"/>
              <a:t>(vrais positifs + </a:t>
            </a:r>
            <a:r>
              <a:rPr lang="fr-FR" dirty="0" smtClean="0"/>
              <a:t>faux négatifs);</a:t>
            </a:r>
          </a:p>
          <a:p>
            <a:pPr lvl="1"/>
            <a:r>
              <a:rPr lang="fr-FR" dirty="0" smtClean="0"/>
              <a:t>Précision : COR / ACT</a:t>
            </a:r>
          </a:p>
          <a:p>
            <a:pPr lvl="1"/>
            <a:r>
              <a:rPr lang="fr-FR" dirty="0" smtClean="0"/>
              <a:t>Rappel : COR / POS</a:t>
            </a:r>
          </a:p>
          <a:p>
            <a:pPr lvl="1"/>
            <a:r>
              <a:rPr lang="fr-FR" dirty="0" smtClean="0"/>
              <a:t>MAF : f-mesure </a:t>
            </a:r>
            <a:endParaRPr lang="fr-FR" dirty="0"/>
          </a:p>
        </p:txBody>
      </p:sp>
      <p:sp>
        <p:nvSpPr>
          <p:cNvPr id="3" name="Titre 2"/>
          <p:cNvSpPr>
            <a:spLocks noGrp="1"/>
          </p:cNvSpPr>
          <p:nvPr>
            <p:ph type="title"/>
          </p:nvPr>
        </p:nvSpPr>
        <p:spPr/>
        <p:txBody>
          <a:bodyPr/>
          <a:lstStyle/>
          <a:p>
            <a:r>
              <a:rPr lang="fr-FR" dirty="0" smtClean="0"/>
              <a:t>3.3. Évaluation</a:t>
            </a:r>
            <a:endParaRPr lang="fr-FR" dirty="0"/>
          </a:p>
        </p:txBody>
      </p:sp>
      <p:sp>
        <p:nvSpPr>
          <p:cNvPr id="4" name="Espace réservé du numéro de diapositive 3"/>
          <p:cNvSpPr>
            <a:spLocks noGrp="1"/>
          </p:cNvSpPr>
          <p:nvPr>
            <p:ph type="sldNum" sz="quarter" idx="12"/>
          </p:nvPr>
        </p:nvSpPr>
        <p:spPr/>
        <p:txBody>
          <a:bodyPr/>
          <a:lstStyle/>
          <a:p>
            <a:fld id="{F7886C9C-DC18-4195-8FD5-A50AA931D419}" type="slidenum">
              <a:rPr lang="en-US" smtClean="0"/>
              <a:pPr/>
              <a:t>16</a:t>
            </a:fld>
            <a:endParaRPr lang="en-US" dirty="0"/>
          </a:p>
        </p:txBody>
      </p:sp>
    </p:spTree>
    <p:extLst>
      <p:ext uri="{BB962C8B-B14F-4D97-AF65-F5344CB8AC3E}">
        <p14:creationId xmlns:p14="http://schemas.microsoft.com/office/powerpoint/2010/main" val="268097955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Stanford NER</a:t>
            </a:r>
          </a:p>
          <a:p>
            <a:pPr lvl="1"/>
            <a:r>
              <a:rPr lang="fr-FR" dirty="0" smtClean="0"/>
              <a:t>Basé sur un CRF</a:t>
            </a:r>
          </a:p>
          <a:p>
            <a:pPr lvl="2"/>
            <a:r>
              <a:rPr lang="en-US" dirty="0">
                <a:hlinkClick r:id="rId2"/>
              </a:rPr>
              <a:t>http://nlp.stanford.edu/software/CRF-</a:t>
            </a:r>
            <a:r>
              <a:rPr lang="en-US" dirty="0" smtClean="0">
                <a:hlinkClick r:id="rId2"/>
              </a:rPr>
              <a:t>NER.shtml</a:t>
            </a:r>
            <a:endParaRPr lang="en-US" dirty="0" smtClean="0"/>
          </a:p>
          <a:p>
            <a:pPr lvl="1"/>
            <a:endParaRPr lang="fr-FR" dirty="0"/>
          </a:p>
        </p:txBody>
      </p:sp>
      <p:sp>
        <p:nvSpPr>
          <p:cNvPr id="3" name="Titre 2"/>
          <p:cNvSpPr>
            <a:spLocks noGrp="1"/>
          </p:cNvSpPr>
          <p:nvPr>
            <p:ph type="title"/>
          </p:nvPr>
        </p:nvSpPr>
        <p:spPr/>
        <p:txBody>
          <a:bodyPr/>
          <a:lstStyle/>
          <a:p>
            <a:r>
              <a:rPr lang="fr-FR" dirty="0" smtClean="0"/>
              <a:t>3.4 Applications – Stanford NER</a:t>
            </a:r>
            <a:endParaRPr lang="fr-FR" dirty="0"/>
          </a:p>
        </p:txBody>
      </p:sp>
      <p:pic>
        <p:nvPicPr>
          <p:cNvPr id="4" name="Image 3"/>
          <p:cNvPicPr>
            <a:picLocks noChangeAspect="1"/>
          </p:cNvPicPr>
          <p:nvPr/>
        </p:nvPicPr>
        <p:blipFill>
          <a:blip r:embed="rId3"/>
          <a:stretch>
            <a:fillRect/>
          </a:stretch>
        </p:blipFill>
        <p:spPr>
          <a:xfrm>
            <a:off x="396774" y="2945204"/>
            <a:ext cx="8393417" cy="2795196"/>
          </a:xfrm>
          <a:prstGeom prst="rect">
            <a:avLst/>
          </a:prstGeom>
        </p:spPr>
      </p:pic>
      <p:sp>
        <p:nvSpPr>
          <p:cNvPr id="5" name="Espace réservé du numéro de diapositive 4"/>
          <p:cNvSpPr>
            <a:spLocks noGrp="1"/>
          </p:cNvSpPr>
          <p:nvPr>
            <p:ph type="sldNum" sz="quarter" idx="12"/>
          </p:nvPr>
        </p:nvSpPr>
        <p:spPr/>
        <p:txBody>
          <a:bodyPr/>
          <a:lstStyle/>
          <a:p>
            <a:fld id="{F7886C9C-DC18-4195-8FD5-A50AA931D419}" type="slidenum">
              <a:rPr lang="en-US" smtClean="0"/>
              <a:pPr/>
              <a:t>17</a:t>
            </a:fld>
            <a:endParaRPr lang="en-US" dirty="0"/>
          </a:p>
        </p:txBody>
      </p:sp>
    </p:spTree>
    <p:extLst>
      <p:ext uri="{BB962C8B-B14F-4D97-AF65-F5344CB8AC3E}">
        <p14:creationId xmlns:p14="http://schemas.microsoft.com/office/powerpoint/2010/main" val="119692201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3.4. Applications </a:t>
            </a:r>
            <a:r>
              <a:rPr lang="fr-FR" dirty="0"/>
              <a:t>– GATE IE</a:t>
            </a:r>
          </a:p>
        </p:txBody>
      </p:sp>
      <p:pic>
        <p:nvPicPr>
          <p:cNvPr id="4" name="Image 3"/>
          <p:cNvPicPr>
            <a:picLocks noChangeAspect="1"/>
          </p:cNvPicPr>
          <p:nvPr/>
        </p:nvPicPr>
        <p:blipFill>
          <a:blip r:embed="rId2"/>
          <a:stretch>
            <a:fillRect/>
          </a:stretch>
        </p:blipFill>
        <p:spPr>
          <a:xfrm>
            <a:off x="1694713" y="1890437"/>
            <a:ext cx="5727773" cy="4146410"/>
          </a:xfrm>
          <a:prstGeom prst="rect">
            <a:avLst/>
          </a:prstGeom>
        </p:spPr>
      </p:pic>
      <p:sp>
        <p:nvSpPr>
          <p:cNvPr id="2" name="Espace réservé du numéro de diapositive 1"/>
          <p:cNvSpPr>
            <a:spLocks noGrp="1"/>
          </p:cNvSpPr>
          <p:nvPr>
            <p:ph type="sldNum" sz="quarter" idx="12"/>
          </p:nvPr>
        </p:nvSpPr>
        <p:spPr/>
        <p:txBody>
          <a:bodyPr/>
          <a:lstStyle/>
          <a:p>
            <a:fld id="{F7886C9C-DC18-4195-8FD5-A50AA931D419}" type="slidenum">
              <a:rPr lang="en-US" smtClean="0"/>
              <a:pPr/>
              <a:t>18</a:t>
            </a:fld>
            <a:endParaRPr lang="en-US" dirty="0"/>
          </a:p>
        </p:txBody>
      </p:sp>
    </p:spTree>
    <p:extLst>
      <p:ext uri="{BB962C8B-B14F-4D97-AF65-F5344CB8AC3E}">
        <p14:creationId xmlns:p14="http://schemas.microsoft.com/office/powerpoint/2010/main" val="383394314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ANNIE </a:t>
            </a:r>
            <a:r>
              <a:rPr lang="fr-CA" dirty="0" smtClean="0"/>
              <a:t>(</a:t>
            </a:r>
            <a:r>
              <a:rPr lang="en-US" dirty="0" smtClean="0"/>
              <a:t>Nearly</a:t>
            </a:r>
            <a:r>
              <a:rPr lang="en-US" dirty="0"/>
              <a:t>-New Information Extraction </a:t>
            </a:r>
            <a:r>
              <a:rPr lang="en-US" dirty="0" smtClean="0"/>
              <a:t>system)</a:t>
            </a:r>
            <a:endParaRPr lang="fr-FR" dirty="0" smtClean="0"/>
          </a:p>
          <a:p>
            <a:pPr lvl="1"/>
            <a:endParaRPr lang="fr-FR" dirty="0"/>
          </a:p>
        </p:txBody>
      </p:sp>
      <p:sp>
        <p:nvSpPr>
          <p:cNvPr id="3" name="Titre 2"/>
          <p:cNvSpPr>
            <a:spLocks noGrp="1"/>
          </p:cNvSpPr>
          <p:nvPr>
            <p:ph type="title"/>
          </p:nvPr>
        </p:nvSpPr>
        <p:spPr/>
        <p:txBody>
          <a:bodyPr/>
          <a:lstStyle/>
          <a:p>
            <a:r>
              <a:rPr lang="fr-FR" dirty="0" smtClean="0"/>
              <a:t>3.4. Applications </a:t>
            </a:r>
            <a:r>
              <a:rPr lang="fr-FR" dirty="0"/>
              <a:t>– GATE </a:t>
            </a:r>
            <a:r>
              <a:rPr lang="fr-FR" dirty="0" smtClean="0"/>
              <a:t>ANNIE</a:t>
            </a:r>
            <a:endParaRPr lang="fr-FR" dirty="0"/>
          </a:p>
        </p:txBody>
      </p:sp>
      <p:pic>
        <p:nvPicPr>
          <p:cNvPr id="7" name="Image 6"/>
          <p:cNvPicPr>
            <a:picLocks noChangeAspect="1"/>
          </p:cNvPicPr>
          <p:nvPr/>
        </p:nvPicPr>
        <p:blipFill>
          <a:blip r:embed="rId2"/>
          <a:stretch>
            <a:fillRect/>
          </a:stretch>
        </p:blipFill>
        <p:spPr>
          <a:xfrm>
            <a:off x="1672425" y="2612387"/>
            <a:ext cx="5930832" cy="2949559"/>
          </a:xfrm>
          <a:prstGeom prst="rect">
            <a:avLst/>
          </a:prstGeom>
        </p:spPr>
      </p:pic>
      <p:sp>
        <p:nvSpPr>
          <p:cNvPr id="4" name="Espace réservé du numéro de diapositive 3"/>
          <p:cNvSpPr>
            <a:spLocks noGrp="1"/>
          </p:cNvSpPr>
          <p:nvPr>
            <p:ph type="sldNum" sz="quarter" idx="12"/>
          </p:nvPr>
        </p:nvSpPr>
        <p:spPr/>
        <p:txBody>
          <a:bodyPr/>
          <a:lstStyle/>
          <a:p>
            <a:fld id="{F7886C9C-DC18-4195-8FD5-A50AA931D419}" type="slidenum">
              <a:rPr lang="en-US" smtClean="0"/>
              <a:pPr/>
              <a:t>19</a:t>
            </a:fld>
            <a:endParaRPr lang="en-US" dirty="0"/>
          </a:p>
        </p:txBody>
      </p:sp>
    </p:spTree>
    <p:extLst>
      <p:ext uri="{BB962C8B-B14F-4D97-AF65-F5344CB8AC3E}">
        <p14:creationId xmlns:p14="http://schemas.microsoft.com/office/powerpoint/2010/main" val="308122602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10000"/>
          </a:bodyPr>
          <a:lstStyle/>
          <a:p>
            <a:pPr>
              <a:lnSpc>
                <a:spcPct val="150000"/>
              </a:lnSpc>
            </a:pPr>
            <a:r>
              <a:rPr lang="fr-FR" sz="3200" dirty="0"/>
              <a:t>Cadre du travail</a:t>
            </a:r>
          </a:p>
          <a:p>
            <a:pPr>
              <a:lnSpc>
                <a:spcPct val="150000"/>
              </a:lnSpc>
            </a:pPr>
            <a:r>
              <a:rPr lang="fr-FR" sz="3200" dirty="0" smtClean="0"/>
              <a:t>État de l’Art</a:t>
            </a:r>
          </a:p>
          <a:p>
            <a:pPr lvl="1">
              <a:lnSpc>
                <a:spcPct val="150000"/>
              </a:lnSpc>
            </a:pPr>
            <a:r>
              <a:rPr lang="fr-FR" sz="3000" dirty="0" smtClean="0"/>
              <a:t>Extraction des entités nommées</a:t>
            </a:r>
            <a:endParaRPr lang="fr-FR" sz="3000" dirty="0"/>
          </a:p>
          <a:p>
            <a:pPr lvl="1">
              <a:lnSpc>
                <a:spcPct val="150000"/>
              </a:lnSpc>
            </a:pPr>
            <a:r>
              <a:rPr lang="fr-FR" sz="3000" dirty="0"/>
              <a:t>Extraction </a:t>
            </a:r>
            <a:r>
              <a:rPr lang="fr-FR" sz="3000" dirty="0" smtClean="0"/>
              <a:t>des relations</a:t>
            </a:r>
            <a:endParaRPr lang="fr-FR" sz="3000" dirty="0"/>
          </a:p>
          <a:p>
            <a:pPr>
              <a:lnSpc>
                <a:spcPct val="150000"/>
              </a:lnSpc>
            </a:pPr>
            <a:r>
              <a:rPr lang="fr-FR" sz="3200" dirty="0" smtClean="0"/>
              <a:t>Implémentation</a:t>
            </a:r>
          </a:p>
          <a:p>
            <a:pPr>
              <a:lnSpc>
                <a:spcPct val="150000"/>
              </a:lnSpc>
            </a:pPr>
            <a:r>
              <a:rPr lang="fr-FR" sz="3200" dirty="0" smtClean="0"/>
              <a:t>Conclusion et perspectives</a:t>
            </a:r>
          </a:p>
        </p:txBody>
      </p:sp>
      <p:sp>
        <p:nvSpPr>
          <p:cNvPr id="3" name="Titre 2"/>
          <p:cNvSpPr>
            <a:spLocks noGrp="1"/>
          </p:cNvSpPr>
          <p:nvPr>
            <p:ph type="title"/>
          </p:nvPr>
        </p:nvSpPr>
        <p:spPr/>
        <p:txBody>
          <a:bodyPr/>
          <a:lstStyle/>
          <a:p>
            <a:r>
              <a:rPr lang="fr-FR" dirty="0" smtClean="0"/>
              <a:t>PLAN</a:t>
            </a:r>
            <a:endParaRPr lang="fr-FR" dirty="0"/>
          </a:p>
        </p:txBody>
      </p:sp>
      <p:sp>
        <p:nvSpPr>
          <p:cNvPr id="4" name="Espace réservé du numéro de diapositive 3"/>
          <p:cNvSpPr>
            <a:spLocks noGrp="1"/>
          </p:cNvSpPr>
          <p:nvPr>
            <p:ph type="sldNum" sz="quarter" idx="12"/>
          </p:nvPr>
        </p:nvSpPr>
        <p:spPr/>
        <p:txBody>
          <a:bodyPr/>
          <a:lstStyle/>
          <a:p>
            <a:fld id="{F7886C9C-DC18-4195-8FD5-A50AA931D419}" type="slidenum">
              <a:rPr lang="en-US" smtClean="0"/>
              <a:pPr/>
              <a:t>2</a:t>
            </a:fld>
            <a:endParaRPr lang="en-US" dirty="0"/>
          </a:p>
        </p:txBody>
      </p:sp>
    </p:spTree>
    <p:extLst>
      <p:ext uri="{BB962C8B-B14F-4D97-AF65-F5344CB8AC3E}">
        <p14:creationId xmlns:p14="http://schemas.microsoft.com/office/powerpoint/2010/main" val="52825481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solidFill>
                  <a:srgbClr val="FF0000"/>
                </a:solidFill>
              </a:rPr>
              <a:t>Chunk recognition</a:t>
            </a:r>
          </a:p>
          <a:p>
            <a:r>
              <a:rPr lang="fr-FR" dirty="0" smtClean="0"/>
              <a:t>Text classification</a:t>
            </a:r>
          </a:p>
          <a:p>
            <a:r>
              <a:rPr lang="fr-FR" dirty="0" smtClean="0"/>
              <a:t>Relation annotation</a:t>
            </a:r>
          </a:p>
        </p:txBody>
      </p:sp>
      <p:sp>
        <p:nvSpPr>
          <p:cNvPr id="3" name="Titre 2"/>
          <p:cNvSpPr>
            <a:spLocks noGrp="1"/>
          </p:cNvSpPr>
          <p:nvPr>
            <p:ph type="title"/>
          </p:nvPr>
        </p:nvSpPr>
        <p:spPr/>
        <p:txBody>
          <a:bodyPr/>
          <a:lstStyle/>
          <a:p>
            <a:r>
              <a:rPr lang="fr-FR" dirty="0" smtClean="0"/>
              <a:t>3.4. Applications </a:t>
            </a:r>
            <a:r>
              <a:rPr lang="fr-FR" dirty="0"/>
              <a:t>– GATE </a:t>
            </a:r>
            <a:r>
              <a:rPr lang="fr-FR" dirty="0" smtClean="0"/>
              <a:t>Learning</a:t>
            </a:r>
            <a:endParaRPr lang="fr-FR" dirty="0"/>
          </a:p>
        </p:txBody>
      </p:sp>
      <p:pic>
        <p:nvPicPr>
          <p:cNvPr id="4" name="Image 3"/>
          <p:cNvPicPr>
            <a:picLocks noChangeAspect="1"/>
          </p:cNvPicPr>
          <p:nvPr/>
        </p:nvPicPr>
        <p:blipFill>
          <a:blip r:embed="rId2"/>
          <a:stretch>
            <a:fillRect/>
          </a:stretch>
        </p:blipFill>
        <p:spPr>
          <a:xfrm>
            <a:off x="3095881" y="3162541"/>
            <a:ext cx="5848765" cy="3466859"/>
          </a:xfrm>
          <a:prstGeom prst="rect">
            <a:avLst/>
          </a:prstGeom>
        </p:spPr>
      </p:pic>
      <p:sp>
        <p:nvSpPr>
          <p:cNvPr id="5" name="Espace réservé du numéro de diapositive 4"/>
          <p:cNvSpPr>
            <a:spLocks noGrp="1"/>
          </p:cNvSpPr>
          <p:nvPr>
            <p:ph type="sldNum" sz="quarter" idx="12"/>
          </p:nvPr>
        </p:nvSpPr>
        <p:spPr/>
        <p:txBody>
          <a:bodyPr/>
          <a:lstStyle/>
          <a:p>
            <a:fld id="{F7886C9C-DC18-4195-8FD5-A50AA931D419}" type="slidenum">
              <a:rPr lang="en-US" smtClean="0"/>
              <a:pPr/>
              <a:t>20</a:t>
            </a:fld>
            <a:endParaRPr lang="en-US" dirty="0"/>
          </a:p>
        </p:txBody>
      </p:sp>
    </p:spTree>
    <p:extLst>
      <p:ext uri="{BB962C8B-B14F-4D97-AF65-F5344CB8AC3E}">
        <p14:creationId xmlns:p14="http://schemas.microsoft.com/office/powerpoint/2010/main" val="380883806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3.4. Applications – GATE IE</a:t>
            </a:r>
            <a:endParaRPr lang="fr-FR" dirty="0"/>
          </a:p>
        </p:txBody>
      </p:sp>
      <p:sp>
        <p:nvSpPr>
          <p:cNvPr id="5" name="Espace réservé du contenu 4"/>
          <p:cNvSpPr>
            <a:spLocks noGrp="1"/>
          </p:cNvSpPr>
          <p:nvPr>
            <p:ph idx="1"/>
          </p:nvPr>
        </p:nvSpPr>
        <p:spPr/>
        <p:txBody>
          <a:bodyPr>
            <a:normAutofit fontScale="77500" lnSpcReduction="20000"/>
          </a:bodyPr>
          <a:lstStyle/>
          <a:p>
            <a:r>
              <a:rPr lang="fr-FR" dirty="0" smtClean="0"/>
              <a:t>Projets Gate</a:t>
            </a:r>
            <a:endParaRPr lang="fr-FR" dirty="0"/>
          </a:p>
          <a:p>
            <a:pPr lvl="1"/>
            <a:r>
              <a:rPr lang="en-US" sz="2100" dirty="0">
                <a:solidFill>
                  <a:srgbClr val="C66951"/>
                </a:solidFill>
              </a:rPr>
              <a:t>Parallel IE</a:t>
            </a:r>
            <a:r>
              <a:rPr lang="en-US" b="1" dirty="0"/>
              <a:t>, </a:t>
            </a:r>
            <a:r>
              <a:rPr lang="en-US" i="1" dirty="0"/>
              <a:t>Merck KGaA, Darmstadt, Germany - </a:t>
            </a:r>
            <a:r>
              <a:rPr lang="en-US" dirty="0"/>
              <a:t>Information Extraction on a Linux cluster </a:t>
            </a:r>
            <a:r>
              <a:rPr lang="en-US" dirty="0">
                <a:solidFill>
                  <a:schemeClr val="accent1"/>
                </a:solidFill>
              </a:rPr>
              <a:t>for bio-medical text mining and indexing</a:t>
            </a:r>
            <a:r>
              <a:rPr lang="en-US" dirty="0"/>
              <a:t>. </a:t>
            </a:r>
          </a:p>
          <a:p>
            <a:pPr lvl="1"/>
            <a:r>
              <a:rPr lang="en-US" b="1" dirty="0" smtClean="0"/>
              <a:t>Medical Informatics, </a:t>
            </a:r>
            <a:r>
              <a:rPr lang="en-US" i="1" dirty="0"/>
              <a:t>University of Pittsburgh, USA </a:t>
            </a:r>
            <a:r>
              <a:rPr lang="en-US" dirty="0"/>
              <a:t>- Annotating surgical pathology reports using UMLS. </a:t>
            </a:r>
            <a:endParaRPr lang="en-US" dirty="0" smtClean="0"/>
          </a:p>
          <a:p>
            <a:pPr lvl="1"/>
            <a:r>
              <a:rPr lang="en-US" sz="2100" b="1" dirty="0" smtClean="0">
                <a:solidFill>
                  <a:srgbClr val="C66951"/>
                </a:solidFill>
              </a:rPr>
              <a:t>Medical </a:t>
            </a:r>
            <a:r>
              <a:rPr lang="en-US" sz="2100" b="1" dirty="0">
                <a:solidFill>
                  <a:srgbClr val="C66951"/>
                </a:solidFill>
              </a:rPr>
              <a:t>Informatics</a:t>
            </a:r>
            <a:r>
              <a:rPr lang="en-US" b="1" dirty="0"/>
              <a:t>, </a:t>
            </a:r>
            <a:r>
              <a:rPr lang="en-US" i="1" dirty="0"/>
              <a:t>Institute for Medical Informatics and Biometry, University of Rostock, Germany </a:t>
            </a:r>
            <a:r>
              <a:rPr lang="en-US" dirty="0"/>
              <a:t>- </a:t>
            </a:r>
            <a:r>
              <a:rPr lang="en-US" dirty="0">
                <a:solidFill>
                  <a:srgbClr val="C66951"/>
                </a:solidFill>
              </a:rPr>
              <a:t>Analyzing MEDLINE abstracts to </a:t>
            </a:r>
            <a:r>
              <a:rPr lang="en-US" dirty="0" smtClean="0">
                <a:solidFill>
                  <a:srgbClr val="C66951"/>
                </a:solidFill>
              </a:rPr>
              <a:t>extract causal </a:t>
            </a:r>
            <a:r>
              <a:rPr lang="en-US" dirty="0">
                <a:solidFill>
                  <a:srgbClr val="C66951"/>
                </a:solidFill>
              </a:rPr>
              <a:t>functional relations, which are essential for the construction of genetic networks, as a step </a:t>
            </a:r>
            <a:r>
              <a:rPr lang="en-US" dirty="0"/>
              <a:t>towards characterization of diseases. </a:t>
            </a:r>
          </a:p>
          <a:p>
            <a:pPr lvl="1"/>
            <a:r>
              <a:rPr lang="en-US" sz="2100" b="1" dirty="0" smtClean="0">
                <a:solidFill>
                  <a:srgbClr val="C66951"/>
                </a:solidFill>
              </a:rPr>
              <a:t>BioRat</a:t>
            </a:r>
            <a:r>
              <a:rPr lang="en-US" b="1" dirty="0"/>
              <a:t>, </a:t>
            </a:r>
            <a:r>
              <a:rPr lang="en-US" i="1" dirty="0"/>
              <a:t>University College, London, U.K. </a:t>
            </a:r>
            <a:r>
              <a:rPr lang="en-US" dirty="0"/>
              <a:t>(Corney, 2004) - A general-purpose information extraction tool designed to be used by biologists to data-mine text from journals. It has been successfully applied to </a:t>
            </a:r>
            <a:r>
              <a:rPr lang="en-US" dirty="0">
                <a:solidFill>
                  <a:srgbClr val="C66951"/>
                </a:solidFill>
              </a:rPr>
              <a:t>protein-protein interaction discovery </a:t>
            </a:r>
            <a:r>
              <a:rPr lang="en-US" dirty="0"/>
              <a:t>and more projects are underway in several other areas. It uses GATE at its core, while also providing tools to design new templates, edit gazetteers and to download full-length papers from the web. The software is available for academic use, and is part of an ongoing research project</a:t>
            </a:r>
            <a:r>
              <a:rPr lang="en-US" dirty="0" smtClean="0"/>
              <a:t>.</a:t>
            </a:r>
          </a:p>
          <a:p>
            <a:pPr lvl="1"/>
            <a:r>
              <a:rPr lang="en-US" sz="2100" b="1" dirty="0">
                <a:solidFill>
                  <a:srgbClr val="C66951"/>
                </a:solidFill>
              </a:rPr>
              <a:t>InESBi</a:t>
            </a:r>
            <a:r>
              <a:rPr lang="en-US" b="1" dirty="0"/>
              <a:t>, </a:t>
            </a:r>
            <a:r>
              <a:rPr lang="en-US" i="1" dirty="0"/>
              <a:t>Institute for Medical Informatics and Biometry, University of Rostock, Germany </a:t>
            </a:r>
            <a:r>
              <a:rPr lang="en-US" dirty="0"/>
              <a:t>- the information extraction for this </a:t>
            </a:r>
            <a:r>
              <a:rPr lang="en-US" dirty="0">
                <a:solidFill>
                  <a:srgbClr val="C66951"/>
                </a:solidFill>
              </a:rPr>
              <a:t>structural biology project is aimed at the 'material and method'</a:t>
            </a:r>
            <a:r>
              <a:rPr lang="en-US" dirty="0"/>
              <a:t> part of the structural biology publications. The purpose of this project is to populate a database. Some of the pieces of information for the database are retrieved from structured files named PDB. The material and method used for experiments are not in PDB files. Thus, the intent is to extract that information from the text of the publications. </a:t>
            </a:r>
            <a:endParaRPr lang="en-US" dirty="0" smtClean="0"/>
          </a:p>
          <a:p>
            <a:pPr lvl="1"/>
            <a:endParaRPr lang="en-US" dirty="0"/>
          </a:p>
          <a:p>
            <a:pPr lvl="1"/>
            <a:endParaRPr lang="fr-FR" dirty="0"/>
          </a:p>
        </p:txBody>
      </p:sp>
      <p:sp>
        <p:nvSpPr>
          <p:cNvPr id="2" name="Espace réservé du numéro de diapositive 1"/>
          <p:cNvSpPr>
            <a:spLocks noGrp="1"/>
          </p:cNvSpPr>
          <p:nvPr>
            <p:ph type="sldNum" sz="quarter" idx="12"/>
          </p:nvPr>
        </p:nvSpPr>
        <p:spPr/>
        <p:txBody>
          <a:bodyPr/>
          <a:lstStyle/>
          <a:p>
            <a:fld id="{F7886C9C-DC18-4195-8FD5-A50AA931D419}" type="slidenum">
              <a:rPr lang="en-US" smtClean="0"/>
              <a:pPr/>
              <a:t>21</a:t>
            </a:fld>
            <a:endParaRPr lang="en-US" dirty="0"/>
          </a:p>
        </p:txBody>
      </p:sp>
    </p:spTree>
    <p:extLst>
      <p:ext uri="{BB962C8B-B14F-4D97-AF65-F5344CB8AC3E}">
        <p14:creationId xmlns:p14="http://schemas.microsoft.com/office/powerpoint/2010/main" val="267735790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F7886C9C-DC18-4195-8FD5-A50AA931D419}" type="slidenum">
              <a:rPr lang="en-US" smtClean="0"/>
              <a:pPr/>
              <a:t>22</a:t>
            </a:fld>
            <a:endParaRPr lang="en-US" dirty="0"/>
          </a:p>
        </p:txBody>
      </p:sp>
      <p:sp>
        <p:nvSpPr>
          <p:cNvPr id="4" name="Titre 3"/>
          <p:cNvSpPr>
            <a:spLocks noGrp="1"/>
          </p:cNvSpPr>
          <p:nvPr>
            <p:ph type="title"/>
          </p:nvPr>
        </p:nvSpPr>
        <p:spPr/>
        <p:txBody>
          <a:bodyPr/>
          <a:lstStyle/>
          <a:p>
            <a:r>
              <a:rPr lang="fr-FR" dirty="0" smtClean="0"/>
              <a:t>3.5. Conclusion</a:t>
            </a:r>
            <a:endParaRPr lang="fr-FR" dirty="0"/>
          </a:p>
        </p:txBody>
      </p:sp>
      <p:sp>
        <p:nvSpPr>
          <p:cNvPr id="7" name="Rectangle 6"/>
          <p:cNvSpPr/>
          <p:nvPr/>
        </p:nvSpPr>
        <p:spPr>
          <a:xfrm>
            <a:off x="149186" y="6211007"/>
            <a:ext cx="5045114" cy="461665"/>
          </a:xfrm>
          <a:prstGeom prst="rect">
            <a:avLst/>
          </a:prstGeom>
        </p:spPr>
        <p:txBody>
          <a:bodyPr wrap="square">
            <a:spAutoFit/>
          </a:bodyPr>
          <a:lstStyle/>
          <a:p>
            <a:r>
              <a:rPr lang="en-US" sz="1200" baseline="30000" dirty="0" smtClean="0">
                <a:solidFill>
                  <a:schemeClr val="accent1"/>
                </a:solidFill>
              </a:rPr>
              <a:t>* </a:t>
            </a:r>
            <a:r>
              <a:rPr lang="en-US" sz="1200" dirty="0" smtClean="0"/>
              <a:t>Nadeau</a:t>
            </a:r>
            <a:r>
              <a:rPr lang="en-US" sz="1200" dirty="0"/>
              <a:t>, D., &amp; Sekine, S. (2007). A survey of named entity recognition and classification. </a:t>
            </a:r>
            <a:r>
              <a:rPr lang="en-US" sz="1200" i="1" dirty="0"/>
              <a:t>Lingvisticae </a:t>
            </a:r>
            <a:r>
              <a:rPr lang="en-US" sz="1200" i="1" dirty="0" smtClean="0"/>
              <a:t>Investigations</a:t>
            </a:r>
            <a:r>
              <a:rPr lang="en-US" sz="1200" dirty="0" smtClean="0"/>
              <a:t>, </a:t>
            </a:r>
            <a:r>
              <a:rPr lang="en-US" sz="1200" i="1" dirty="0"/>
              <a:t>30</a:t>
            </a:r>
            <a:r>
              <a:rPr lang="en-US" sz="1200" dirty="0"/>
              <a:t>(1), 3-26</a:t>
            </a:r>
            <a:r>
              <a:rPr lang="en-US" sz="1200" dirty="0" smtClean="0"/>
              <a:t>. </a:t>
            </a:r>
            <a:r>
              <a:rPr lang="fr-FR" sz="1200" dirty="0" smtClean="0">
                <a:hlinkClick r:id="rId2"/>
              </a:rPr>
              <a:t>Cité </a:t>
            </a:r>
            <a:r>
              <a:rPr lang="fr-FR" sz="1200" dirty="0">
                <a:hlinkClick r:id="rId2"/>
              </a:rPr>
              <a:t>532 fois</a:t>
            </a:r>
            <a:endParaRPr lang="fr-FR" sz="1200" dirty="0"/>
          </a:p>
        </p:txBody>
      </p:sp>
      <p:graphicFrame>
        <p:nvGraphicFramePr>
          <p:cNvPr id="8" name="Espace réservé du contenu 4"/>
          <p:cNvGraphicFramePr>
            <a:graphicFrameLocks/>
          </p:cNvGraphicFramePr>
          <p:nvPr>
            <p:extLst>
              <p:ext uri="{D42A27DB-BD31-4B8C-83A1-F6EECF244321}">
                <p14:modId xmlns:p14="http://schemas.microsoft.com/office/powerpoint/2010/main" val="1429679192"/>
              </p:ext>
            </p:extLst>
          </p:nvPr>
        </p:nvGraphicFramePr>
        <p:xfrm>
          <a:off x="469900" y="1846635"/>
          <a:ext cx="8193941" cy="4177958"/>
        </p:xfrm>
        <a:graphic>
          <a:graphicData uri="http://schemas.openxmlformats.org/drawingml/2006/table">
            <a:tbl>
              <a:tblPr firstRow="1" bandRow="1">
                <a:tableStyleId>{5C22544A-7EE6-4342-B048-85BDC9FD1C3A}</a:tableStyleId>
              </a:tblPr>
              <a:tblGrid>
                <a:gridCol w="2731314"/>
                <a:gridCol w="3289409"/>
                <a:gridCol w="2173218"/>
              </a:tblGrid>
              <a:tr h="129983">
                <a:tc>
                  <a:txBody>
                    <a:bodyPr/>
                    <a:lstStyle/>
                    <a:p>
                      <a:endParaRPr lang="fr-FR" sz="900" dirty="0"/>
                    </a:p>
                  </a:txBody>
                  <a:tcPr/>
                </a:tc>
                <a:tc>
                  <a:txBody>
                    <a:bodyPr/>
                    <a:lstStyle/>
                    <a:p>
                      <a:r>
                        <a:rPr lang="fr-FR" sz="1050" dirty="0" smtClean="0"/>
                        <a:t>Principe</a:t>
                      </a:r>
                      <a:endParaRPr lang="fr-FR" sz="1050" dirty="0"/>
                    </a:p>
                  </a:txBody>
                  <a:tcPr/>
                </a:tc>
                <a:tc>
                  <a:txBody>
                    <a:bodyPr/>
                    <a:lstStyle/>
                    <a:p>
                      <a:r>
                        <a:rPr lang="fr-FR" sz="1050" dirty="0" smtClean="0"/>
                        <a:t>Auteurs</a:t>
                      </a:r>
                      <a:endParaRPr lang="fr-FR" sz="1050" dirty="0"/>
                    </a:p>
                  </a:txBody>
                  <a:tcPr/>
                </a:tc>
              </a:tr>
              <a:tr h="207973">
                <a:tc>
                  <a:txBody>
                    <a:bodyPr/>
                    <a:lstStyle/>
                    <a:p>
                      <a:pPr algn="ctr"/>
                      <a:r>
                        <a:rPr lang="fr-FR" sz="1050" dirty="0" smtClean="0">
                          <a:solidFill>
                            <a:srgbClr val="C66951"/>
                          </a:solidFill>
                        </a:rPr>
                        <a:t>Approche classique</a:t>
                      </a:r>
                    </a:p>
                  </a:txBody>
                  <a:tcPr anchor="ctr"/>
                </a:tc>
                <a:tc>
                  <a:txBody>
                    <a:bodyPr/>
                    <a:lstStyle/>
                    <a:p>
                      <a:r>
                        <a:rPr lang="fr-FR" sz="900" dirty="0" smtClean="0"/>
                        <a:t>Règles écrits</a:t>
                      </a:r>
                      <a:r>
                        <a:rPr lang="fr-FR" sz="900" baseline="0" dirty="0" smtClean="0"/>
                        <a:t> à la main</a:t>
                      </a:r>
                      <a:endParaRPr lang="fr-FR" sz="9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900" dirty="0" smtClean="0">
                          <a:solidFill>
                            <a:schemeClr val="accent1"/>
                          </a:solidFill>
                        </a:rPr>
                        <a:t>S. Sekine and Nobata (2004)</a:t>
                      </a:r>
                      <a:endParaRPr lang="fr-FR" sz="900" dirty="0" smtClean="0">
                        <a:solidFill>
                          <a:schemeClr val="accent1"/>
                        </a:solidFill>
                      </a:endParaRPr>
                    </a:p>
                    <a:p>
                      <a:endParaRPr lang="fr-FR" sz="900" dirty="0"/>
                    </a:p>
                  </a:txBody>
                  <a:tcPr/>
                </a:tc>
              </a:tr>
              <a:tr h="129983">
                <a:tc rowSpan="4">
                  <a:txBody>
                    <a:bodyPr/>
                    <a:lstStyle/>
                    <a:p>
                      <a:pPr algn="ctr"/>
                      <a:r>
                        <a:rPr lang="fr-FR" sz="1050" dirty="0" smtClean="0">
                          <a:solidFill>
                            <a:srgbClr val="C66951"/>
                          </a:solidFill>
                        </a:rPr>
                        <a:t>Apprentissage</a:t>
                      </a:r>
                      <a:r>
                        <a:rPr lang="fr-FR" sz="1050" baseline="0" dirty="0" smtClean="0">
                          <a:solidFill>
                            <a:srgbClr val="C66951"/>
                          </a:solidFill>
                        </a:rPr>
                        <a:t> supervisé</a:t>
                      </a:r>
                      <a:endParaRPr lang="fr-FR" sz="1050" dirty="0" smtClean="0">
                        <a:solidFill>
                          <a:srgbClr val="C66951"/>
                        </a:solidFill>
                      </a:endParaRPr>
                    </a:p>
                  </a:txBody>
                  <a:tcPr anchor="ctr"/>
                </a:tc>
                <a:tc>
                  <a:txBody>
                    <a:bodyPr/>
                    <a:lstStyle/>
                    <a:p>
                      <a:r>
                        <a:rPr lang="en-US" sz="900" dirty="0" smtClean="0"/>
                        <a:t>Hidden Markov Models (HMM)</a:t>
                      </a:r>
                    </a:p>
                  </a:txBody>
                  <a:tcPr/>
                </a:tc>
                <a:tc>
                  <a:txBody>
                    <a:bodyPr/>
                    <a:lstStyle/>
                    <a:p>
                      <a:r>
                        <a:rPr lang="en-US" sz="900" dirty="0" smtClean="0"/>
                        <a:t>(D. Bikel et al. 1997)</a:t>
                      </a:r>
                      <a:endParaRPr lang="fr-FR" sz="900" dirty="0"/>
                    </a:p>
                  </a:txBody>
                  <a:tcPr/>
                </a:tc>
              </a:tr>
              <a:tr h="207973">
                <a:tc vMerge="1">
                  <a:txBody>
                    <a:bodyPr/>
                    <a:lstStyle/>
                    <a:p>
                      <a:endParaRPr lang="fr-FR" dirty="0" smtClean="0"/>
                    </a:p>
                  </a:txBody>
                  <a:tcPr/>
                </a:tc>
                <a:tc>
                  <a:txBody>
                    <a:bodyPr/>
                    <a:lstStyle/>
                    <a:p>
                      <a:r>
                        <a:rPr lang="en-US" sz="900" dirty="0" smtClean="0"/>
                        <a:t>Maximum Entropy Models (ME)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(A. Borthwick 1998)</a:t>
                      </a:r>
                    </a:p>
                  </a:txBody>
                  <a:tcPr/>
                </a:tc>
              </a:tr>
              <a:tr h="207973">
                <a:tc vMerge="1">
                  <a:txBody>
                    <a:bodyPr/>
                    <a:lstStyle/>
                    <a:p>
                      <a:endParaRPr lang="fr-FR" dirty="0" smtClean="0"/>
                    </a:p>
                  </a:txBody>
                  <a:tcPr/>
                </a:tc>
                <a:tc>
                  <a:txBody>
                    <a:bodyPr/>
                    <a:lstStyle/>
                    <a:p>
                      <a:r>
                        <a:rPr lang="en-US" sz="900" dirty="0" smtClean="0"/>
                        <a:t>Support Vector Machines (SVM)</a:t>
                      </a:r>
                    </a:p>
                  </a:txBody>
                  <a:tcPr/>
                </a:tc>
                <a:tc>
                  <a:txBody>
                    <a:bodyPr/>
                    <a:lstStyle/>
                    <a:p>
                      <a:r>
                        <a:rPr lang="en-US" sz="900" dirty="0" smtClean="0"/>
                        <a:t>(M. Asahara &amp; Matsumoto 2003)</a:t>
                      </a:r>
                      <a:endParaRPr lang="fr-FR" sz="900" dirty="0"/>
                    </a:p>
                  </a:txBody>
                  <a:tcPr/>
                </a:tc>
              </a:tr>
              <a:tr h="207973">
                <a:tc vMerge="1">
                  <a:txBody>
                    <a:bodyPr/>
                    <a:lstStyle/>
                    <a:p>
                      <a:endParaRPr lang="fr-FR"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Conditional Random Fields (CRF)</a:t>
                      </a:r>
                      <a:endParaRPr lang="fr-FR" sz="900" dirty="0" smtClean="0"/>
                    </a:p>
                  </a:txBody>
                  <a:tcPr/>
                </a:tc>
                <a:tc>
                  <a:txBody>
                    <a:bodyPr/>
                    <a:lstStyle/>
                    <a:p>
                      <a:r>
                        <a:rPr lang="en-US" sz="900" dirty="0" smtClean="0"/>
                        <a:t>(A. McCallum &amp; Li 2003)</a:t>
                      </a:r>
                      <a:endParaRPr lang="fr-FR" sz="900" dirty="0"/>
                    </a:p>
                  </a:txBody>
                  <a:tcPr/>
                </a:tc>
              </a:tr>
              <a:tr h="363953">
                <a:tc rowSpan="2">
                  <a:txBody>
                    <a:bodyPr/>
                    <a:lstStyle/>
                    <a:p>
                      <a:pPr algn="ctr"/>
                      <a:r>
                        <a:rPr lang="fr-FR" sz="1050" dirty="0" smtClean="0">
                          <a:solidFill>
                            <a:srgbClr val="C66951"/>
                          </a:solidFill>
                        </a:rPr>
                        <a:t>Apprentissage non supervisé</a:t>
                      </a:r>
                    </a:p>
                  </a:txBody>
                  <a:tcPr anchor="ctr"/>
                </a:tc>
                <a:tc>
                  <a:txBody>
                    <a:bodyPr/>
                    <a:lstStyle/>
                    <a:p>
                      <a:r>
                        <a:rPr lang="en-US" sz="900" dirty="0" smtClean="0"/>
                        <a:t>Assigner </a:t>
                      </a:r>
                      <a:r>
                        <a:rPr lang="en-US" sz="900" dirty="0" err="1" smtClean="0"/>
                        <a:t>une</a:t>
                      </a:r>
                      <a:r>
                        <a:rPr lang="en-US" sz="900" dirty="0" smtClean="0"/>
                        <a:t> “signature de topic” </a:t>
                      </a:r>
                      <a:r>
                        <a:rPr lang="en-US" sz="900" dirty="0" err="1" smtClean="0"/>
                        <a:t>à</a:t>
                      </a:r>
                      <a:r>
                        <a:rPr lang="en-US" sz="900" dirty="0" smtClean="0"/>
                        <a:t> </a:t>
                      </a:r>
                      <a:r>
                        <a:rPr lang="en-US" sz="900" dirty="0" err="1" smtClean="0"/>
                        <a:t>chaque</a:t>
                      </a:r>
                      <a:r>
                        <a:rPr lang="en-US" sz="900" dirty="0" smtClean="0"/>
                        <a:t> </a:t>
                      </a:r>
                      <a:r>
                        <a:rPr lang="en-US" sz="900" dirty="0" err="1" smtClean="0"/>
                        <a:t>Synset</a:t>
                      </a:r>
                      <a:r>
                        <a:rPr lang="en-US" sz="900" dirty="0" smtClean="0"/>
                        <a:t> de </a:t>
                      </a:r>
                      <a:r>
                        <a:rPr lang="en-US" sz="900" dirty="0" err="1" smtClean="0"/>
                        <a:t>WordNet</a:t>
                      </a:r>
                      <a:r>
                        <a:rPr lang="en-US" sz="900" dirty="0" smtClean="0"/>
                        <a:t> </a:t>
                      </a:r>
                      <a:r>
                        <a:rPr lang="en-US" sz="900" dirty="0" err="1" smtClean="0"/>
                        <a:t>à</a:t>
                      </a:r>
                      <a:r>
                        <a:rPr lang="en-US" sz="900" dirty="0" smtClean="0"/>
                        <a:t> </a:t>
                      </a:r>
                      <a:r>
                        <a:rPr lang="en-US" sz="900" dirty="0" err="1" smtClean="0"/>
                        <a:t>partir</a:t>
                      </a:r>
                      <a:r>
                        <a:rPr lang="en-US" sz="900" dirty="0" smtClean="0"/>
                        <a:t> des co-occurrences des mots (</a:t>
                      </a:r>
                      <a:r>
                        <a:rPr lang="en-US" sz="900" dirty="0" err="1" smtClean="0"/>
                        <a:t>s’un</a:t>
                      </a:r>
                      <a:r>
                        <a:rPr lang="en-US" sz="900" dirty="0" smtClean="0"/>
                        <a:t> </a:t>
                      </a:r>
                      <a:r>
                        <a:rPr lang="en-US" sz="900" dirty="0" err="1" smtClean="0"/>
                        <a:t>synset</a:t>
                      </a:r>
                      <a:r>
                        <a:rPr lang="en-US" sz="900" dirty="0" smtClean="0"/>
                        <a:t>) </a:t>
                      </a:r>
                      <a:r>
                        <a:rPr lang="en-US" sz="900" dirty="0" err="1" smtClean="0"/>
                        <a:t>dans</a:t>
                      </a:r>
                      <a:r>
                        <a:rPr lang="en-US" sz="900" dirty="0" smtClean="0"/>
                        <a:t> un </a:t>
                      </a:r>
                      <a:r>
                        <a:rPr lang="en-US" sz="900" dirty="0" err="1" smtClean="0"/>
                        <a:t>très</a:t>
                      </a:r>
                      <a:r>
                        <a:rPr lang="en-US" sz="900" dirty="0" smtClean="0"/>
                        <a:t> grand corpus.</a:t>
                      </a:r>
                      <a:endParaRPr lang="fr-FR" sz="900" dirty="0" smtClean="0"/>
                    </a:p>
                  </a:txBody>
                  <a:tcPr/>
                </a:tc>
                <a:tc>
                  <a:txBody>
                    <a:bodyPr/>
                    <a:lstStyle/>
                    <a:p>
                      <a:r>
                        <a:rPr lang="fr-FR" sz="900" dirty="0" smtClean="0"/>
                        <a:t>E. Alfonseca and Manandhar (2002)</a:t>
                      </a:r>
                      <a:endParaRPr lang="fr-FR" sz="900" dirty="0"/>
                    </a:p>
                  </a:txBody>
                  <a:tcPr/>
                </a:tc>
              </a:tr>
              <a:tr h="519933">
                <a:tc vMerge="1">
                  <a:txBody>
                    <a:bodyPr/>
                    <a:lstStyle/>
                    <a:p>
                      <a:pPr algn="ctr"/>
                      <a:endParaRPr lang="fr-FR" sz="900" dirty="0" smtClean="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900" dirty="0" smtClean="0"/>
                        <a:t>identification des hyponymes/hypernymes à partir des séquences des mots écrits en Majuscules et autres motifs. </a:t>
                      </a:r>
                    </a:p>
                  </a:txBody>
                  <a:tcPr/>
                </a:tc>
                <a:tc>
                  <a:txBody>
                    <a:bodyPr/>
                    <a:lstStyle/>
                    <a:p>
                      <a:r>
                        <a:rPr lang="fr-FR" sz="900" dirty="0" smtClean="0"/>
                        <a:t>R. Evans (2003)</a:t>
                      </a:r>
                      <a:endParaRPr lang="fr-FR" sz="900" dirty="0"/>
                    </a:p>
                  </a:txBody>
                  <a:tcPr/>
                </a:tc>
              </a:tr>
              <a:tr h="285963">
                <a:tc rowSpan="6">
                  <a:txBody>
                    <a:bodyPr/>
                    <a:lstStyle/>
                    <a:p>
                      <a:pPr algn="ctr"/>
                      <a:r>
                        <a:rPr lang="fr-FR" sz="1050" dirty="0" smtClean="0">
                          <a:solidFill>
                            <a:srgbClr val="C66951"/>
                          </a:solidFill>
                        </a:rPr>
                        <a:t>Apprentissage semi-supervisé</a:t>
                      </a:r>
                    </a:p>
                  </a:txBody>
                  <a:tcPr anchor="ctr"/>
                </a:tc>
                <a:tc>
                  <a:txBody>
                    <a:bodyPr/>
                    <a:lstStyle/>
                    <a:p>
                      <a:r>
                        <a:rPr lang="fr-FR" sz="900" dirty="0" smtClean="0"/>
                        <a:t>attributs lexicaux implémentés dans des expressions régulières</a:t>
                      </a:r>
                    </a:p>
                  </a:txBody>
                  <a:tcPr/>
                </a:tc>
                <a:tc>
                  <a:txBody>
                    <a:bodyPr/>
                    <a:lstStyle/>
                    <a:p>
                      <a:r>
                        <a:rPr lang="fr-FR" sz="900" dirty="0" smtClean="0"/>
                        <a:t>S. Brin (1998)</a:t>
                      </a:r>
                      <a:endParaRPr lang="fr-FR" sz="900" dirty="0"/>
                    </a:p>
                  </a:txBody>
                  <a:tcPr/>
                </a:tc>
              </a:tr>
              <a:tr h="129983">
                <a:tc vMerge="1">
                  <a:txBody>
                    <a:bodyPr/>
                    <a:lstStyle/>
                    <a:p>
                      <a:pPr algn="ctr"/>
                      <a:endParaRPr lang="fr-FR" sz="900" dirty="0" smtClean="0"/>
                    </a:p>
                  </a:txBody>
                  <a:tcPr anchor="ctr"/>
                </a:tc>
                <a:tc>
                  <a:txBody>
                    <a:bodyPr/>
                    <a:lstStyle/>
                    <a:p>
                      <a:r>
                        <a:rPr lang="fr-FR" sz="900" dirty="0" smtClean="0"/>
                        <a:t>motifs {spelling, context}</a:t>
                      </a:r>
                    </a:p>
                  </a:txBody>
                  <a:tcPr/>
                </a:tc>
                <a:tc>
                  <a:txBody>
                    <a:bodyPr/>
                    <a:lstStyle/>
                    <a:p>
                      <a:r>
                        <a:rPr lang="fr-FR" sz="900" dirty="0" smtClean="0"/>
                        <a:t>M. Collins and Singer (1999)</a:t>
                      </a:r>
                      <a:endParaRPr lang="fr-FR" sz="900" dirty="0"/>
                    </a:p>
                  </a:txBody>
                  <a:tcPr/>
                </a:tc>
              </a:tr>
              <a:tr h="285963">
                <a:tc vMerge="1">
                  <a:txBody>
                    <a:bodyPr/>
                    <a:lstStyle/>
                    <a:p>
                      <a:pPr algn="ctr"/>
                      <a:endParaRPr lang="fr-FR" sz="900" dirty="0" smtClean="0"/>
                    </a:p>
                  </a:txBody>
                  <a:tcPr anchor="ctr"/>
                </a:tc>
                <a:tc>
                  <a:txBody>
                    <a:bodyPr/>
                    <a:lstStyle/>
                    <a:p>
                      <a:r>
                        <a:rPr lang="fr-FR" sz="900" dirty="0" smtClean="0"/>
                        <a:t>motifs et règles pour les exemples negatifs</a:t>
                      </a:r>
                    </a:p>
                  </a:txBody>
                  <a:tcPr/>
                </a:tc>
                <a:tc>
                  <a:txBody>
                    <a:bodyPr/>
                    <a:lstStyle/>
                    <a:p>
                      <a:r>
                        <a:rPr lang="fr-FR" sz="900" dirty="0" smtClean="0"/>
                        <a:t>M. Collins and Singer and R. Yangarber et al. (2002)</a:t>
                      </a:r>
                      <a:endParaRPr lang="fr-FR" sz="900" dirty="0"/>
                    </a:p>
                  </a:txBody>
                  <a:tcPr/>
                </a:tc>
              </a:tr>
              <a:tr h="285963">
                <a:tc vMerge="1">
                  <a:txBody>
                    <a:bodyPr/>
                    <a:lstStyle/>
                    <a:p>
                      <a:pPr algn="ctr"/>
                      <a:endParaRPr lang="fr-FR" sz="900" dirty="0" smtClean="0"/>
                    </a:p>
                  </a:txBody>
                  <a:tcPr anchor="ctr"/>
                </a:tc>
                <a:tc>
                  <a:txBody>
                    <a:bodyPr/>
                    <a:lstStyle/>
                    <a:p>
                      <a:r>
                        <a:rPr lang="fr-FR" sz="900" dirty="0" smtClean="0"/>
                        <a:t>Bootstrapping</a:t>
                      </a:r>
                    </a:p>
                  </a:txBody>
                  <a:tcPr/>
                </a:tc>
                <a:tc>
                  <a:txBody>
                    <a:bodyPr/>
                    <a:lstStyle/>
                    <a:p>
                      <a:r>
                        <a:rPr lang="fr-FR" sz="900" dirty="0" smtClean="0"/>
                        <a:t>E. Riloff and Jones (1999) : </a:t>
                      </a:r>
                      <a:endParaRPr lang="fr-FR" sz="900" dirty="0"/>
                    </a:p>
                  </a:txBody>
                  <a:tcPr/>
                </a:tc>
              </a:tr>
              <a:tr h="207973">
                <a:tc vMerge="1">
                  <a:txBody>
                    <a:bodyPr/>
                    <a:lstStyle/>
                    <a:p>
                      <a:pPr algn="ctr"/>
                      <a:endParaRPr lang="fr-FR" sz="900" dirty="0" smtClean="0"/>
                    </a:p>
                  </a:txBody>
                  <a:tcPr anchor="ctr"/>
                </a:tc>
                <a:tc>
                  <a:txBody>
                    <a:bodyPr/>
                    <a:lstStyle/>
                    <a:p>
                      <a:r>
                        <a:rPr lang="fr-FR" sz="900" dirty="0" smtClean="0"/>
                        <a:t>relation syntactiques.</a:t>
                      </a:r>
                    </a:p>
                  </a:txBody>
                  <a:tcPr/>
                </a:tc>
                <a:tc>
                  <a:txBody>
                    <a:bodyPr/>
                    <a:lstStyle/>
                    <a:p>
                      <a:r>
                        <a:rPr lang="fr-FR" sz="900" dirty="0" smtClean="0"/>
                        <a:t>A. Cucchiarelli and Velardi (2001) </a:t>
                      </a:r>
                      <a:endParaRPr lang="fr-FR" sz="900" dirty="0"/>
                    </a:p>
                  </a:txBody>
                  <a:tcPr/>
                </a:tc>
              </a:tr>
              <a:tr h="129983">
                <a:tc vMerge="1">
                  <a:txBody>
                    <a:bodyPr/>
                    <a:lstStyle/>
                    <a:p>
                      <a:pPr algn="ctr"/>
                      <a:endParaRPr lang="fr-FR" sz="900" dirty="0" smtClean="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900" dirty="0" smtClean="0"/>
                        <a:t>similarité des distributions</a:t>
                      </a:r>
                    </a:p>
                  </a:txBody>
                  <a:tcPr/>
                </a:tc>
                <a:tc>
                  <a:txBody>
                    <a:bodyPr/>
                    <a:lstStyle/>
                    <a:p>
                      <a:r>
                        <a:rPr lang="fr-FR" sz="900" dirty="0" smtClean="0"/>
                        <a:t>M. Pasca et al. (2006)</a:t>
                      </a:r>
                      <a:endParaRPr lang="fr-FR" sz="900" dirty="0"/>
                    </a:p>
                  </a:txBody>
                  <a:tcPr/>
                </a:tc>
              </a:tr>
            </a:tbl>
          </a:graphicData>
        </a:graphic>
      </p:graphicFrame>
    </p:spTree>
    <p:extLst>
      <p:ext uri="{BB962C8B-B14F-4D97-AF65-F5344CB8AC3E}">
        <p14:creationId xmlns:p14="http://schemas.microsoft.com/office/powerpoint/2010/main" val="404632460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idx="1"/>
          </p:nvPr>
        </p:nvSpPr>
        <p:spPr/>
        <p:txBody>
          <a:bodyPr/>
          <a:lstStyle/>
          <a:p>
            <a:r>
              <a:rPr lang="fr-FR" dirty="0"/>
              <a:t>État de </a:t>
            </a:r>
            <a:r>
              <a:rPr lang="fr-FR" dirty="0" smtClean="0"/>
              <a:t>l’Art</a:t>
            </a:r>
            <a:endParaRPr lang="fr-FR" dirty="0"/>
          </a:p>
        </p:txBody>
      </p:sp>
      <p:sp>
        <p:nvSpPr>
          <p:cNvPr id="3" name="Titre 2"/>
          <p:cNvSpPr>
            <a:spLocks noGrp="1"/>
          </p:cNvSpPr>
          <p:nvPr>
            <p:ph type="title"/>
          </p:nvPr>
        </p:nvSpPr>
        <p:spPr/>
        <p:txBody>
          <a:bodyPr/>
          <a:lstStyle/>
          <a:p>
            <a:r>
              <a:rPr lang="fr-FR" dirty="0" smtClean="0"/>
              <a:t>4. Extraction des relations</a:t>
            </a:r>
            <a:endParaRPr lang="fr-FR" dirty="0"/>
          </a:p>
        </p:txBody>
      </p:sp>
      <p:pic>
        <p:nvPicPr>
          <p:cNvPr id="7" name="Image 6" descr="I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047" y="4097968"/>
            <a:ext cx="2714974" cy="2574704"/>
          </a:xfrm>
          <a:prstGeom prst="rect">
            <a:avLst/>
          </a:prstGeom>
        </p:spPr>
      </p:pic>
      <p:sp>
        <p:nvSpPr>
          <p:cNvPr id="4" name="Espace réservé du numéro de diapositive 3"/>
          <p:cNvSpPr>
            <a:spLocks noGrp="1"/>
          </p:cNvSpPr>
          <p:nvPr>
            <p:ph type="sldNum" sz="quarter" idx="11"/>
          </p:nvPr>
        </p:nvSpPr>
        <p:spPr/>
        <p:txBody>
          <a:bodyPr/>
          <a:lstStyle/>
          <a:p>
            <a:pPr algn="r"/>
            <a:fld id="{F7886C9C-DC18-4195-8FD5-A50AA931D419}" type="slidenum">
              <a:rPr lang="en-US" smtClean="0"/>
              <a:pPr algn="r"/>
              <a:t>23</a:t>
            </a:fld>
            <a:endParaRPr lang="en-US" dirty="0"/>
          </a:p>
        </p:txBody>
      </p:sp>
    </p:spTree>
    <p:extLst>
      <p:ext uri="{BB962C8B-B14F-4D97-AF65-F5344CB8AC3E}">
        <p14:creationId xmlns:p14="http://schemas.microsoft.com/office/powerpoint/2010/main" val="423452490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Exemple (abstract_217.txt)</a:t>
            </a:r>
            <a:endParaRPr lang="fr-FR" dirty="0"/>
          </a:p>
        </p:txBody>
      </p:sp>
      <p:sp>
        <p:nvSpPr>
          <p:cNvPr id="3" name="Titre 2"/>
          <p:cNvSpPr>
            <a:spLocks noGrp="1"/>
          </p:cNvSpPr>
          <p:nvPr>
            <p:ph type="title"/>
          </p:nvPr>
        </p:nvSpPr>
        <p:spPr/>
        <p:txBody>
          <a:bodyPr/>
          <a:lstStyle/>
          <a:p>
            <a:r>
              <a:rPr lang="fr-FR" dirty="0" smtClean="0"/>
              <a:t>4.1</a:t>
            </a:r>
            <a:r>
              <a:rPr lang="fr-FR" dirty="0"/>
              <a:t>. </a:t>
            </a:r>
            <a:r>
              <a:rPr lang="fr-FR" dirty="0" smtClean="0"/>
              <a:t>Extraction de Relations</a:t>
            </a:r>
            <a:endParaRPr lang="fr-FR" dirty="0"/>
          </a:p>
        </p:txBody>
      </p:sp>
      <p:pic>
        <p:nvPicPr>
          <p:cNvPr id="8" name="Image 7"/>
          <p:cNvPicPr>
            <a:picLocks noChangeAspect="1"/>
          </p:cNvPicPr>
          <p:nvPr/>
        </p:nvPicPr>
        <p:blipFill>
          <a:blip r:embed="rId2"/>
          <a:stretch>
            <a:fillRect/>
          </a:stretch>
        </p:blipFill>
        <p:spPr>
          <a:xfrm>
            <a:off x="1231900" y="2445482"/>
            <a:ext cx="6680200" cy="3378200"/>
          </a:xfrm>
          <a:prstGeom prst="rect">
            <a:avLst/>
          </a:prstGeom>
        </p:spPr>
      </p:pic>
      <p:sp>
        <p:nvSpPr>
          <p:cNvPr id="4" name="Espace réservé du numéro de diapositive 3"/>
          <p:cNvSpPr>
            <a:spLocks noGrp="1"/>
          </p:cNvSpPr>
          <p:nvPr>
            <p:ph type="sldNum" sz="quarter" idx="12"/>
          </p:nvPr>
        </p:nvSpPr>
        <p:spPr/>
        <p:txBody>
          <a:bodyPr/>
          <a:lstStyle/>
          <a:p>
            <a:fld id="{F7886C9C-DC18-4195-8FD5-A50AA931D419}" type="slidenum">
              <a:rPr lang="en-US" smtClean="0"/>
              <a:pPr/>
              <a:t>24</a:t>
            </a:fld>
            <a:endParaRPr lang="en-US" dirty="0"/>
          </a:p>
        </p:txBody>
      </p:sp>
    </p:spTree>
    <p:extLst>
      <p:ext uri="{BB962C8B-B14F-4D97-AF65-F5344CB8AC3E}">
        <p14:creationId xmlns:p14="http://schemas.microsoft.com/office/powerpoint/2010/main" val="67630223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Bases de relations</a:t>
            </a:r>
          </a:p>
          <a:p>
            <a:pPr lvl="1"/>
            <a:r>
              <a:rPr lang="fr-FR" dirty="0" smtClean="0"/>
              <a:t>ACE 2003</a:t>
            </a:r>
          </a:p>
          <a:p>
            <a:pPr lvl="2"/>
            <a:r>
              <a:rPr lang="fr-FR" dirty="0" smtClean="0"/>
              <a:t>Role, At, Social, …</a:t>
            </a:r>
          </a:p>
          <a:p>
            <a:pPr lvl="1"/>
            <a:r>
              <a:rPr lang="fr-FR" dirty="0" smtClean="0"/>
              <a:t>Freebase</a:t>
            </a:r>
          </a:p>
          <a:p>
            <a:pPr lvl="2"/>
            <a:r>
              <a:rPr lang="fr-FR" dirty="0" smtClean="0"/>
              <a:t>People, film, book, …</a:t>
            </a:r>
          </a:p>
          <a:p>
            <a:pPr lvl="1"/>
            <a:r>
              <a:rPr lang="fr-FR" dirty="0" smtClean="0"/>
              <a:t>Gene Ontology</a:t>
            </a:r>
          </a:p>
          <a:p>
            <a:pPr lvl="2"/>
            <a:r>
              <a:rPr lang="fr-FR" dirty="0" smtClean="0"/>
              <a:t>Is-a, part=of, regulates</a:t>
            </a:r>
          </a:p>
          <a:p>
            <a:pPr marL="274320" lvl="1" indent="-228600">
              <a:buClr>
                <a:schemeClr val="accent1"/>
              </a:buClr>
              <a:buFont typeface="Wingdings 2" pitchFamily="18" charset="2"/>
              <a:buChar char=""/>
            </a:pPr>
            <a:r>
              <a:rPr lang="fr-FR" dirty="0"/>
              <a:t>NYU’S Proteus</a:t>
            </a:r>
          </a:p>
          <a:p>
            <a:pPr lvl="1"/>
            <a:r>
              <a:rPr lang="fr-FR" dirty="0"/>
              <a:t>Disease outbreaks from The New York </a:t>
            </a:r>
            <a:r>
              <a:rPr lang="fr-FR" dirty="0" smtClean="0"/>
              <a:t>Times</a:t>
            </a:r>
          </a:p>
          <a:p>
            <a:r>
              <a:rPr lang="fr-FR" dirty="0" smtClean="0"/>
              <a:t>WordNet</a:t>
            </a:r>
          </a:p>
          <a:p>
            <a:pPr lvl="1"/>
            <a:r>
              <a:rPr lang="fr-FR" dirty="0" smtClean="0"/>
              <a:t>Incomplet </a:t>
            </a:r>
            <a:r>
              <a:rPr lang="fr-FR" dirty="0" smtClean="0">
                <a:sym typeface="Wingdings"/>
              </a:rPr>
              <a:t></a:t>
            </a:r>
          </a:p>
        </p:txBody>
      </p:sp>
      <p:sp>
        <p:nvSpPr>
          <p:cNvPr id="3" name="Titre 2"/>
          <p:cNvSpPr>
            <a:spLocks noGrp="1"/>
          </p:cNvSpPr>
          <p:nvPr>
            <p:ph type="title"/>
          </p:nvPr>
        </p:nvSpPr>
        <p:spPr/>
        <p:txBody>
          <a:bodyPr/>
          <a:lstStyle/>
          <a:p>
            <a:r>
              <a:rPr lang="fr-FR" dirty="0" smtClean="0"/>
              <a:t>4.2. Types de relations</a:t>
            </a:r>
            <a:endParaRPr lang="fr-FR" dirty="0"/>
          </a:p>
        </p:txBody>
      </p:sp>
      <p:sp>
        <p:nvSpPr>
          <p:cNvPr id="4" name="Espace réservé du numéro de diapositive 3"/>
          <p:cNvSpPr>
            <a:spLocks noGrp="1"/>
          </p:cNvSpPr>
          <p:nvPr>
            <p:ph type="sldNum" sz="quarter" idx="12"/>
          </p:nvPr>
        </p:nvSpPr>
        <p:spPr/>
        <p:txBody>
          <a:bodyPr/>
          <a:lstStyle/>
          <a:p>
            <a:fld id="{F7886C9C-DC18-4195-8FD5-A50AA931D419}" type="slidenum">
              <a:rPr lang="en-US" smtClean="0"/>
              <a:pPr/>
              <a:t>25</a:t>
            </a:fld>
            <a:endParaRPr lang="en-US" dirty="0"/>
          </a:p>
        </p:txBody>
      </p:sp>
    </p:spTree>
    <p:extLst>
      <p:ext uri="{BB962C8B-B14F-4D97-AF65-F5344CB8AC3E}">
        <p14:creationId xmlns:p14="http://schemas.microsoft.com/office/powerpoint/2010/main" val="404371538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Motifs </a:t>
            </a:r>
            <a:r>
              <a:rPr lang="fr-FR" i="1" dirty="0" smtClean="0"/>
              <a:t>Handcrafted</a:t>
            </a:r>
          </a:p>
          <a:p>
            <a:pPr lvl="1"/>
            <a:r>
              <a:rPr lang="fr-FR" i="1" dirty="0" smtClean="0"/>
              <a:t>NYU Proteus system (1997)</a:t>
            </a:r>
          </a:p>
          <a:p>
            <a:pPr lvl="1"/>
            <a:r>
              <a:rPr lang="fr-FR" i="1" dirty="0" smtClean="0"/>
              <a:t>Intuition from Hearst (1992)</a:t>
            </a:r>
          </a:p>
          <a:p>
            <a:pPr lvl="2"/>
            <a:r>
              <a:rPr lang="fr-FR" i="1" dirty="0" smtClean="0"/>
              <a:t>Hyponymes</a:t>
            </a:r>
          </a:p>
          <a:p>
            <a:pPr lvl="3"/>
            <a:r>
              <a:rPr lang="fr-FR" i="1" dirty="0" smtClean="0"/>
              <a:t>Such as, or other, etc.</a:t>
            </a:r>
          </a:p>
          <a:p>
            <a:pPr lvl="2"/>
            <a:r>
              <a:rPr lang="fr-FR" i="1" dirty="0" smtClean="0"/>
              <a:t>…</a:t>
            </a:r>
          </a:p>
          <a:p>
            <a:pPr lvl="1"/>
            <a:r>
              <a:rPr lang="fr-CA" i="1" dirty="0" smtClean="0">
                <a:solidFill>
                  <a:srgbClr val="FF0000"/>
                </a:solidFill>
              </a:rPr>
              <a:t>(-) Conception des motifs écrits à la main</a:t>
            </a:r>
            <a:endParaRPr lang="fr-FR" i="1" dirty="0">
              <a:solidFill>
                <a:srgbClr val="FF0000"/>
              </a:solidFill>
            </a:endParaRPr>
          </a:p>
          <a:p>
            <a:pPr lvl="1"/>
            <a:r>
              <a:rPr lang="fr-FR" i="1" dirty="0" smtClean="0">
                <a:solidFill>
                  <a:srgbClr val="FF0000"/>
                </a:solidFill>
              </a:rPr>
              <a:t>(-) Concevoir tous les types de relations</a:t>
            </a:r>
          </a:p>
          <a:p>
            <a:pPr lvl="1"/>
            <a:r>
              <a:rPr lang="fr-FR" i="1" dirty="0" smtClean="0">
                <a:solidFill>
                  <a:srgbClr val="FF0000"/>
                </a:solidFill>
              </a:rPr>
              <a:t>(-) Accuracy -66 %</a:t>
            </a:r>
          </a:p>
        </p:txBody>
      </p:sp>
      <p:sp>
        <p:nvSpPr>
          <p:cNvPr id="3" name="Titre 2"/>
          <p:cNvSpPr>
            <a:spLocks noGrp="1"/>
          </p:cNvSpPr>
          <p:nvPr>
            <p:ph type="title"/>
          </p:nvPr>
        </p:nvSpPr>
        <p:spPr/>
        <p:txBody>
          <a:bodyPr/>
          <a:lstStyle/>
          <a:p>
            <a:r>
              <a:rPr lang="fr-FR" dirty="0" smtClean="0"/>
              <a:t>4.4. Motifs écrits à la main</a:t>
            </a:r>
            <a:endParaRPr lang="fr-FR" dirty="0"/>
          </a:p>
        </p:txBody>
      </p:sp>
      <p:pic>
        <p:nvPicPr>
          <p:cNvPr id="5" name="Image 4"/>
          <p:cNvPicPr>
            <a:picLocks noChangeAspect="1"/>
          </p:cNvPicPr>
          <p:nvPr/>
        </p:nvPicPr>
        <p:blipFill>
          <a:blip r:embed="rId2"/>
          <a:stretch>
            <a:fillRect/>
          </a:stretch>
        </p:blipFill>
        <p:spPr>
          <a:xfrm>
            <a:off x="4818177" y="1719071"/>
            <a:ext cx="3728654" cy="1911783"/>
          </a:xfrm>
          <a:prstGeom prst="rect">
            <a:avLst/>
          </a:prstGeom>
        </p:spPr>
      </p:pic>
      <p:sp>
        <p:nvSpPr>
          <p:cNvPr id="4" name="Espace réservé du numéro de diapositive 3"/>
          <p:cNvSpPr>
            <a:spLocks noGrp="1"/>
          </p:cNvSpPr>
          <p:nvPr>
            <p:ph type="sldNum" sz="quarter" idx="12"/>
          </p:nvPr>
        </p:nvSpPr>
        <p:spPr/>
        <p:txBody>
          <a:bodyPr/>
          <a:lstStyle/>
          <a:p>
            <a:fld id="{F7886C9C-DC18-4195-8FD5-A50AA931D419}" type="slidenum">
              <a:rPr lang="en-US" smtClean="0"/>
              <a:pPr/>
              <a:t>26</a:t>
            </a:fld>
            <a:endParaRPr lang="en-US" dirty="0"/>
          </a:p>
        </p:txBody>
      </p:sp>
    </p:spTree>
    <p:extLst>
      <p:ext uri="{BB962C8B-B14F-4D97-AF65-F5344CB8AC3E}">
        <p14:creationId xmlns:p14="http://schemas.microsoft.com/office/powerpoint/2010/main" val="245078130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Si les textes sont "peu" annotés mais</a:t>
            </a:r>
          </a:p>
          <a:p>
            <a:pPr lvl="1"/>
            <a:r>
              <a:rPr lang="fr-FR" dirty="0" smtClean="0"/>
              <a:t>Échantillons des instances de </a:t>
            </a:r>
            <a:br>
              <a:rPr lang="fr-FR" dirty="0" smtClean="0"/>
            </a:br>
            <a:r>
              <a:rPr lang="fr-FR" dirty="0" smtClean="0"/>
              <a:t>relations / motifs de relations</a:t>
            </a:r>
          </a:p>
          <a:p>
            <a:pPr lvl="1"/>
            <a:r>
              <a:rPr lang="fr-FR" dirty="0" smtClean="0"/>
              <a:t>Beaucoup de textes non annotés (Web)</a:t>
            </a:r>
          </a:p>
          <a:p>
            <a:r>
              <a:rPr lang="fr-FR" dirty="0" smtClean="0"/>
              <a:t>Méthode semi-supervisée</a:t>
            </a:r>
          </a:p>
          <a:p>
            <a:r>
              <a:rPr lang="fr-FR" dirty="0" smtClean="0"/>
              <a:t>Exemple.</a:t>
            </a:r>
          </a:p>
          <a:p>
            <a:pPr lvl="1"/>
            <a:r>
              <a:rPr lang="fr-FR" dirty="0" smtClean="0"/>
              <a:t>Relation cible : is_result</a:t>
            </a:r>
          </a:p>
          <a:p>
            <a:pPr lvl="1"/>
            <a:r>
              <a:rPr lang="fr-FR" dirty="0" smtClean="0"/>
              <a:t>Tuple (échantillon) : (phylogeny, tree)</a:t>
            </a:r>
          </a:p>
          <a:p>
            <a:pPr lvl="1"/>
            <a:r>
              <a:rPr lang="fr-FR" dirty="0" smtClean="0"/>
              <a:t>Chercher sur le Web « phylogeny » et « tree »</a:t>
            </a:r>
          </a:p>
          <a:p>
            <a:pPr lvl="2"/>
            <a:r>
              <a:rPr lang="en-US" dirty="0" smtClean="0"/>
              <a:t>"The </a:t>
            </a:r>
            <a:r>
              <a:rPr lang="en-US" b="1" u="sng" dirty="0"/>
              <a:t>Tree</a:t>
            </a:r>
            <a:r>
              <a:rPr lang="en-US" dirty="0"/>
              <a:t> of Life then </a:t>
            </a:r>
            <a:r>
              <a:rPr lang="en-US" dirty="0">
                <a:solidFill>
                  <a:srgbClr val="FF6600"/>
                </a:solidFill>
              </a:rPr>
              <a:t>represents</a:t>
            </a:r>
            <a:r>
              <a:rPr lang="en-US" dirty="0"/>
              <a:t> the </a:t>
            </a:r>
            <a:r>
              <a:rPr lang="en-US" b="1" u="sng" dirty="0" smtClean="0"/>
              <a:t>phylogeny</a:t>
            </a:r>
            <a:r>
              <a:rPr lang="en-US" b="1" dirty="0" smtClean="0"/>
              <a:t>.”</a:t>
            </a:r>
          </a:p>
          <a:p>
            <a:pPr lvl="2"/>
            <a:r>
              <a:rPr lang="fr-FR" dirty="0" smtClean="0"/>
              <a:t> »A </a:t>
            </a:r>
            <a:r>
              <a:rPr lang="fr-FR" u="sng" dirty="0" smtClean="0"/>
              <a:t>phylogeny</a:t>
            </a:r>
            <a:r>
              <a:rPr lang="fr-FR" dirty="0" smtClean="0"/>
              <a:t> is used to </a:t>
            </a:r>
            <a:r>
              <a:rPr lang="fr-FR" dirty="0" smtClean="0">
                <a:solidFill>
                  <a:srgbClr val="FF6600"/>
                </a:solidFill>
              </a:rPr>
              <a:t>construct </a:t>
            </a:r>
            <a:r>
              <a:rPr lang="fr-FR" dirty="0" smtClean="0"/>
              <a:t>the </a:t>
            </a:r>
            <a:r>
              <a:rPr lang="fr-FR" u="sng" dirty="0" smtClean="0"/>
              <a:t>tree</a:t>
            </a:r>
            <a:r>
              <a:rPr lang="fr-FR" dirty="0" smtClean="0"/>
              <a:t> of …"</a:t>
            </a:r>
          </a:p>
          <a:p>
            <a:pPr lvl="1"/>
            <a:r>
              <a:rPr lang="fr-FR" dirty="0" smtClean="0"/>
              <a:t>Utiliser ces motifs pour chercher des nouveaux tuples</a:t>
            </a:r>
            <a:endParaRPr lang="fr-FR" dirty="0"/>
          </a:p>
          <a:p>
            <a:endParaRPr lang="fr-FR" dirty="0"/>
          </a:p>
        </p:txBody>
      </p:sp>
      <p:sp>
        <p:nvSpPr>
          <p:cNvPr id="3" name="Titre 2"/>
          <p:cNvSpPr>
            <a:spLocks noGrp="1"/>
          </p:cNvSpPr>
          <p:nvPr>
            <p:ph type="title"/>
          </p:nvPr>
        </p:nvSpPr>
        <p:spPr/>
        <p:txBody>
          <a:bodyPr/>
          <a:lstStyle/>
          <a:p>
            <a:r>
              <a:rPr lang="fr-FR" dirty="0" smtClean="0"/>
              <a:t>4.5. Bootstrapping</a:t>
            </a:r>
            <a:endParaRPr lang="fr-FR" dirty="0"/>
          </a:p>
        </p:txBody>
      </p:sp>
      <p:pic>
        <p:nvPicPr>
          <p:cNvPr id="4" name="Image 3"/>
          <p:cNvPicPr>
            <a:picLocks noChangeAspect="1"/>
          </p:cNvPicPr>
          <p:nvPr/>
        </p:nvPicPr>
        <p:blipFill>
          <a:blip r:embed="rId2"/>
          <a:stretch>
            <a:fillRect/>
          </a:stretch>
        </p:blipFill>
        <p:spPr>
          <a:xfrm>
            <a:off x="5295900" y="1435641"/>
            <a:ext cx="3694399" cy="3013028"/>
          </a:xfrm>
          <a:prstGeom prst="rect">
            <a:avLst/>
          </a:prstGeom>
        </p:spPr>
      </p:pic>
      <p:sp>
        <p:nvSpPr>
          <p:cNvPr id="5" name="Espace réservé du numéro de diapositive 4"/>
          <p:cNvSpPr>
            <a:spLocks noGrp="1"/>
          </p:cNvSpPr>
          <p:nvPr>
            <p:ph type="sldNum" sz="quarter" idx="12"/>
          </p:nvPr>
        </p:nvSpPr>
        <p:spPr/>
        <p:txBody>
          <a:bodyPr/>
          <a:lstStyle/>
          <a:p>
            <a:fld id="{F7886C9C-DC18-4195-8FD5-A50AA931D419}" type="slidenum">
              <a:rPr lang="en-US" smtClean="0"/>
              <a:pPr/>
              <a:t>27</a:t>
            </a:fld>
            <a:endParaRPr lang="en-US" dirty="0"/>
          </a:p>
        </p:txBody>
      </p:sp>
    </p:spTree>
    <p:extLst>
      <p:ext uri="{BB962C8B-B14F-4D97-AF65-F5344CB8AC3E}">
        <p14:creationId xmlns:p14="http://schemas.microsoft.com/office/powerpoint/2010/main" val="25275562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Applications</a:t>
            </a:r>
          </a:p>
          <a:p>
            <a:pPr lvl="1"/>
            <a:r>
              <a:rPr lang="fr-FR" dirty="0"/>
              <a:t>DIPRE (Brin, 1998)</a:t>
            </a:r>
          </a:p>
          <a:p>
            <a:pPr lvl="1"/>
            <a:r>
              <a:rPr lang="fr-FR" dirty="0"/>
              <a:t>Snowball (Agichtein &amp; Gravano, 2000)</a:t>
            </a:r>
          </a:p>
          <a:p>
            <a:r>
              <a:rPr lang="fr-FR" dirty="0" smtClean="0"/>
              <a:t>Inconvénients</a:t>
            </a:r>
          </a:p>
          <a:p>
            <a:pPr lvl="1"/>
            <a:r>
              <a:rPr lang="fr-FR" dirty="0" smtClean="0">
                <a:solidFill>
                  <a:srgbClr val="FF0000"/>
                </a:solidFill>
              </a:rPr>
              <a:t>(-) </a:t>
            </a:r>
            <a:r>
              <a:rPr lang="fr-FR" dirty="0" smtClean="0"/>
              <a:t>Sensibilité à l’échantillon de départ des échantillons de relations/motifs</a:t>
            </a:r>
          </a:p>
          <a:p>
            <a:pPr lvl="1"/>
            <a:r>
              <a:rPr lang="fr-FR" dirty="0">
                <a:solidFill>
                  <a:srgbClr val="FF0000"/>
                </a:solidFill>
              </a:rPr>
              <a:t>(-) </a:t>
            </a:r>
            <a:r>
              <a:rPr lang="fr-FR" dirty="0" smtClean="0"/>
              <a:t>Un grand problème de changement de contexte/sémantique dans chaque itération</a:t>
            </a:r>
          </a:p>
          <a:p>
            <a:pPr lvl="1"/>
            <a:r>
              <a:rPr lang="fr-FR" dirty="0">
                <a:solidFill>
                  <a:srgbClr val="FF0000"/>
                </a:solidFill>
              </a:rPr>
              <a:t>(-) </a:t>
            </a:r>
            <a:r>
              <a:rPr lang="fr-FR" dirty="0" smtClean="0"/>
              <a:t>Précision faible</a:t>
            </a:r>
          </a:p>
          <a:p>
            <a:pPr lvl="1"/>
            <a:r>
              <a:rPr lang="fr-FR" dirty="0">
                <a:solidFill>
                  <a:srgbClr val="FF0000"/>
                </a:solidFill>
              </a:rPr>
              <a:t>(-) </a:t>
            </a:r>
            <a:r>
              <a:rPr lang="fr-FR" dirty="0" smtClean="0"/>
              <a:t>Beaucoup de paramètres</a:t>
            </a:r>
          </a:p>
          <a:p>
            <a:pPr lvl="1"/>
            <a:r>
              <a:rPr lang="fr-FR" dirty="0">
                <a:solidFill>
                  <a:srgbClr val="FF0000"/>
                </a:solidFill>
              </a:rPr>
              <a:t>(-) </a:t>
            </a:r>
            <a:r>
              <a:rPr lang="fr-FR" dirty="0" smtClean="0"/>
              <a:t>Pas d’interprétation probabiliste</a:t>
            </a:r>
            <a:endParaRPr lang="fr-FR" dirty="0"/>
          </a:p>
        </p:txBody>
      </p:sp>
      <p:sp>
        <p:nvSpPr>
          <p:cNvPr id="3" name="Titre 2"/>
          <p:cNvSpPr>
            <a:spLocks noGrp="1"/>
          </p:cNvSpPr>
          <p:nvPr>
            <p:ph type="title"/>
          </p:nvPr>
        </p:nvSpPr>
        <p:spPr/>
        <p:txBody>
          <a:bodyPr/>
          <a:lstStyle/>
          <a:p>
            <a:r>
              <a:rPr lang="fr-FR" dirty="0" smtClean="0"/>
              <a:t>4.6. Bootstrapping</a:t>
            </a:r>
            <a:endParaRPr lang="fr-FR" dirty="0"/>
          </a:p>
        </p:txBody>
      </p:sp>
      <p:sp>
        <p:nvSpPr>
          <p:cNvPr id="4" name="Espace réservé du numéro de diapositive 3"/>
          <p:cNvSpPr>
            <a:spLocks noGrp="1"/>
          </p:cNvSpPr>
          <p:nvPr>
            <p:ph type="sldNum" sz="quarter" idx="12"/>
          </p:nvPr>
        </p:nvSpPr>
        <p:spPr/>
        <p:txBody>
          <a:bodyPr/>
          <a:lstStyle/>
          <a:p>
            <a:fld id="{F7886C9C-DC18-4195-8FD5-A50AA931D419}" type="slidenum">
              <a:rPr lang="en-US" smtClean="0"/>
              <a:pPr/>
              <a:t>28</a:t>
            </a:fld>
            <a:endParaRPr lang="en-US" dirty="0"/>
          </a:p>
        </p:txBody>
      </p:sp>
    </p:spTree>
    <p:extLst>
      <p:ext uri="{BB962C8B-B14F-4D97-AF65-F5344CB8AC3E}">
        <p14:creationId xmlns:p14="http://schemas.microsoft.com/office/powerpoint/2010/main" val="352566699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r>
              <a:rPr lang="fr-FR" dirty="0" smtClean="0"/>
              <a:t>Définition préalable des classes de relations</a:t>
            </a:r>
          </a:p>
          <a:p>
            <a:r>
              <a:rPr lang="fr-FR" dirty="0" smtClean="0"/>
              <a:t>Définition d’un </a:t>
            </a:r>
            <a:r>
              <a:rPr lang="fr-FR" dirty="0"/>
              <a:t>e</a:t>
            </a:r>
            <a:r>
              <a:rPr lang="fr-FR" dirty="0" smtClean="0"/>
              <a:t>nsemble d’apprentissage</a:t>
            </a:r>
          </a:p>
          <a:p>
            <a:r>
              <a:rPr lang="fr-FR" dirty="0" smtClean="0">
                <a:solidFill>
                  <a:srgbClr val="C66951"/>
                </a:solidFill>
              </a:rPr>
              <a:t>Définition des attributs </a:t>
            </a:r>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r>
              <a:rPr lang="fr-FR" dirty="0"/>
              <a:t>Choisir un modèle de classification : SVM, MaxEnt, NB, ….</a:t>
            </a:r>
          </a:p>
          <a:p>
            <a:r>
              <a:rPr lang="fr-FR" dirty="0"/>
              <a:t>Évaluation des résultats</a:t>
            </a:r>
          </a:p>
          <a:p>
            <a:endParaRPr lang="fr-FR" dirty="0"/>
          </a:p>
        </p:txBody>
      </p:sp>
      <p:sp>
        <p:nvSpPr>
          <p:cNvPr id="3" name="Titre 2"/>
          <p:cNvSpPr>
            <a:spLocks noGrp="1"/>
          </p:cNvSpPr>
          <p:nvPr>
            <p:ph type="title"/>
          </p:nvPr>
        </p:nvSpPr>
        <p:spPr/>
        <p:txBody>
          <a:bodyPr/>
          <a:lstStyle/>
          <a:p>
            <a:r>
              <a:rPr lang="fr-FR" dirty="0" smtClean="0"/>
              <a:t>4.7. Approche supervisée</a:t>
            </a:r>
            <a:endParaRPr lang="fr-FR" dirty="0"/>
          </a:p>
        </p:txBody>
      </p:sp>
      <p:pic>
        <p:nvPicPr>
          <p:cNvPr id="4" name="Image 3"/>
          <p:cNvPicPr>
            <a:picLocks noChangeAspect="1"/>
          </p:cNvPicPr>
          <p:nvPr/>
        </p:nvPicPr>
        <p:blipFill>
          <a:blip r:embed="rId2"/>
          <a:stretch>
            <a:fillRect/>
          </a:stretch>
        </p:blipFill>
        <p:spPr>
          <a:xfrm>
            <a:off x="2101943" y="2817843"/>
            <a:ext cx="4171044" cy="2520376"/>
          </a:xfrm>
          <a:prstGeom prst="rect">
            <a:avLst/>
          </a:prstGeom>
        </p:spPr>
      </p:pic>
      <p:sp>
        <p:nvSpPr>
          <p:cNvPr id="5" name="Flèche droite rayée 4"/>
          <p:cNvSpPr/>
          <p:nvPr/>
        </p:nvSpPr>
        <p:spPr>
          <a:xfrm>
            <a:off x="7017425" y="3711614"/>
            <a:ext cx="755386" cy="711666"/>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6" name="Espace réservé du numéro de diapositive 5"/>
          <p:cNvSpPr>
            <a:spLocks noGrp="1"/>
          </p:cNvSpPr>
          <p:nvPr>
            <p:ph type="sldNum" sz="quarter" idx="12"/>
          </p:nvPr>
        </p:nvSpPr>
        <p:spPr/>
        <p:txBody>
          <a:bodyPr/>
          <a:lstStyle/>
          <a:p>
            <a:fld id="{F7886C9C-DC18-4195-8FD5-A50AA931D419}" type="slidenum">
              <a:rPr lang="en-US" smtClean="0"/>
              <a:pPr/>
              <a:t>29</a:t>
            </a:fld>
            <a:endParaRPr lang="en-US" dirty="0"/>
          </a:p>
        </p:txBody>
      </p:sp>
    </p:spTree>
    <p:extLst>
      <p:ext uri="{BB962C8B-B14F-4D97-AF65-F5344CB8AC3E}">
        <p14:creationId xmlns:p14="http://schemas.microsoft.com/office/powerpoint/2010/main" val="412081832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idx="1"/>
          </p:nvPr>
        </p:nvSpPr>
        <p:spPr/>
        <p:txBody>
          <a:bodyPr>
            <a:normAutofit/>
          </a:bodyPr>
          <a:lstStyle/>
          <a:p>
            <a:r>
              <a:rPr lang="fr-FR" sz="1200" dirty="0" smtClean="0"/>
              <a:t>Système de recommandation phylogénétique</a:t>
            </a:r>
            <a:endParaRPr lang="fr-FR" sz="1200" dirty="0"/>
          </a:p>
        </p:txBody>
      </p:sp>
      <p:sp>
        <p:nvSpPr>
          <p:cNvPr id="3" name="Titre 2"/>
          <p:cNvSpPr>
            <a:spLocks noGrp="1"/>
          </p:cNvSpPr>
          <p:nvPr>
            <p:ph type="title"/>
          </p:nvPr>
        </p:nvSpPr>
        <p:spPr/>
        <p:txBody>
          <a:bodyPr/>
          <a:lstStyle/>
          <a:p>
            <a:r>
              <a:rPr lang="fr-FR" dirty="0" smtClean="0"/>
              <a:t>1. Cadre du travail</a:t>
            </a:r>
            <a:endParaRPr lang="fr-FR" dirty="0"/>
          </a:p>
        </p:txBody>
      </p:sp>
      <p:sp>
        <p:nvSpPr>
          <p:cNvPr id="4" name="Espace réservé du numéro de diapositive 3"/>
          <p:cNvSpPr>
            <a:spLocks noGrp="1"/>
          </p:cNvSpPr>
          <p:nvPr>
            <p:ph type="sldNum" sz="quarter" idx="11"/>
          </p:nvPr>
        </p:nvSpPr>
        <p:spPr/>
        <p:txBody>
          <a:bodyPr/>
          <a:lstStyle/>
          <a:p>
            <a:pPr algn="r"/>
            <a:fld id="{F7886C9C-DC18-4195-8FD5-A50AA931D419}" type="slidenum">
              <a:rPr lang="en-US" smtClean="0"/>
              <a:pPr algn="r"/>
              <a:t>3</a:t>
            </a:fld>
            <a:endParaRPr lang="en-US" dirty="0"/>
          </a:p>
        </p:txBody>
      </p:sp>
    </p:spTree>
    <p:extLst>
      <p:ext uri="{BB962C8B-B14F-4D97-AF65-F5344CB8AC3E}">
        <p14:creationId xmlns:p14="http://schemas.microsoft.com/office/powerpoint/2010/main" val="76244634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a:t>4.7. </a:t>
            </a:r>
            <a:r>
              <a:rPr lang="fr-FR" dirty="0" smtClean="0"/>
              <a:t>Approche supervisée - Attributs</a:t>
            </a:r>
            <a:endParaRPr lang="fr-FR" dirty="0"/>
          </a:p>
        </p:txBody>
      </p:sp>
      <p:sp>
        <p:nvSpPr>
          <p:cNvPr id="5" name="Espace réservé du contenu 4"/>
          <p:cNvSpPr>
            <a:spLocks noGrp="1"/>
          </p:cNvSpPr>
          <p:nvPr>
            <p:ph idx="1"/>
          </p:nvPr>
        </p:nvSpPr>
        <p:spPr/>
        <p:txBody>
          <a:bodyPr/>
          <a:lstStyle/>
          <a:p>
            <a:r>
              <a:rPr lang="fr-FR" dirty="0" smtClean="0"/>
              <a:t>Mots</a:t>
            </a:r>
          </a:p>
          <a:p>
            <a:pPr lvl="1"/>
            <a:r>
              <a:rPr lang="fr-FR" dirty="0" smtClean="0"/>
              <a:t>Sac-de-mots</a:t>
            </a:r>
          </a:p>
          <a:p>
            <a:pPr lvl="1"/>
            <a:r>
              <a:rPr lang="fr-FR" dirty="0" smtClean="0"/>
              <a:t>Mots-entre-entités</a:t>
            </a:r>
          </a:p>
          <a:p>
            <a:pPr lvl="1"/>
            <a:r>
              <a:rPr lang="fr-FR" dirty="0" smtClean="0"/>
              <a:t>Mots-avant-après</a:t>
            </a:r>
          </a:p>
          <a:p>
            <a:pPr lvl="1"/>
            <a:r>
              <a:rPr lang="fr-FR" dirty="0" smtClean="0">
                <a:solidFill>
                  <a:srgbClr val="008000"/>
                </a:solidFill>
              </a:rPr>
              <a:t>(+) </a:t>
            </a:r>
            <a:r>
              <a:rPr lang="fr-FR" dirty="0" smtClean="0"/>
              <a:t>bonne précision mais </a:t>
            </a:r>
            <a:r>
              <a:rPr lang="fr-FR" dirty="0" smtClean="0">
                <a:solidFill>
                  <a:srgbClr val="FF0000"/>
                </a:solidFill>
              </a:rPr>
              <a:t>(-)</a:t>
            </a:r>
            <a:r>
              <a:rPr lang="fr-FR" dirty="0" smtClean="0"/>
              <a:t> faible rappel</a:t>
            </a:r>
          </a:p>
          <a:p>
            <a:r>
              <a:rPr lang="fr-FR" dirty="0" smtClean="0"/>
              <a:t>Types des entités nommées</a:t>
            </a:r>
          </a:p>
          <a:p>
            <a:pPr lvl="1"/>
            <a:r>
              <a:rPr lang="fr-FR" dirty="0" smtClean="0"/>
              <a:t>Entreprise, Lieu, Personne, etc.</a:t>
            </a:r>
          </a:p>
          <a:p>
            <a:pPr lvl="1"/>
            <a:r>
              <a:rPr lang="fr-FR" dirty="0">
                <a:solidFill>
                  <a:srgbClr val="008000"/>
                </a:solidFill>
              </a:rPr>
              <a:t>(+) </a:t>
            </a:r>
            <a:r>
              <a:rPr lang="fr-FR" dirty="0"/>
              <a:t>aide à améliorer le taux de </a:t>
            </a:r>
            <a:r>
              <a:rPr lang="fr-FR" dirty="0" smtClean="0"/>
              <a:t>rappel</a:t>
            </a:r>
          </a:p>
          <a:p>
            <a:r>
              <a:rPr lang="fr-FR" dirty="0" smtClean="0"/>
              <a:t>Niveau de discours</a:t>
            </a:r>
          </a:p>
          <a:p>
            <a:pPr lvl="1"/>
            <a:r>
              <a:rPr lang="fr-FR" dirty="0" smtClean="0"/>
              <a:t>POS : nom, adverbe, verbe, ….</a:t>
            </a:r>
          </a:p>
          <a:p>
            <a:pPr lvl="1"/>
            <a:r>
              <a:rPr lang="fr-FR" dirty="0">
                <a:solidFill>
                  <a:srgbClr val="008000"/>
                </a:solidFill>
              </a:rPr>
              <a:t>(+) </a:t>
            </a:r>
            <a:r>
              <a:rPr lang="fr-FR" dirty="0" smtClean="0"/>
              <a:t>effet non considérable des fois</a:t>
            </a:r>
          </a:p>
        </p:txBody>
      </p:sp>
      <p:sp>
        <p:nvSpPr>
          <p:cNvPr id="2" name="Espace réservé du numéro de diapositive 1"/>
          <p:cNvSpPr>
            <a:spLocks noGrp="1"/>
          </p:cNvSpPr>
          <p:nvPr>
            <p:ph type="sldNum" sz="quarter" idx="12"/>
          </p:nvPr>
        </p:nvSpPr>
        <p:spPr/>
        <p:txBody>
          <a:bodyPr/>
          <a:lstStyle/>
          <a:p>
            <a:fld id="{F7886C9C-DC18-4195-8FD5-A50AA931D419}" type="slidenum">
              <a:rPr lang="en-US" smtClean="0"/>
              <a:pPr/>
              <a:t>30</a:t>
            </a:fld>
            <a:endParaRPr lang="en-US" dirty="0"/>
          </a:p>
        </p:txBody>
      </p:sp>
    </p:spTree>
    <p:extLst>
      <p:ext uri="{BB962C8B-B14F-4D97-AF65-F5344CB8AC3E}">
        <p14:creationId xmlns:p14="http://schemas.microsoft.com/office/powerpoint/2010/main" val="119992497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Chevauchement</a:t>
            </a:r>
          </a:p>
          <a:p>
            <a:pPr lvl="1"/>
            <a:r>
              <a:rPr lang="fr-FR" dirty="0" smtClean="0"/>
              <a:t>Nombre de mots entre les entités nommées</a:t>
            </a:r>
          </a:p>
          <a:p>
            <a:pPr lvl="1"/>
            <a:r>
              <a:rPr lang="fr-FR" dirty="0" smtClean="0"/>
              <a:t>Attributs conjoints</a:t>
            </a:r>
          </a:p>
          <a:p>
            <a:pPr lvl="1"/>
            <a:r>
              <a:rPr lang="fr-FR" dirty="0">
                <a:solidFill>
                  <a:srgbClr val="008000"/>
                </a:solidFill>
              </a:rPr>
              <a:t>(+) </a:t>
            </a:r>
            <a:r>
              <a:rPr lang="fr-FR" dirty="0" smtClean="0"/>
              <a:t>aide à améliorer le rappel mais </a:t>
            </a:r>
            <a:r>
              <a:rPr lang="fr-FR" dirty="0">
                <a:solidFill>
                  <a:srgbClr val="FF0000"/>
                </a:solidFill>
              </a:rPr>
              <a:t>(-)</a:t>
            </a:r>
            <a:r>
              <a:rPr lang="fr-FR" dirty="0"/>
              <a:t> </a:t>
            </a:r>
            <a:r>
              <a:rPr lang="fr-FR" dirty="0" smtClean="0"/>
              <a:t>affaiblit la précision</a:t>
            </a:r>
          </a:p>
          <a:p>
            <a:r>
              <a:rPr lang="fr-FR" dirty="0" smtClean="0"/>
              <a:t>Phrase chunking</a:t>
            </a:r>
          </a:p>
          <a:p>
            <a:pPr lvl="1"/>
            <a:r>
              <a:rPr lang="fr-FR" dirty="0" smtClean="0"/>
              <a:t>Segmenter une phrase en morceaux</a:t>
            </a:r>
          </a:p>
          <a:p>
            <a:pPr lvl="2"/>
            <a:r>
              <a:rPr lang="fr-FR" dirty="0" smtClean="0"/>
              <a:t>Entêtes avant et après</a:t>
            </a:r>
          </a:p>
          <a:p>
            <a:pPr lvl="2"/>
            <a:r>
              <a:rPr lang="fr-FR" dirty="0" smtClean="0"/>
              <a:t>Chemin</a:t>
            </a:r>
          </a:p>
          <a:p>
            <a:pPr lvl="2"/>
            <a:r>
              <a:rPr lang="fr-FR" dirty="0">
                <a:solidFill>
                  <a:srgbClr val="008000"/>
                </a:solidFill>
              </a:rPr>
              <a:t>(+) </a:t>
            </a:r>
            <a:r>
              <a:rPr lang="fr-FR" dirty="0"/>
              <a:t>aide à améliorer le </a:t>
            </a:r>
            <a:r>
              <a:rPr lang="fr-FR" dirty="0" smtClean="0"/>
              <a:t>rappel et la précision</a:t>
            </a:r>
          </a:p>
          <a:p>
            <a:r>
              <a:rPr lang="fr-FR" dirty="0"/>
              <a:t>Attributs syntactiques</a:t>
            </a:r>
          </a:p>
          <a:p>
            <a:pPr lvl="1"/>
            <a:r>
              <a:rPr lang="fr-FR" dirty="0"/>
              <a:t>Arbres de dépendances</a:t>
            </a:r>
          </a:p>
          <a:p>
            <a:pPr lvl="1"/>
            <a:r>
              <a:rPr lang="fr-FR" dirty="0">
                <a:solidFill>
                  <a:schemeClr val="bg1">
                    <a:lumMod val="50000"/>
                  </a:schemeClr>
                </a:solidFill>
              </a:rPr>
              <a:t>(+/-)</a:t>
            </a:r>
            <a:r>
              <a:rPr lang="fr-FR" dirty="0"/>
              <a:t> impact négligeable</a:t>
            </a:r>
          </a:p>
          <a:p>
            <a:pPr lvl="2"/>
            <a:endParaRPr lang="fr-FR" dirty="0"/>
          </a:p>
        </p:txBody>
      </p:sp>
      <p:sp>
        <p:nvSpPr>
          <p:cNvPr id="3" name="Titre 2"/>
          <p:cNvSpPr>
            <a:spLocks noGrp="1"/>
          </p:cNvSpPr>
          <p:nvPr>
            <p:ph type="title"/>
          </p:nvPr>
        </p:nvSpPr>
        <p:spPr/>
        <p:txBody>
          <a:bodyPr/>
          <a:lstStyle/>
          <a:p>
            <a:r>
              <a:rPr lang="fr-FR" dirty="0"/>
              <a:t>4.7. </a:t>
            </a:r>
            <a:r>
              <a:rPr lang="fr-FR" dirty="0" smtClean="0"/>
              <a:t>Approche supervisée</a:t>
            </a:r>
            <a:r>
              <a:rPr lang="fr-FR" dirty="0"/>
              <a:t> - Attributs</a:t>
            </a:r>
          </a:p>
        </p:txBody>
      </p:sp>
      <p:pic>
        <p:nvPicPr>
          <p:cNvPr id="4" name="Image 3"/>
          <p:cNvPicPr>
            <a:picLocks noChangeAspect="1"/>
          </p:cNvPicPr>
          <p:nvPr/>
        </p:nvPicPr>
        <p:blipFill>
          <a:blip r:embed="rId2"/>
          <a:stretch>
            <a:fillRect/>
          </a:stretch>
        </p:blipFill>
        <p:spPr>
          <a:xfrm>
            <a:off x="3648530" y="3849490"/>
            <a:ext cx="5306140" cy="473286"/>
          </a:xfrm>
          <a:prstGeom prst="rect">
            <a:avLst/>
          </a:prstGeom>
        </p:spPr>
      </p:pic>
      <p:cxnSp>
        <p:nvCxnSpPr>
          <p:cNvPr id="8" name="Connecteur droit 7"/>
          <p:cNvCxnSpPr/>
          <p:nvPr/>
        </p:nvCxnSpPr>
        <p:spPr>
          <a:xfrm>
            <a:off x="5442098" y="3715797"/>
            <a:ext cx="458" cy="365064"/>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Connecteur droit 8"/>
          <p:cNvCxnSpPr/>
          <p:nvPr/>
        </p:nvCxnSpPr>
        <p:spPr>
          <a:xfrm>
            <a:off x="7489316" y="3715797"/>
            <a:ext cx="458" cy="3650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Connecteur droit 9"/>
          <p:cNvCxnSpPr/>
          <p:nvPr/>
        </p:nvCxnSpPr>
        <p:spPr>
          <a:xfrm>
            <a:off x="5775917" y="3957712"/>
            <a:ext cx="458" cy="365064"/>
          </a:xfrm>
          <a:prstGeom prst="line">
            <a:avLst/>
          </a:prstGeom>
        </p:spPr>
        <p:style>
          <a:lnRef idx="2">
            <a:schemeClr val="accent1"/>
          </a:lnRef>
          <a:fillRef idx="0">
            <a:schemeClr val="accent1"/>
          </a:fillRef>
          <a:effectRef idx="1">
            <a:schemeClr val="accent1"/>
          </a:effectRef>
          <a:fontRef idx="minor">
            <a:schemeClr val="tx1"/>
          </a:fontRef>
        </p:style>
      </p:cxnSp>
      <p:pic>
        <p:nvPicPr>
          <p:cNvPr id="17" name="Image 16"/>
          <p:cNvPicPr>
            <a:picLocks noChangeAspect="1"/>
          </p:cNvPicPr>
          <p:nvPr/>
        </p:nvPicPr>
        <p:blipFill>
          <a:blip r:embed="rId3"/>
          <a:stretch>
            <a:fillRect/>
          </a:stretch>
        </p:blipFill>
        <p:spPr>
          <a:xfrm>
            <a:off x="5140193" y="4822032"/>
            <a:ext cx="3814477" cy="1840673"/>
          </a:xfrm>
          <a:prstGeom prst="rect">
            <a:avLst/>
          </a:prstGeom>
        </p:spPr>
      </p:pic>
      <p:sp>
        <p:nvSpPr>
          <p:cNvPr id="5" name="Espace réservé du numéro de diapositive 4"/>
          <p:cNvSpPr>
            <a:spLocks noGrp="1"/>
          </p:cNvSpPr>
          <p:nvPr>
            <p:ph type="sldNum" sz="quarter" idx="12"/>
          </p:nvPr>
        </p:nvSpPr>
        <p:spPr/>
        <p:txBody>
          <a:bodyPr/>
          <a:lstStyle/>
          <a:p>
            <a:fld id="{F7886C9C-DC18-4195-8FD5-A50AA931D419}" type="slidenum">
              <a:rPr lang="en-US" smtClean="0"/>
              <a:pPr/>
              <a:t>31</a:t>
            </a:fld>
            <a:endParaRPr lang="en-US" dirty="0"/>
          </a:p>
        </p:txBody>
      </p:sp>
    </p:spTree>
    <p:extLst>
      <p:ext uri="{BB962C8B-B14F-4D97-AF65-F5344CB8AC3E}">
        <p14:creationId xmlns:p14="http://schemas.microsoft.com/office/powerpoint/2010/main" val="11457940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Classifieurs multi-classes (un contre un, une contre les autres):</a:t>
            </a:r>
          </a:p>
          <a:p>
            <a:pPr lvl="1"/>
            <a:r>
              <a:rPr lang="fr-FR" dirty="0" smtClean="0">
                <a:solidFill>
                  <a:srgbClr val="C66951"/>
                </a:solidFill>
              </a:rPr>
              <a:t>Zhou et al. 2005</a:t>
            </a:r>
            <a:r>
              <a:rPr lang="fr-FR" dirty="0" smtClean="0"/>
              <a:t> : SVM</a:t>
            </a:r>
          </a:p>
          <a:p>
            <a:pPr lvl="1"/>
            <a:r>
              <a:rPr lang="fr-FR" dirty="0" smtClean="0"/>
              <a:t>MaxENT (régression logistique multi-classes)</a:t>
            </a:r>
          </a:p>
          <a:p>
            <a:pPr lvl="1"/>
            <a:r>
              <a:rPr lang="fr-FR" dirty="0" smtClean="0"/>
              <a:t>Naives Bayes</a:t>
            </a:r>
          </a:p>
          <a:p>
            <a:pPr lvl="1"/>
            <a:r>
              <a:rPr lang="fr-FR" dirty="0" smtClean="0"/>
              <a:t>Etc</a:t>
            </a:r>
            <a:r>
              <a:rPr lang="fr-FR" dirty="0"/>
              <a:t>.</a:t>
            </a:r>
            <a:endParaRPr lang="fr-FR" dirty="0" smtClean="0"/>
          </a:p>
          <a:p>
            <a:r>
              <a:rPr lang="fr-FR" dirty="0" smtClean="0"/>
              <a:t>Classifeur Multi-instances muli-classes</a:t>
            </a:r>
          </a:p>
          <a:p>
            <a:pPr lvl="1"/>
            <a:r>
              <a:rPr lang="fr-FR" dirty="0" smtClean="0"/>
              <a:t>Exemples</a:t>
            </a:r>
          </a:p>
          <a:p>
            <a:pPr lvl="2"/>
            <a:r>
              <a:rPr lang="fr-FR" dirty="0" smtClean="0"/>
              <a:t>"Balzac" et "France" peuvent exprimer les relations NéEn ou MortEn.</a:t>
            </a:r>
          </a:p>
          <a:p>
            <a:pPr lvl="2"/>
            <a:r>
              <a:rPr lang="fr-FR" dirty="0" smtClean="0"/>
              <a:t>”Tree" et ”ClustalW2” peuvent exprimer les relations ”EstEntrée” ou ”EstSortie”, elles peuvent exprimer aussi ”estAlignéPar”.</a:t>
            </a:r>
          </a:p>
          <a:p>
            <a:pPr lvl="1"/>
            <a:endParaRPr lang="fr-FR" dirty="0"/>
          </a:p>
        </p:txBody>
      </p:sp>
      <p:sp>
        <p:nvSpPr>
          <p:cNvPr id="3" name="Titre 2"/>
          <p:cNvSpPr>
            <a:spLocks noGrp="1"/>
          </p:cNvSpPr>
          <p:nvPr>
            <p:ph type="title"/>
          </p:nvPr>
        </p:nvSpPr>
        <p:spPr/>
        <p:txBody>
          <a:bodyPr/>
          <a:lstStyle/>
          <a:p>
            <a:r>
              <a:rPr lang="fr-FR" dirty="0"/>
              <a:t>4.7. </a:t>
            </a:r>
            <a:r>
              <a:rPr lang="fr-FR" dirty="0" smtClean="0"/>
              <a:t>Approche supervisée</a:t>
            </a:r>
            <a:r>
              <a:rPr lang="fr-FR" dirty="0"/>
              <a:t> - </a:t>
            </a:r>
            <a:r>
              <a:rPr lang="fr-FR" dirty="0" smtClean="0"/>
              <a:t>Classifieurs</a:t>
            </a:r>
            <a:endParaRPr lang="fr-FR" dirty="0"/>
          </a:p>
        </p:txBody>
      </p:sp>
      <p:sp>
        <p:nvSpPr>
          <p:cNvPr id="7" name="Rectangle 6"/>
          <p:cNvSpPr/>
          <p:nvPr/>
        </p:nvSpPr>
        <p:spPr>
          <a:xfrm>
            <a:off x="3030437" y="5354544"/>
            <a:ext cx="5410177" cy="769441"/>
          </a:xfrm>
          <a:prstGeom prst="rect">
            <a:avLst/>
          </a:prstGeom>
        </p:spPr>
        <p:txBody>
          <a:bodyPr wrap="square">
            <a:spAutoFit/>
          </a:bodyPr>
          <a:lstStyle/>
          <a:p>
            <a:r>
              <a:rPr lang="en-US" sz="1100" dirty="0" smtClean="0"/>
              <a:t>Surdeanu, </a:t>
            </a:r>
            <a:r>
              <a:rPr lang="en-US" sz="1100" dirty="0"/>
              <a:t>M., Tibshirani, J., Nallapati, R., &amp; Manning, C. D. (2012, July). Multi-instance multi-label learning for relation extraction. In </a:t>
            </a:r>
            <a:r>
              <a:rPr lang="en-US" sz="1100" i="1" dirty="0"/>
              <a:t>Proceedings of the 2012 Joint Conference on Empirical Methods in Natural Language Processing and Computational Natural Language Learning</a:t>
            </a:r>
            <a:r>
              <a:rPr lang="en-US" sz="1100" dirty="0"/>
              <a:t> (pp. 455-465). Association for Computational Linguistics.</a:t>
            </a:r>
            <a:endParaRPr lang="fr-FR" sz="1100" dirty="0"/>
          </a:p>
        </p:txBody>
      </p:sp>
      <p:sp>
        <p:nvSpPr>
          <p:cNvPr id="4" name="Espace réservé du numéro de diapositive 3"/>
          <p:cNvSpPr>
            <a:spLocks noGrp="1"/>
          </p:cNvSpPr>
          <p:nvPr>
            <p:ph type="sldNum" sz="quarter" idx="12"/>
          </p:nvPr>
        </p:nvSpPr>
        <p:spPr/>
        <p:txBody>
          <a:bodyPr/>
          <a:lstStyle/>
          <a:p>
            <a:fld id="{F7886C9C-DC18-4195-8FD5-A50AA931D419}" type="slidenum">
              <a:rPr lang="en-US" smtClean="0"/>
              <a:pPr/>
              <a:t>32</a:t>
            </a:fld>
            <a:endParaRPr lang="en-US" dirty="0"/>
          </a:p>
        </p:txBody>
      </p:sp>
    </p:spTree>
    <p:extLst>
      <p:ext uri="{BB962C8B-B14F-4D97-AF65-F5344CB8AC3E}">
        <p14:creationId xmlns:p14="http://schemas.microsoft.com/office/powerpoint/2010/main" val="371363620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Hypothèse</a:t>
            </a:r>
          </a:p>
          <a:p>
            <a:pPr lvl="1"/>
            <a:r>
              <a:rPr lang="fr-FR" dirty="0" smtClean="0">
                <a:solidFill>
                  <a:srgbClr val="FF6600"/>
                </a:solidFill>
              </a:rPr>
              <a:t>Si deux entités appartiennent à une relation, alors une telle relation est décrite dans la même phrase.</a:t>
            </a:r>
          </a:p>
          <a:p>
            <a:r>
              <a:rPr lang="fr-FR" dirty="0" smtClean="0"/>
              <a:t>Idée-clé</a:t>
            </a:r>
          </a:p>
          <a:p>
            <a:pPr lvl="1"/>
            <a:r>
              <a:rPr lang="fr-FR" dirty="0" smtClean="0"/>
              <a:t>Pour chaque couple d’entités :</a:t>
            </a:r>
          </a:p>
          <a:p>
            <a:pPr lvl="2"/>
            <a:r>
              <a:rPr lang="fr-FR" dirty="0" smtClean="0"/>
              <a:t>1. Chercher les phrases cibles</a:t>
            </a:r>
          </a:p>
          <a:p>
            <a:pPr lvl="2"/>
            <a:r>
              <a:rPr lang="fr-FR" dirty="0" smtClean="0"/>
              <a:t>2. Extraire des attributs</a:t>
            </a:r>
          </a:p>
          <a:p>
            <a:pPr lvl="2"/>
            <a:r>
              <a:rPr lang="fr-FR" dirty="0" smtClean="0"/>
              <a:t>3. Construire un modèle de classification</a:t>
            </a:r>
          </a:p>
          <a:p>
            <a:r>
              <a:rPr lang="fr-FR" dirty="0" smtClean="0"/>
              <a:t>Avantages</a:t>
            </a:r>
          </a:p>
          <a:p>
            <a:pPr lvl="1"/>
            <a:r>
              <a:rPr lang="fr-FR" dirty="0" smtClean="0">
                <a:solidFill>
                  <a:srgbClr val="008000"/>
                </a:solidFill>
              </a:rPr>
              <a:t>(+) </a:t>
            </a:r>
            <a:r>
              <a:rPr lang="fr-FR" dirty="0" smtClean="0"/>
              <a:t>les avantages de l’approche supervisée : information apriori, forme canonique des relations, attributs.</a:t>
            </a:r>
          </a:p>
          <a:p>
            <a:pPr lvl="1"/>
            <a:r>
              <a:rPr lang="fr-FR" dirty="0" smtClean="0">
                <a:solidFill>
                  <a:srgbClr val="008000"/>
                </a:solidFill>
              </a:rPr>
              <a:t>(+) </a:t>
            </a:r>
            <a:r>
              <a:rPr lang="fr-FR" dirty="0"/>
              <a:t>les avantages </a:t>
            </a:r>
            <a:r>
              <a:rPr lang="fr-FR" dirty="0" smtClean="0"/>
              <a:t>de l’approche non supervisée : tolérer des attributs non discriminants (noisy), pas sensible à l’ensemble d’apprentissage</a:t>
            </a:r>
          </a:p>
        </p:txBody>
      </p:sp>
      <p:sp>
        <p:nvSpPr>
          <p:cNvPr id="3" name="Titre 2"/>
          <p:cNvSpPr>
            <a:spLocks noGrp="1"/>
          </p:cNvSpPr>
          <p:nvPr>
            <p:ph type="title"/>
          </p:nvPr>
        </p:nvSpPr>
        <p:spPr/>
        <p:txBody>
          <a:bodyPr/>
          <a:lstStyle/>
          <a:p>
            <a:r>
              <a:rPr lang="fr-FR" dirty="0" smtClean="0"/>
              <a:t>4.8. Supervision distante</a:t>
            </a:r>
            <a:endParaRPr lang="fr-FR" dirty="0"/>
          </a:p>
        </p:txBody>
      </p:sp>
      <p:sp>
        <p:nvSpPr>
          <p:cNvPr id="4" name="Rectangle 3"/>
          <p:cNvSpPr/>
          <p:nvPr/>
        </p:nvSpPr>
        <p:spPr>
          <a:xfrm>
            <a:off x="4420786" y="1540721"/>
            <a:ext cx="4572000" cy="600164"/>
          </a:xfrm>
          <a:prstGeom prst="rect">
            <a:avLst/>
          </a:prstGeom>
        </p:spPr>
        <p:txBody>
          <a:bodyPr>
            <a:spAutoFit/>
          </a:bodyPr>
          <a:lstStyle/>
          <a:p>
            <a:r>
              <a:rPr lang="pl-PL" sz="1100" dirty="0"/>
              <a:t>Zając, M., &amp; Przepiórkowski, A. (2013, January). Distant supervision learning of DBPedia relations. In </a:t>
            </a:r>
            <a:r>
              <a:rPr lang="pl-PL" sz="1100" i="1" dirty="0"/>
              <a:t>Text, Speech, and Dialogue</a:t>
            </a:r>
            <a:r>
              <a:rPr lang="pl-PL" sz="1100" dirty="0"/>
              <a:t> (pp. 193-200). Springer Berlin Heidelberg</a:t>
            </a:r>
            <a:r>
              <a:rPr lang="pl-PL" sz="1100" dirty="0" smtClean="0"/>
              <a:t>.</a:t>
            </a:r>
            <a:r>
              <a:rPr lang="fr-FR" sz="1100" dirty="0">
                <a:hlinkClick r:id="rId2"/>
              </a:rPr>
              <a:t> Cité 5 fois</a:t>
            </a:r>
            <a:endParaRPr lang="fr-FR" sz="1100" dirty="0"/>
          </a:p>
        </p:txBody>
      </p:sp>
      <p:sp>
        <p:nvSpPr>
          <p:cNvPr id="5" name="Espace réservé du numéro de diapositive 4"/>
          <p:cNvSpPr>
            <a:spLocks noGrp="1"/>
          </p:cNvSpPr>
          <p:nvPr>
            <p:ph type="sldNum" sz="quarter" idx="12"/>
          </p:nvPr>
        </p:nvSpPr>
        <p:spPr/>
        <p:txBody>
          <a:bodyPr/>
          <a:lstStyle/>
          <a:p>
            <a:fld id="{F7886C9C-DC18-4195-8FD5-A50AA931D419}" type="slidenum">
              <a:rPr lang="en-US" smtClean="0"/>
              <a:pPr/>
              <a:t>33</a:t>
            </a:fld>
            <a:endParaRPr lang="en-US" dirty="0"/>
          </a:p>
        </p:txBody>
      </p:sp>
    </p:spTree>
    <p:extLst>
      <p:ext uri="{BB962C8B-B14F-4D97-AF65-F5344CB8AC3E}">
        <p14:creationId xmlns:p14="http://schemas.microsoft.com/office/powerpoint/2010/main" val="64609113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Exemple. Apprentissage des hyperonymes </a:t>
            </a:r>
          </a:p>
          <a:p>
            <a:pPr lvl="2"/>
            <a:r>
              <a:rPr lang="fr-FR" dirty="0" smtClean="0"/>
              <a:t>1. Extraire les phrases</a:t>
            </a:r>
          </a:p>
          <a:p>
            <a:pPr lvl="2"/>
            <a:r>
              <a:rPr lang="fr-FR" dirty="0" smtClean="0"/>
              <a:t>2. Collecter les paire des entités</a:t>
            </a:r>
          </a:p>
          <a:p>
            <a:pPr lvl="2"/>
            <a:r>
              <a:rPr lang="fr-FR" dirty="0" smtClean="0"/>
              <a:t>3. Chercher si le paire est de types IS_A dans WordNet/Freebase/autres.</a:t>
            </a:r>
          </a:p>
          <a:p>
            <a:pPr lvl="2"/>
            <a:r>
              <a:rPr lang="fr-FR" dirty="0" smtClean="0"/>
              <a:t>4. Parser les phrases</a:t>
            </a:r>
          </a:p>
          <a:p>
            <a:pPr lvl="2"/>
            <a:r>
              <a:rPr lang="fr-FR" dirty="0" smtClean="0"/>
              <a:t>5. Extraire des motifs</a:t>
            </a:r>
          </a:p>
          <a:p>
            <a:pPr lvl="2"/>
            <a:r>
              <a:rPr lang="fr-FR" dirty="0" smtClean="0"/>
              <a:t>6. Construire un modèle</a:t>
            </a:r>
          </a:p>
          <a:p>
            <a:pPr lvl="2"/>
            <a:r>
              <a:rPr lang="fr-FR" dirty="0" smtClean="0"/>
              <a:t>7. Évaluer le modèle</a:t>
            </a:r>
          </a:p>
          <a:p>
            <a:r>
              <a:rPr lang="fr-FR" dirty="0">
                <a:solidFill>
                  <a:srgbClr val="008000"/>
                </a:solidFill>
              </a:rPr>
              <a:t>(+) </a:t>
            </a:r>
            <a:r>
              <a:rPr lang="fr-FR" dirty="0"/>
              <a:t>Précision élevée</a:t>
            </a:r>
          </a:p>
          <a:p>
            <a:r>
              <a:rPr lang="fr-FR" dirty="0">
                <a:solidFill>
                  <a:srgbClr val="008000"/>
                </a:solidFill>
              </a:rPr>
              <a:t>(+) </a:t>
            </a:r>
            <a:r>
              <a:rPr lang="fr-FR" dirty="0"/>
              <a:t>Les attributs syntaxiques et lexicales peuvent aider à construire des motifs pertinents</a:t>
            </a:r>
          </a:p>
          <a:p>
            <a:r>
              <a:rPr lang="fr-FR" dirty="0">
                <a:solidFill>
                  <a:srgbClr val="FF0000"/>
                </a:solidFill>
              </a:rPr>
              <a:t>(-) </a:t>
            </a:r>
            <a:r>
              <a:rPr lang="fr-FR" dirty="0"/>
              <a:t>Les connaissances à priori doivent être collectés et prétraités (base de relations)</a:t>
            </a:r>
          </a:p>
          <a:p>
            <a:pPr lvl="2"/>
            <a:endParaRPr lang="fr-FR" dirty="0"/>
          </a:p>
        </p:txBody>
      </p:sp>
      <p:sp>
        <p:nvSpPr>
          <p:cNvPr id="3" name="Titre 2"/>
          <p:cNvSpPr>
            <a:spLocks noGrp="1"/>
          </p:cNvSpPr>
          <p:nvPr>
            <p:ph type="title"/>
          </p:nvPr>
        </p:nvSpPr>
        <p:spPr/>
        <p:txBody>
          <a:bodyPr/>
          <a:lstStyle/>
          <a:p>
            <a:r>
              <a:rPr lang="fr-FR" dirty="0"/>
              <a:t>4.8. </a:t>
            </a:r>
            <a:r>
              <a:rPr lang="fr-FR" dirty="0" smtClean="0"/>
              <a:t>Supervision </a:t>
            </a:r>
            <a:r>
              <a:rPr lang="fr-FR" dirty="0"/>
              <a:t>distante</a:t>
            </a:r>
          </a:p>
        </p:txBody>
      </p:sp>
      <p:sp>
        <p:nvSpPr>
          <p:cNvPr id="4" name="Espace réservé du numéro de diapositive 3"/>
          <p:cNvSpPr>
            <a:spLocks noGrp="1"/>
          </p:cNvSpPr>
          <p:nvPr>
            <p:ph type="sldNum" sz="quarter" idx="12"/>
          </p:nvPr>
        </p:nvSpPr>
        <p:spPr/>
        <p:txBody>
          <a:bodyPr/>
          <a:lstStyle/>
          <a:p>
            <a:fld id="{F7886C9C-DC18-4195-8FD5-A50AA931D419}" type="slidenum">
              <a:rPr lang="en-US" smtClean="0"/>
              <a:pPr/>
              <a:t>34</a:t>
            </a:fld>
            <a:endParaRPr lang="en-US" dirty="0"/>
          </a:p>
        </p:txBody>
      </p:sp>
    </p:spTree>
    <p:extLst>
      <p:ext uri="{BB962C8B-B14F-4D97-AF65-F5344CB8AC3E}">
        <p14:creationId xmlns:p14="http://schemas.microsoft.com/office/powerpoint/2010/main" val="105142506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a:t>4.8. </a:t>
            </a:r>
            <a:r>
              <a:rPr lang="fr-FR" dirty="0" smtClean="0"/>
              <a:t>Supervision distante</a:t>
            </a:r>
            <a:endParaRPr lang="fr-FR" dirty="0"/>
          </a:p>
        </p:txBody>
      </p:sp>
      <p:pic>
        <p:nvPicPr>
          <p:cNvPr id="8" name="Image 7"/>
          <p:cNvPicPr>
            <a:picLocks noChangeAspect="1"/>
          </p:cNvPicPr>
          <p:nvPr/>
        </p:nvPicPr>
        <p:blipFill>
          <a:blip r:embed="rId2"/>
          <a:stretch>
            <a:fillRect/>
          </a:stretch>
        </p:blipFill>
        <p:spPr>
          <a:xfrm>
            <a:off x="0" y="1616536"/>
            <a:ext cx="9144000" cy="3971007"/>
          </a:xfrm>
          <a:prstGeom prst="rect">
            <a:avLst/>
          </a:prstGeom>
        </p:spPr>
      </p:pic>
      <p:sp>
        <p:nvSpPr>
          <p:cNvPr id="9" name="Espace réservé du contenu 1"/>
          <p:cNvSpPr>
            <a:spLocks noGrp="1"/>
          </p:cNvSpPr>
          <p:nvPr>
            <p:ph idx="1"/>
          </p:nvPr>
        </p:nvSpPr>
        <p:spPr>
          <a:xfrm>
            <a:off x="380999" y="1719071"/>
            <a:ext cx="8407893" cy="4953714"/>
          </a:xfrm>
        </p:spPr>
        <p:txBody>
          <a:bodyPr>
            <a:normAutofit lnSpcReduction="10000"/>
          </a:bodyPr>
          <a:lstStyle/>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smtClean="0"/>
          </a:p>
          <a:p>
            <a:r>
              <a:rPr lang="fr-FR" dirty="0" smtClean="0"/>
              <a:t>L’ensemble négatif est construit en construisons des relations invalides à partir les différentes combinaisons possibles entre les entités nommées.</a:t>
            </a:r>
            <a:endParaRPr lang="fr-FR" dirty="0"/>
          </a:p>
        </p:txBody>
      </p:sp>
      <p:sp>
        <p:nvSpPr>
          <p:cNvPr id="2" name="Espace réservé du numéro de diapositive 1"/>
          <p:cNvSpPr>
            <a:spLocks noGrp="1"/>
          </p:cNvSpPr>
          <p:nvPr>
            <p:ph type="sldNum" sz="quarter" idx="12"/>
          </p:nvPr>
        </p:nvSpPr>
        <p:spPr/>
        <p:txBody>
          <a:bodyPr/>
          <a:lstStyle/>
          <a:p>
            <a:fld id="{F7886C9C-DC18-4195-8FD5-A50AA931D419}" type="slidenum">
              <a:rPr lang="en-US" smtClean="0"/>
              <a:pPr/>
              <a:t>35</a:t>
            </a:fld>
            <a:endParaRPr lang="en-US" dirty="0"/>
          </a:p>
        </p:txBody>
      </p:sp>
    </p:spTree>
    <p:extLst>
      <p:ext uri="{BB962C8B-B14F-4D97-AF65-F5344CB8AC3E}">
        <p14:creationId xmlns:p14="http://schemas.microsoft.com/office/powerpoint/2010/main" val="129793117"/>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sz="2400" b="1" dirty="0" smtClean="0">
                <a:solidFill>
                  <a:schemeClr val="accent3"/>
                </a:solidFill>
              </a:rPr>
              <a:t>KnowItAll</a:t>
            </a:r>
            <a:r>
              <a:rPr lang="fr-FR" sz="2400" dirty="0" smtClean="0">
                <a:solidFill>
                  <a:schemeClr val="accent3"/>
                </a:solidFill>
              </a:rPr>
              <a:t> </a:t>
            </a:r>
            <a:r>
              <a:rPr lang="fr-FR" dirty="0" smtClean="0">
                <a:solidFill>
                  <a:schemeClr val="accent1"/>
                </a:solidFill>
              </a:rPr>
              <a:t>(Etzioni et al, 2005)</a:t>
            </a:r>
          </a:p>
          <a:p>
            <a:r>
              <a:rPr lang="fr-FR" dirty="0" smtClean="0"/>
              <a:t>Entrée :</a:t>
            </a:r>
          </a:p>
          <a:p>
            <a:pPr lvl="1"/>
            <a:r>
              <a:rPr lang="fr-FR" dirty="0" smtClean="0"/>
              <a:t>Une base des prédicats et classes cibles</a:t>
            </a:r>
          </a:p>
          <a:p>
            <a:pPr lvl="2"/>
            <a:r>
              <a:rPr lang="fr-FR" dirty="0" smtClean="0"/>
              <a:t>Uses(</a:t>
            </a:r>
            <a:r>
              <a:rPr lang="de-DE" dirty="0" smtClean="0"/>
              <a:t>Data_type, </a:t>
            </a:r>
            <a:r>
              <a:rPr lang="de-DE" dirty="0"/>
              <a:t>T</a:t>
            </a:r>
            <a:r>
              <a:rPr lang="de-DE" dirty="0" smtClean="0"/>
              <a:t>axon</a:t>
            </a:r>
            <a:r>
              <a:rPr lang="fr-FR" dirty="0" smtClean="0"/>
              <a:t>)</a:t>
            </a:r>
          </a:p>
          <a:p>
            <a:pPr lvl="1"/>
            <a:r>
              <a:rPr lang="fr-FR" dirty="0" smtClean="0"/>
              <a:t>Utiliser les motifs Hearst pour trouver toutes instances de classes</a:t>
            </a:r>
          </a:p>
          <a:p>
            <a:pPr lvl="2"/>
            <a:r>
              <a:rPr lang="fr-FR" dirty="0" smtClean="0"/>
              <a:t>Such as, an other ,as, ….</a:t>
            </a:r>
          </a:p>
          <a:p>
            <a:pPr lvl="1"/>
            <a:r>
              <a:rPr lang="fr-FR" dirty="0" smtClean="0"/>
              <a:t>Utiliser des motifs pour trouver des relations</a:t>
            </a:r>
          </a:p>
          <a:p>
            <a:pPr lvl="2"/>
            <a:r>
              <a:rPr lang="fr-FR" dirty="0" smtClean="0"/>
              <a:t>"</a:t>
            </a:r>
            <a:r>
              <a:rPr lang="fr-FR" i="1" dirty="0" smtClean="0"/>
              <a:t>We</a:t>
            </a:r>
            <a:r>
              <a:rPr lang="fr-FR" dirty="0" smtClean="0"/>
              <a:t> </a:t>
            </a:r>
            <a:r>
              <a:rPr lang="fr-FR" dirty="0">
                <a:solidFill>
                  <a:srgbClr val="FF0000"/>
                </a:solidFill>
              </a:rPr>
              <a:t>RELATION</a:t>
            </a:r>
            <a:r>
              <a:rPr lang="fr-FR" dirty="0"/>
              <a:t> </a:t>
            </a:r>
            <a:r>
              <a:rPr lang="fr-FR" u="sng" dirty="0" smtClean="0"/>
              <a:t>Data_type</a:t>
            </a:r>
            <a:r>
              <a:rPr lang="fr-FR" dirty="0" smtClean="0"/>
              <a:t> </a:t>
            </a:r>
            <a:r>
              <a:rPr lang="fr-FR" i="1" dirty="0" smtClean="0"/>
              <a:t>across</a:t>
            </a:r>
            <a:r>
              <a:rPr lang="fr-FR" dirty="0" smtClean="0"/>
              <a:t> </a:t>
            </a:r>
            <a:r>
              <a:rPr lang="fr-FR" u="sng" dirty="0" smtClean="0"/>
              <a:t>Taxon</a:t>
            </a:r>
            <a:r>
              <a:rPr lang="fr-FR" dirty="0" smtClean="0"/>
              <a:t>"</a:t>
            </a:r>
          </a:p>
          <a:p>
            <a:pPr lvl="2"/>
            <a:r>
              <a:rPr lang="fr-FR" i="1" dirty="0" smtClean="0"/>
              <a:t>"</a:t>
            </a:r>
            <a:r>
              <a:rPr lang="fr-FR" u="sng" dirty="0" smtClean="0"/>
              <a:t>Data_type</a:t>
            </a:r>
            <a:r>
              <a:rPr lang="fr-FR" i="1" dirty="0" smtClean="0"/>
              <a:t> </a:t>
            </a:r>
            <a:r>
              <a:rPr lang="fr-FR" dirty="0">
                <a:solidFill>
                  <a:srgbClr val="FF0000"/>
                </a:solidFill>
              </a:rPr>
              <a:t>RELATION</a:t>
            </a:r>
            <a:r>
              <a:rPr lang="fr-FR" dirty="0"/>
              <a:t> </a:t>
            </a:r>
            <a:r>
              <a:rPr lang="fr-FR" u="sng" dirty="0" smtClean="0"/>
              <a:t>Taxon</a:t>
            </a:r>
            <a:r>
              <a:rPr lang="fr-FR" dirty="0" smtClean="0"/>
              <a:t>. »</a:t>
            </a:r>
          </a:p>
          <a:p>
            <a:pPr lvl="1"/>
            <a:r>
              <a:rPr lang="fr-FR" dirty="0" smtClean="0"/>
              <a:t>Ajouter la relation apprise dans la base des prédicats</a:t>
            </a:r>
            <a:endParaRPr lang="fr-FR" dirty="0"/>
          </a:p>
        </p:txBody>
      </p:sp>
      <p:sp>
        <p:nvSpPr>
          <p:cNvPr id="3" name="Titre 2"/>
          <p:cNvSpPr>
            <a:spLocks noGrp="1"/>
          </p:cNvSpPr>
          <p:nvPr>
            <p:ph type="title"/>
          </p:nvPr>
        </p:nvSpPr>
        <p:spPr/>
        <p:txBody>
          <a:bodyPr/>
          <a:lstStyle/>
          <a:p>
            <a:r>
              <a:rPr lang="fr-FR" dirty="0" smtClean="0"/>
              <a:t>4.9. Apprentissage non supervisé</a:t>
            </a:r>
            <a:endParaRPr lang="fr-FR" dirty="0"/>
          </a:p>
        </p:txBody>
      </p:sp>
      <p:sp>
        <p:nvSpPr>
          <p:cNvPr id="4" name="Espace réservé du numéro de diapositive 3"/>
          <p:cNvSpPr>
            <a:spLocks noGrp="1"/>
          </p:cNvSpPr>
          <p:nvPr>
            <p:ph type="sldNum" sz="quarter" idx="12"/>
          </p:nvPr>
        </p:nvSpPr>
        <p:spPr/>
        <p:txBody>
          <a:bodyPr/>
          <a:lstStyle/>
          <a:p>
            <a:fld id="{F7886C9C-DC18-4195-8FD5-A50AA931D419}" type="slidenum">
              <a:rPr lang="en-US" smtClean="0"/>
              <a:pPr/>
              <a:t>36</a:t>
            </a:fld>
            <a:endParaRPr lang="en-US" dirty="0"/>
          </a:p>
        </p:txBody>
      </p:sp>
    </p:spTree>
    <p:extLst>
      <p:ext uri="{BB962C8B-B14F-4D97-AF65-F5344CB8AC3E}">
        <p14:creationId xmlns:p14="http://schemas.microsoft.com/office/powerpoint/2010/main" val="365334602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20000"/>
          </a:bodyPr>
          <a:lstStyle/>
          <a:p>
            <a:r>
              <a:rPr lang="fr-FR" sz="2200" b="1" dirty="0" smtClean="0">
                <a:solidFill>
                  <a:srgbClr val="928B70"/>
                </a:solidFill>
              </a:rPr>
              <a:t>TextRunner </a:t>
            </a:r>
            <a:r>
              <a:rPr lang="fr-FR" dirty="0" smtClean="0"/>
              <a:t>(</a:t>
            </a:r>
            <a:r>
              <a:rPr lang="fr-FR" dirty="0" smtClean="0">
                <a:solidFill>
                  <a:schemeClr val="accent1"/>
                </a:solidFill>
              </a:rPr>
              <a:t>Banko et al,2007</a:t>
            </a:r>
            <a:r>
              <a:rPr lang="fr-FR" dirty="0" smtClean="0"/>
              <a:t>)</a:t>
            </a:r>
          </a:p>
          <a:p>
            <a:pPr lvl="1"/>
            <a:r>
              <a:rPr lang="fr-FR" dirty="0" smtClean="0"/>
              <a:t>1. Self-supervised learner</a:t>
            </a:r>
          </a:p>
          <a:p>
            <a:pPr lvl="2"/>
            <a:r>
              <a:rPr lang="fr-FR" dirty="0" smtClean="0"/>
              <a:t>Parser des phrases (POS)</a:t>
            </a:r>
          </a:p>
          <a:p>
            <a:pPr lvl="2"/>
            <a:r>
              <a:rPr lang="fr-FR" dirty="0" smtClean="0"/>
              <a:t>B. Extraire tous les tuples</a:t>
            </a:r>
          </a:p>
          <a:p>
            <a:pPr lvl="2"/>
            <a:r>
              <a:rPr lang="fr-FR" dirty="0" smtClean="0"/>
              <a:t>C. Étiqueter chaque tuple en se basant sur les attributs POS</a:t>
            </a:r>
          </a:p>
          <a:p>
            <a:pPr lvl="3"/>
            <a:r>
              <a:rPr lang="fr-FR" dirty="0" smtClean="0"/>
              <a:t>Exemple :</a:t>
            </a:r>
          </a:p>
          <a:p>
            <a:pPr lvl="4"/>
            <a:r>
              <a:rPr lang="fr-FR" dirty="0" smtClean="0"/>
              <a:t>Positif is la dépendance est courte (&lt;3) et les NP (noms propres) ne sont pas des pronoms</a:t>
            </a:r>
          </a:p>
          <a:p>
            <a:pPr lvl="2"/>
            <a:r>
              <a:rPr lang="fr-FR" dirty="0" smtClean="0"/>
              <a:t>D. Créer un modèle Naïf Bayes sur les tuples crées</a:t>
            </a:r>
          </a:p>
          <a:p>
            <a:pPr lvl="3"/>
            <a:r>
              <a:rPr lang="fr-FR" dirty="0" smtClean="0"/>
              <a:t>En utilisant des attributs lightweight : POS, Stopwords, …</a:t>
            </a:r>
          </a:p>
          <a:p>
            <a:pPr lvl="1"/>
            <a:r>
              <a:rPr lang="fr-FR" dirty="0" smtClean="0"/>
              <a:t>2. Single-pass extractor</a:t>
            </a:r>
          </a:p>
          <a:p>
            <a:pPr lvl="2"/>
            <a:r>
              <a:rPr lang="fr-FR" dirty="0"/>
              <a:t>A. </a:t>
            </a:r>
            <a:r>
              <a:rPr lang="fr-FR" dirty="0" smtClean="0"/>
              <a:t>Utiliser un POS tagger</a:t>
            </a:r>
          </a:p>
          <a:p>
            <a:pPr lvl="2"/>
            <a:r>
              <a:rPr lang="fr-FR" dirty="0" smtClean="0"/>
              <a:t>B. Utiliser un Base Noun Phrase chunker</a:t>
            </a:r>
          </a:p>
          <a:p>
            <a:pPr lvl="2"/>
            <a:r>
              <a:rPr lang="fr-FR" dirty="0" smtClean="0"/>
              <a:t>C. Extraire toutes les chaines de caractères entre les NP</a:t>
            </a:r>
          </a:p>
          <a:p>
            <a:pPr lvl="2"/>
            <a:r>
              <a:rPr lang="fr-FR" dirty="0" smtClean="0"/>
              <a:t>D. Utiliser des règles heuristiques pour simplifier les chaines de caractères</a:t>
            </a:r>
          </a:p>
          <a:p>
            <a:pPr lvl="2"/>
            <a:r>
              <a:rPr lang="fr-FR" dirty="0" smtClean="0"/>
              <a:t>E. Passer les tuples crées sur un classifieur Naif Bayes.</a:t>
            </a:r>
          </a:p>
          <a:p>
            <a:pPr lvl="1"/>
            <a:r>
              <a:rPr lang="fr-FR" dirty="0" smtClean="0"/>
              <a:t>3. Redundancy-based assessor</a:t>
            </a:r>
          </a:p>
          <a:p>
            <a:pPr lvl="2"/>
            <a:r>
              <a:rPr lang="fr-FR" dirty="0"/>
              <a:t>A. </a:t>
            </a:r>
            <a:r>
              <a:rPr lang="fr-FR" dirty="0" smtClean="0"/>
              <a:t>Compter les toutes instances d’un tuple</a:t>
            </a:r>
          </a:p>
          <a:p>
            <a:pPr lvl="2"/>
            <a:r>
              <a:rPr lang="fr-FR" dirty="0" smtClean="0"/>
              <a:t>B. Calculer la vraisemblance de chaque tuple</a:t>
            </a:r>
          </a:p>
          <a:p>
            <a:pPr lvl="3"/>
            <a:endParaRPr lang="fr-FR" dirty="0" smtClean="0"/>
          </a:p>
          <a:p>
            <a:pPr lvl="3"/>
            <a:endParaRPr lang="fr-FR" dirty="0"/>
          </a:p>
        </p:txBody>
      </p:sp>
      <p:sp>
        <p:nvSpPr>
          <p:cNvPr id="3" name="Titre 2"/>
          <p:cNvSpPr>
            <a:spLocks noGrp="1"/>
          </p:cNvSpPr>
          <p:nvPr>
            <p:ph type="title"/>
          </p:nvPr>
        </p:nvSpPr>
        <p:spPr/>
        <p:txBody>
          <a:bodyPr/>
          <a:lstStyle/>
          <a:p>
            <a:r>
              <a:rPr lang="fr-FR" dirty="0"/>
              <a:t>4.9. </a:t>
            </a:r>
            <a:r>
              <a:rPr lang="fr-FR" dirty="0" smtClean="0"/>
              <a:t>Apprentissage non supervisé</a:t>
            </a:r>
            <a:endParaRPr lang="fr-FR" dirty="0"/>
          </a:p>
        </p:txBody>
      </p:sp>
      <p:sp>
        <p:nvSpPr>
          <p:cNvPr id="5" name="Rectangle 4"/>
          <p:cNvSpPr/>
          <p:nvPr/>
        </p:nvSpPr>
        <p:spPr>
          <a:xfrm>
            <a:off x="6636414" y="6409371"/>
            <a:ext cx="2334969" cy="461665"/>
          </a:xfrm>
          <a:prstGeom prst="rect">
            <a:avLst/>
          </a:prstGeom>
        </p:spPr>
        <p:txBody>
          <a:bodyPr wrap="none">
            <a:spAutoFit/>
          </a:bodyPr>
          <a:lstStyle/>
          <a:p>
            <a:r>
              <a:rPr lang="pl-PL" sz="1200" dirty="0">
                <a:hlinkClick r:id="rId2"/>
              </a:rPr>
              <a:t>http://</a:t>
            </a:r>
            <a:r>
              <a:rPr lang="pl-PL" sz="1200" dirty="0" smtClean="0">
                <a:hlinkClick r:id="rId2"/>
              </a:rPr>
              <a:t>openie.cs.washington.edu</a:t>
            </a:r>
            <a:endParaRPr lang="pl-PL" sz="1200" dirty="0" smtClean="0"/>
          </a:p>
          <a:p>
            <a:endParaRPr lang="fr-FR" sz="1200" dirty="0"/>
          </a:p>
        </p:txBody>
      </p:sp>
      <p:sp>
        <p:nvSpPr>
          <p:cNvPr id="4" name="Espace réservé du numéro de diapositive 3"/>
          <p:cNvSpPr>
            <a:spLocks noGrp="1"/>
          </p:cNvSpPr>
          <p:nvPr>
            <p:ph type="sldNum" sz="quarter" idx="12"/>
          </p:nvPr>
        </p:nvSpPr>
        <p:spPr/>
        <p:txBody>
          <a:bodyPr/>
          <a:lstStyle/>
          <a:p>
            <a:fld id="{F7886C9C-DC18-4195-8FD5-A50AA931D419}" type="slidenum">
              <a:rPr lang="en-US" smtClean="0"/>
              <a:pPr/>
              <a:t>37</a:t>
            </a:fld>
            <a:endParaRPr lang="en-US" dirty="0"/>
          </a:p>
        </p:txBody>
      </p:sp>
    </p:spTree>
    <p:extLst>
      <p:ext uri="{BB962C8B-B14F-4D97-AF65-F5344CB8AC3E}">
        <p14:creationId xmlns:p14="http://schemas.microsoft.com/office/powerpoint/2010/main" val="329868962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b="1" dirty="0" smtClean="0">
                <a:solidFill>
                  <a:schemeClr val="accent3"/>
                </a:solidFill>
              </a:rPr>
              <a:t>DIRT</a:t>
            </a:r>
            <a:r>
              <a:rPr lang="fr-FR" b="1" dirty="0" smtClean="0"/>
              <a:t> </a:t>
            </a:r>
            <a:r>
              <a:rPr lang="it-IT" b="1" dirty="0"/>
              <a:t>(Lin &amp; Pantel 2003)</a:t>
            </a:r>
            <a:r>
              <a:rPr lang="fr-FR" dirty="0" smtClean="0"/>
              <a:t>: Dicovery of Onference Rules from Text</a:t>
            </a:r>
          </a:p>
          <a:p>
            <a:pPr lvl="1"/>
            <a:r>
              <a:rPr lang="fr-FR" dirty="0" smtClean="0"/>
              <a:t>En utilisant les chemins de dépendances de MINIPAR entre les paires de noms, il s’agit de retrouver les chemins similaires</a:t>
            </a:r>
          </a:p>
          <a:p>
            <a:pPr lvl="1"/>
            <a:r>
              <a:rPr lang="fr-FR" dirty="0" smtClean="0"/>
              <a:t>Si deux chemins représentent des contextes similaires, alors les significations tendent d’être similaires. (</a:t>
            </a:r>
            <a:r>
              <a:rPr lang="fr-FR" dirty="0" smtClean="0">
                <a:solidFill>
                  <a:srgbClr val="FF0000"/>
                </a:solidFill>
              </a:rPr>
              <a:t>FAUX !</a:t>
            </a:r>
            <a:r>
              <a:rPr lang="fr-FR" dirty="0" smtClean="0"/>
              <a:t>)</a:t>
            </a:r>
          </a:p>
          <a:p>
            <a:pPr lvl="1"/>
            <a:r>
              <a:rPr lang="fr-FR" dirty="0" smtClean="0"/>
              <a:t>Exemple : les top 20 chemins similaires à "X </a:t>
            </a:r>
            <a:r>
              <a:rPr lang="fr-FR" i="1" dirty="0" smtClean="0"/>
              <a:t>solves</a:t>
            </a:r>
            <a:r>
              <a:rPr lang="fr-FR" dirty="0" smtClean="0"/>
              <a:t> Y" </a:t>
            </a:r>
          </a:p>
          <a:p>
            <a:pPr lvl="1"/>
            <a:endParaRPr lang="fr-FR" dirty="0" smtClean="0"/>
          </a:p>
          <a:p>
            <a:pPr lvl="1"/>
            <a:endParaRPr lang="fr-FR" dirty="0"/>
          </a:p>
          <a:p>
            <a:pPr lvl="1"/>
            <a:endParaRPr lang="fr-FR" dirty="0" smtClean="0"/>
          </a:p>
          <a:p>
            <a:pPr lvl="1"/>
            <a:endParaRPr lang="fr-FR" dirty="0"/>
          </a:p>
          <a:p>
            <a:pPr lvl="1"/>
            <a:endParaRPr lang="fr-FR" dirty="0" smtClean="0"/>
          </a:p>
          <a:p>
            <a:pPr lvl="1"/>
            <a:r>
              <a:rPr lang="fr-FR" dirty="0" smtClean="0">
                <a:solidFill>
                  <a:srgbClr val="FF0000"/>
                </a:solidFill>
              </a:rPr>
              <a:t>(-) </a:t>
            </a:r>
            <a:r>
              <a:rPr lang="fr-FR" dirty="0" smtClean="0"/>
              <a:t>ambiguïtés de chemins</a:t>
            </a:r>
            <a:endParaRPr lang="fr-FR" dirty="0"/>
          </a:p>
        </p:txBody>
      </p:sp>
      <p:sp>
        <p:nvSpPr>
          <p:cNvPr id="3" name="Titre 2"/>
          <p:cNvSpPr>
            <a:spLocks noGrp="1"/>
          </p:cNvSpPr>
          <p:nvPr>
            <p:ph type="title"/>
          </p:nvPr>
        </p:nvSpPr>
        <p:spPr/>
        <p:txBody>
          <a:bodyPr/>
          <a:lstStyle/>
          <a:p>
            <a:r>
              <a:rPr lang="fr-FR" dirty="0"/>
              <a:t>4.9. </a:t>
            </a:r>
            <a:r>
              <a:rPr lang="fr-FR" dirty="0" smtClean="0"/>
              <a:t>Apprentissage </a:t>
            </a:r>
            <a:r>
              <a:rPr lang="fr-FR" dirty="0"/>
              <a:t>non supervisé</a:t>
            </a:r>
          </a:p>
        </p:txBody>
      </p:sp>
      <p:pic>
        <p:nvPicPr>
          <p:cNvPr id="4" name="Image 3"/>
          <p:cNvPicPr>
            <a:picLocks noChangeAspect="1"/>
          </p:cNvPicPr>
          <p:nvPr/>
        </p:nvPicPr>
        <p:blipFill>
          <a:blip r:embed="rId2"/>
          <a:stretch>
            <a:fillRect/>
          </a:stretch>
        </p:blipFill>
        <p:spPr>
          <a:xfrm>
            <a:off x="2983328" y="4043642"/>
            <a:ext cx="2969914" cy="1379043"/>
          </a:xfrm>
          <a:prstGeom prst="rect">
            <a:avLst/>
          </a:prstGeom>
        </p:spPr>
      </p:pic>
      <p:sp>
        <p:nvSpPr>
          <p:cNvPr id="5" name="Espace réservé du numéro de diapositive 4"/>
          <p:cNvSpPr>
            <a:spLocks noGrp="1"/>
          </p:cNvSpPr>
          <p:nvPr>
            <p:ph type="sldNum" sz="quarter" idx="12"/>
          </p:nvPr>
        </p:nvSpPr>
        <p:spPr/>
        <p:txBody>
          <a:bodyPr/>
          <a:lstStyle/>
          <a:p>
            <a:fld id="{F7886C9C-DC18-4195-8FD5-A50AA931D419}" type="slidenum">
              <a:rPr lang="en-US" smtClean="0"/>
              <a:pPr/>
              <a:t>38</a:t>
            </a:fld>
            <a:endParaRPr lang="en-US" dirty="0"/>
          </a:p>
        </p:txBody>
      </p:sp>
    </p:spTree>
    <p:extLst>
      <p:ext uri="{BB962C8B-B14F-4D97-AF65-F5344CB8AC3E}">
        <p14:creationId xmlns:p14="http://schemas.microsoft.com/office/powerpoint/2010/main" val="7687787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solidFill>
                  <a:srgbClr val="928B70"/>
                </a:solidFill>
              </a:rPr>
              <a:t>Une amélioration de DIRT</a:t>
            </a:r>
            <a:r>
              <a:rPr lang="fr-FR" dirty="0" smtClean="0"/>
              <a:t> (</a:t>
            </a:r>
            <a:r>
              <a:rPr lang="fr-FR" dirty="0" smtClean="0">
                <a:solidFill>
                  <a:schemeClr val="accent1"/>
                </a:solidFill>
              </a:rPr>
              <a:t>Yao et al. 2012</a:t>
            </a:r>
            <a:r>
              <a:rPr lang="fr-FR" dirty="0" smtClean="0"/>
              <a:t>)</a:t>
            </a:r>
          </a:p>
          <a:p>
            <a:pPr lvl="1"/>
            <a:r>
              <a:rPr lang="fr-FR" dirty="0" smtClean="0"/>
              <a:t>Extraire et filtrer les tuples (entité, chemin, entité)</a:t>
            </a:r>
          </a:p>
          <a:p>
            <a:pPr lvl="1"/>
            <a:r>
              <a:rPr lang="fr-FR" dirty="0" smtClean="0"/>
              <a:t>Construire les représentations/attributs pour chaque tuple</a:t>
            </a:r>
          </a:p>
          <a:p>
            <a:pPr lvl="2"/>
            <a:r>
              <a:rPr lang="fr-FR" dirty="0" smtClean="0"/>
              <a:t>Sac-de-mots, mot, catégories de documents, catégories de phrase (LDA topic model)</a:t>
            </a:r>
          </a:p>
          <a:p>
            <a:pPr lvl="1"/>
            <a:r>
              <a:rPr lang="fr-FR" dirty="0" smtClean="0"/>
              <a:t>Regrouper les tuples pour chaque chemin dans des clusters</a:t>
            </a:r>
          </a:p>
          <a:p>
            <a:pPr lvl="2"/>
            <a:r>
              <a:rPr lang="fr-FR" dirty="0" smtClean="0"/>
              <a:t>Appliquer le modèle LDA topic (regrouper par topic)</a:t>
            </a:r>
          </a:p>
          <a:p>
            <a:pPr lvl="1"/>
            <a:r>
              <a:rPr lang="fr-FR" dirty="0" smtClean="0"/>
              <a:t>Chercher les relations sémantiques dans chaque cluster</a:t>
            </a:r>
          </a:p>
          <a:p>
            <a:pPr lvl="2"/>
            <a:r>
              <a:rPr lang="fr-FR" dirty="0"/>
              <a:t>Clustering hiérarchique </a:t>
            </a:r>
            <a:r>
              <a:rPr lang="fr-FR" dirty="0" smtClean="0"/>
              <a:t>aggolomératif</a:t>
            </a:r>
          </a:p>
          <a:p>
            <a:pPr lvl="3"/>
            <a:r>
              <a:rPr lang="fr-FR" dirty="0" smtClean="0"/>
              <a:t>Similarité entre les vecteurs attributs</a:t>
            </a:r>
            <a:endParaRPr lang="fr-FR" dirty="0"/>
          </a:p>
          <a:p>
            <a:pPr lvl="2"/>
            <a:endParaRPr lang="fr-FR" dirty="0" smtClean="0"/>
          </a:p>
        </p:txBody>
      </p:sp>
      <p:sp>
        <p:nvSpPr>
          <p:cNvPr id="3" name="Titre 2"/>
          <p:cNvSpPr>
            <a:spLocks noGrp="1"/>
          </p:cNvSpPr>
          <p:nvPr>
            <p:ph type="title"/>
          </p:nvPr>
        </p:nvSpPr>
        <p:spPr/>
        <p:txBody>
          <a:bodyPr/>
          <a:lstStyle/>
          <a:p>
            <a:r>
              <a:rPr lang="fr-FR" dirty="0" smtClean="0"/>
              <a:t>4.9. </a:t>
            </a:r>
            <a:r>
              <a:rPr lang="fr-FR" dirty="0"/>
              <a:t>Apprentissage non supervisé</a:t>
            </a:r>
          </a:p>
        </p:txBody>
      </p:sp>
      <p:sp>
        <p:nvSpPr>
          <p:cNvPr id="4" name="Espace réservé du numéro de diapositive 3"/>
          <p:cNvSpPr>
            <a:spLocks noGrp="1"/>
          </p:cNvSpPr>
          <p:nvPr>
            <p:ph type="sldNum" sz="quarter" idx="12"/>
          </p:nvPr>
        </p:nvSpPr>
        <p:spPr/>
        <p:txBody>
          <a:bodyPr/>
          <a:lstStyle/>
          <a:p>
            <a:fld id="{F7886C9C-DC18-4195-8FD5-A50AA931D419}" type="slidenum">
              <a:rPr lang="en-US" smtClean="0"/>
              <a:pPr/>
              <a:t>39</a:t>
            </a:fld>
            <a:endParaRPr lang="en-US" dirty="0"/>
          </a:p>
        </p:txBody>
      </p:sp>
    </p:spTree>
    <p:extLst>
      <p:ext uri="{BB962C8B-B14F-4D97-AF65-F5344CB8AC3E}">
        <p14:creationId xmlns:p14="http://schemas.microsoft.com/office/powerpoint/2010/main" val="75998834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10000"/>
          </a:bodyPr>
          <a:lstStyle/>
          <a:p>
            <a:pPr algn="just"/>
            <a:r>
              <a:rPr lang="fr-FR" sz="2400" dirty="0" smtClean="0"/>
              <a:t>Extraction de connaissances phylogénétiques à partir des textes pour enrichir une ontologie de base PhylOnt8</a:t>
            </a:r>
          </a:p>
          <a:p>
            <a:pPr lvl="1" algn="just"/>
            <a:r>
              <a:rPr lang="fr-FR" sz="2000" dirty="0" smtClean="0"/>
              <a:t>Concepts = termes</a:t>
            </a:r>
          </a:p>
          <a:p>
            <a:pPr lvl="2" algn="just"/>
            <a:r>
              <a:rPr lang="fr-FR" sz="1800" i="1" dirty="0" smtClean="0"/>
              <a:t>Neighbor</a:t>
            </a:r>
            <a:r>
              <a:rPr lang="fr-FR" sz="1800" i="1" dirty="0"/>
              <a:t> </a:t>
            </a:r>
            <a:r>
              <a:rPr lang="fr-FR" sz="1800" i="1" dirty="0" smtClean="0"/>
              <a:t>joining, DAMBE, HKY</a:t>
            </a:r>
          </a:p>
          <a:p>
            <a:pPr lvl="1" algn="just"/>
            <a:r>
              <a:rPr lang="fr-FR" sz="2000" dirty="0" smtClean="0"/>
              <a:t>Propriétés =relations</a:t>
            </a:r>
          </a:p>
          <a:p>
            <a:pPr lvl="2" algn="just"/>
            <a:r>
              <a:rPr lang="fr-FR" sz="1800" dirty="0" smtClean="0"/>
              <a:t>Is-a, is-used-in, is-parameter</a:t>
            </a:r>
          </a:p>
          <a:p>
            <a:pPr algn="just"/>
            <a:r>
              <a:rPr lang="fr-FR" sz="2400" dirty="0" smtClean="0"/>
              <a:t>Ontologie</a:t>
            </a:r>
          </a:p>
          <a:p>
            <a:pPr lvl="1" algn="just"/>
            <a:r>
              <a:rPr lang="fr-FR" sz="2200" dirty="0" smtClean="0"/>
              <a:t>Phylont v8 (10-02-2012) </a:t>
            </a:r>
          </a:p>
          <a:p>
            <a:pPr lvl="2" algn="just"/>
            <a:r>
              <a:rPr lang="en-US" sz="2000" dirty="0" smtClean="0"/>
              <a:t>Bioportal</a:t>
            </a:r>
          </a:p>
          <a:p>
            <a:pPr lvl="2"/>
            <a:r>
              <a:rPr lang="en-US" sz="2000" dirty="0" smtClean="0"/>
              <a:t>Métriques :</a:t>
            </a:r>
          </a:p>
          <a:p>
            <a:pPr lvl="3"/>
            <a:r>
              <a:rPr lang="en-US" sz="1800" dirty="0" smtClean="0"/>
              <a:t>Mappings</a:t>
            </a:r>
            <a:r>
              <a:rPr lang="fr-FR" sz="1800" dirty="0" smtClean="0"/>
              <a:t>OF </a:t>
            </a:r>
            <a:r>
              <a:rPr lang="fr-FR" sz="1800" dirty="0"/>
              <a:t>CLASSES:	</a:t>
            </a:r>
            <a:r>
              <a:rPr lang="fr-FR" sz="1800" dirty="0" smtClean="0"/>
              <a:t>147</a:t>
            </a:r>
            <a:r>
              <a:rPr lang="fr-FR" sz="1800" dirty="0"/>
              <a:t>	</a:t>
            </a:r>
          </a:p>
          <a:p>
            <a:pPr lvl="3"/>
            <a:r>
              <a:rPr lang="fr-FR" sz="1800" dirty="0"/>
              <a:t>NUMBER OF INDIVIDUALS:	2	</a:t>
            </a:r>
          </a:p>
          <a:p>
            <a:pPr lvl="3"/>
            <a:r>
              <a:rPr lang="fr-FR" sz="1800" dirty="0"/>
              <a:t>NUMBER OF PROPERTIES:	38	</a:t>
            </a:r>
          </a:p>
          <a:p>
            <a:pPr lvl="3"/>
            <a:r>
              <a:rPr lang="fr-FR" sz="1800" dirty="0"/>
              <a:t>MAXIMUM DEPTH:	</a:t>
            </a:r>
            <a:r>
              <a:rPr lang="fr-FR" sz="1800" dirty="0" smtClean="0"/>
              <a:t>6</a:t>
            </a:r>
            <a:endParaRPr lang="en-US" sz="1800" dirty="0" smtClean="0"/>
          </a:p>
          <a:p>
            <a:pPr lvl="3" algn="just"/>
            <a:endParaRPr lang="fr-FR" sz="1800" dirty="0" smtClean="0"/>
          </a:p>
        </p:txBody>
      </p:sp>
      <p:sp>
        <p:nvSpPr>
          <p:cNvPr id="3" name="Titre 2"/>
          <p:cNvSpPr>
            <a:spLocks noGrp="1"/>
          </p:cNvSpPr>
          <p:nvPr>
            <p:ph type="title"/>
          </p:nvPr>
        </p:nvSpPr>
        <p:spPr/>
        <p:txBody>
          <a:bodyPr/>
          <a:lstStyle/>
          <a:p>
            <a:r>
              <a:rPr lang="fr-FR" dirty="0" smtClean="0"/>
              <a:t>1. Introduction</a:t>
            </a:r>
            <a:endParaRPr lang="fr-FR" dirty="0"/>
          </a:p>
        </p:txBody>
      </p:sp>
      <p:pic>
        <p:nvPicPr>
          <p:cNvPr id="4" name="Image 3" descr="I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7675" y="2788214"/>
            <a:ext cx="3520135" cy="3338265"/>
          </a:xfrm>
          <a:prstGeom prst="rect">
            <a:avLst/>
          </a:prstGeom>
        </p:spPr>
      </p:pic>
      <p:sp>
        <p:nvSpPr>
          <p:cNvPr id="5" name="Espace réservé du numéro de diapositive 4"/>
          <p:cNvSpPr>
            <a:spLocks noGrp="1"/>
          </p:cNvSpPr>
          <p:nvPr>
            <p:ph type="sldNum" sz="quarter" idx="12"/>
          </p:nvPr>
        </p:nvSpPr>
        <p:spPr/>
        <p:txBody>
          <a:bodyPr/>
          <a:lstStyle/>
          <a:p>
            <a:fld id="{F7886C9C-DC18-4195-8FD5-A50AA931D419}" type="slidenum">
              <a:rPr lang="en-US" smtClean="0"/>
              <a:pPr/>
              <a:t>4</a:t>
            </a:fld>
            <a:endParaRPr lang="en-US" dirty="0"/>
          </a:p>
        </p:txBody>
      </p:sp>
    </p:spTree>
    <p:extLst>
      <p:ext uri="{BB962C8B-B14F-4D97-AF65-F5344CB8AC3E}">
        <p14:creationId xmlns:p14="http://schemas.microsoft.com/office/powerpoint/2010/main" val="343109270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endParaRPr lang="fr-FR" dirty="0"/>
          </a:p>
        </p:txBody>
      </p:sp>
      <p:sp>
        <p:nvSpPr>
          <p:cNvPr id="3" name="Espace réservé du numéro de diapositive 2"/>
          <p:cNvSpPr>
            <a:spLocks noGrp="1"/>
          </p:cNvSpPr>
          <p:nvPr>
            <p:ph type="sldNum" sz="quarter" idx="12"/>
          </p:nvPr>
        </p:nvSpPr>
        <p:spPr/>
        <p:txBody>
          <a:bodyPr/>
          <a:lstStyle/>
          <a:p>
            <a:fld id="{F7886C9C-DC18-4195-8FD5-A50AA931D419}" type="slidenum">
              <a:rPr lang="en-US" smtClean="0"/>
              <a:pPr/>
              <a:t>40</a:t>
            </a:fld>
            <a:endParaRPr lang="en-US" dirty="0"/>
          </a:p>
        </p:txBody>
      </p:sp>
      <p:sp>
        <p:nvSpPr>
          <p:cNvPr id="4" name="Titre 3"/>
          <p:cNvSpPr>
            <a:spLocks noGrp="1"/>
          </p:cNvSpPr>
          <p:nvPr>
            <p:ph type="title"/>
          </p:nvPr>
        </p:nvSpPr>
        <p:spPr/>
        <p:txBody>
          <a:bodyPr/>
          <a:lstStyle/>
          <a:p>
            <a:r>
              <a:rPr lang="fr-FR" dirty="0" smtClean="0"/>
              <a:t>4.10. Conclusion</a:t>
            </a:r>
            <a:endParaRPr lang="fr-FR" dirty="0"/>
          </a:p>
        </p:txBody>
      </p:sp>
      <p:graphicFrame>
        <p:nvGraphicFramePr>
          <p:cNvPr id="6" name="Espace réservé du contenu 4"/>
          <p:cNvGraphicFramePr>
            <a:graphicFrameLocks/>
          </p:cNvGraphicFramePr>
          <p:nvPr>
            <p:extLst>
              <p:ext uri="{D42A27DB-BD31-4B8C-83A1-F6EECF244321}">
                <p14:modId xmlns:p14="http://schemas.microsoft.com/office/powerpoint/2010/main" val="519645120"/>
              </p:ext>
            </p:extLst>
          </p:nvPr>
        </p:nvGraphicFramePr>
        <p:xfrm>
          <a:off x="469900" y="1693671"/>
          <a:ext cx="8193941" cy="4960518"/>
        </p:xfrm>
        <a:graphic>
          <a:graphicData uri="http://schemas.openxmlformats.org/drawingml/2006/table">
            <a:tbl>
              <a:tblPr firstRow="1" bandRow="1">
                <a:tableStyleId>{5C22544A-7EE6-4342-B048-85BDC9FD1C3A}</a:tableStyleId>
              </a:tblPr>
              <a:tblGrid>
                <a:gridCol w="2731314"/>
                <a:gridCol w="3289409"/>
                <a:gridCol w="2173218"/>
              </a:tblGrid>
              <a:tr h="129983">
                <a:tc>
                  <a:txBody>
                    <a:bodyPr/>
                    <a:lstStyle/>
                    <a:p>
                      <a:endParaRPr lang="fr-FR" sz="900" dirty="0"/>
                    </a:p>
                  </a:txBody>
                  <a:tcPr/>
                </a:tc>
                <a:tc>
                  <a:txBody>
                    <a:bodyPr/>
                    <a:lstStyle/>
                    <a:p>
                      <a:r>
                        <a:rPr lang="fr-FR" sz="1050" dirty="0" smtClean="0"/>
                        <a:t>Principe</a:t>
                      </a:r>
                      <a:endParaRPr lang="fr-FR" sz="1050" dirty="0"/>
                    </a:p>
                  </a:txBody>
                  <a:tcPr/>
                </a:tc>
                <a:tc>
                  <a:txBody>
                    <a:bodyPr/>
                    <a:lstStyle/>
                    <a:p>
                      <a:r>
                        <a:rPr lang="fr-FR" sz="1050" dirty="0" smtClean="0"/>
                        <a:t>Auteurs</a:t>
                      </a:r>
                      <a:endParaRPr lang="fr-FR" sz="1050" dirty="0"/>
                    </a:p>
                  </a:txBody>
                  <a:tcPr/>
                </a:tc>
              </a:tr>
              <a:tr h="207973">
                <a:tc>
                  <a:txBody>
                    <a:bodyPr/>
                    <a:lstStyle/>
                    <a:p>
                      <a:pPr algn="ctr"/>
                      <a:r>
                        <a:rPr lang="fr-FR" sz="1050" dirty="0" smtClean="0">
                          <a:solidFill>
                            <a:srgbClr val="C66951"/>
                          </a:solidFill>
                        </a:rPr>
                        <a:t>Approche classique</a:t>
                      </a:r>
                    </a:p>
                  </a:txBody>
                  <a:tcPr anchor="ctr"/>
                </a:tc>
                <a:tc>
                  <a:txBody>
                    <a:bodyPr/>
                    <a:lstStyle/>
                    <a:p>
                      <a:r>
                        <a:rPr lang="fr-FR" sz="900" dirty="0" smtClean="0">
                          <a:solidFill>
                            <a:srgbClr val="000000"/>
                          </a:solidFill>
                        </a:rPr>
                        <a:t>Règles écrits</a:t>
                      </a:r>
                      <a:r>
                        <a:rPr lang="fr-FR" sz="900" baseline="0" dirty="0" smtClean="0">
                          <a:solidFill>
                            <a:srgbClr val="000000"/>
                          </a:solidFill>
                        </a:rPr>
                        <a:t> à la main</a:t>
                      </a:r>
                      <a:endParaRPr lang="fr-FR" sz="900" dirty="0">
                        <a:solidFill>
                          <a:srgbClr val="000000"/>
                        </a:solidFill>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rPr>
                        <a:t>NYU Proteus system (1997)</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rPr>
                        <a:t>Hearst (1992)</a:t>
                      </a:r>
                      <a:endParaRPr lang="fr-FR" sz="900" dirty="0">
                        <a:solidFill>
                          <a:srgbClr val="000000"/>
                        </a:solidFill>
                      </a:endParaRPr>
                    </a:p>
                  </a:txBody>
                  <a:tcPr/>
                </a:tc>
              </a:tr>
              <a:tr h="1299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50" dirty="0" smtClean="0">
                          <a:solidFill>
                            <a:srgbClr val="C66951"/>
                          </a:solidFill>
                        </a:rPr>
                        <a:t>Apprentissage semi-supervisé</a:t>
                      </a:r>
                    </a:p>
                    <a:p>
                      <a:pPr algn="ctr"/>
                      <a:r>
                        <a:rPr lang="fr-FR" sz="1050" dirty="0" smtClean="0">
                          <a:solidFill>
                            <a:srgbClr val="C66951"/>
                          </a:solidFill>
                        </a:rPr>
                        <a:t>(Bootstrapping)</a:t>
                      </a:r>
                    </a:p>
                  </a:txBody>
                  <a:tcPr anchor="ctr"/>
                </a:tc>
                <a:tc>
                  <a:txBody>
                    <a:bodyPr/>
                    <a:lstStyle/>
                    <a:p>
                      <a:r>
                        <a:rPr lang="en-US" sz="900" dirty="0" smtClean="0">
                          <a:solidFill>
                            <a:srgbClr val="000000"/>
                          </a:solidFill>
                        </a:rPr>
                        <a:t>Chercher sur</a:t>
                      </a:r>
                      <a:r>
                        <a:rPr lang="en-US" sz="900" baseline="0" dirty="0" smtClean="0">
                          <a:solidFill>
                            <a:srgbClr val="000000"/>
                          </a:solidFill>
                        </a:rPr>
                        <a:t> le Web les tuples de relations</a:t>
                      </a:r>
                      <a:endParaRPr lang="en-US" sz="900" dirty="0" smtClean="0">
                        <a:solidFill>
                          <a:srgbClr val="000000"/>
                        </a:solidFill>
                      </a:endParaRPr>
                    </a:p>
                  </a:txBody>
                  <a:tcPr/>
                </a:tc>
                <a:tc>
                  <a:txBody>
                    <a:bodyPr/>
                    <a:lstStyle/>
                    <a:p>
                      <a:r>
                        <a:rPr lang="de-DE" sz="900" dirty="0" smtClean="0">
                          <a:solidFill>
                            <a:srgbClr val="000000"/>
                          </a:solidFill>
                        </a:rPr>
                        <a:t>DIPRE (Brin, 1998)</a:t>
                      </a:r>
                    </a:p>
                    <a:p>
                      <a:r>
                        <a:rPr lang="de-DE" sz="900" dirty="0" smtClean="0">
                          <a:solidFill>
                            <a:srgbClr val="000000"/>
                          </a:solidFill>
                        </a:rPr>
                        <a:t>Snowball (Agichtein &amp; Gravano, 2000)</a:t>
                      </a:r>
                    </a:p>
                  </a:txBody>
                  <a:tcPr/>
                </a:tc>
              </a:tr>
              <a:tr h="519933">
                <a:tc rowSpan="4">
                  <a:txBody>
                    <a:bodyPr/>
                    <a:lstStyle/>
                    <a:p>
                      <a:pPr algn="ctr"/>
                      <a:r>
                        <a:rPr lang="fr-FR" sz="1050" dirty="0" smtClean="0">
                          <a:solidFill>
                            <a:srgbClr val="C66951"/>
                          </a:solidFill>
                        </a:rPr>
                        <a:t>Apprentissage supervisé</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900" b="1" dirty="0" smtClean="0">
                          <a:solidFill>
                            <a:srgbClr val="000000"/>
                          </a:solidFill>
                        </a:rPr>
                        <a:t>SVM</a:t>
                      </a:r>
                    </a:p>
                  </a:txBody>
                  <a:tcPr/>
                </a:tc>
                <a:tc>
                  <a:txBody>
                    <a:bodyPr/>
                    <a:lstStyle/>
                    <a:p>
                      <a:r>
                        <a:rPr lang="fr-FR" sz="900" dirty="0" smtClean="0">
                          <a:solidFill>
                            <a:srgbClr val="000000"/>
                          </a:solidFill>
                        </a:rPr>
                        <a:t>(Zhou et al., 2005)</a:t>
                      </a:r>
                      <a:endParaRPr lang="fr-FR" sz="900" dirty="0">
                        <a:solidFill>
                          <a:srgbClr val="000000"/>
                        </a:solidFill>
                      </a:endParaRPr>
                    </a:p>
                  </a:txBody>
                  <a:tcPr/>
                </a:tc>
              </a:tr>
              <a:tr h="519933">
                <a:tc vMerge="1">
                  <a:txBody>
                    <a:bodyPr/>
                    <a:lstStyle/>
                    <a:p>
                      <a:pPr algn="ctr"/>
                      <a:endParaRPr lang="fr-FR" sz="1050" dirty="0" smtClean="0">
                        <a:solidFill>
                          <a:srgbClr val="C6695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900" b="1" dirty="0" smtClean="0">
                          <a:solidFill>
                            <a:srgbClr val="000000"/>
                          </a:solidFill>
                        </a:rPr>
                        <a:t>MaxENT</a:t>
                      </a:r>
                    </a:p>
                  </a:txBody>
                  <a:tcPr/>
                </a:tc>
                <a:tc>
                  <a:txBody>
                    <a:bodyPr/>
                    <a:lstStyle/>
                    <a:p>
                      <a:endParaRPr lang="fr-FR" sz="900" dirty="0">
                        <a:solidFill>
                          <a:srgbClr val="000000"/>
                        </a:solidFill>
                      </a:endParaRPr>
                    </a:p>
                  </a:txBody>
                  <a:tcPr/>
                </a:tc>
              </a:tr>
              <a:tr h="519933">
                <a:tc vMerge="1">
                  <a:txBody>
                    <a:bodyPr/>
                    <a:lstStyle/>
                    <a:p>
                      <a:pPr algn="ctr"/>
                      <a:endParaRPr lang="fr-FR" sz="1050" dirty="0" smtClean="0">
                        <a:solidFill>
                          <a:srgbClr val="C6695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900" b="1" dirty="0" smtClean="0">
                          <a:solidFill>
                            <a:srgbClr val="000000"/>
                          </a:solidFill>
                        </a:rPr>
                        <a:t>Naive</a:t>
                      </a:r>
                      <a:r>
                        <a:rPr lang="fr-FR" sz="900" b="1" baseline="0" dirty="0" smtClean="0">
                          <a:solidFill>
                            <a:srgbClr val="000000"/>
                          </a:solidFill>
                        </a:rPr>
                        <a:t> Bayes</a:t>
                      </a:r>
                      <a:endParaRPr lang="fr-FR" sz="900" b="1" dirty="0" smtClean="0">
                        <a:solidFill>
                          <a:srgbClr val="000000"/>
                        </a:solidFill>
                      </a:endParaRPr>
                    </a:p>
                  </a:txBody>
                  <a:tcPr/>
                </a:tc>
                <a:tc>
                  <a:txBody>
                    <a:bodyPr/>
                    <a:lstStyle/>
                    <a:p>
                      <a:endParaRPr lang="fr-FR" sz="900" dirty="0">
                        <a:solidFill>
                          <a:srgbClr val="000000"/>
                        </a:solidFill>
                      </a:endParaRPr>
                    </a:p>
                  </a:txBody>
                  <a:tcPr/>
                </a:tc>
              </a:tr>
              <a:tr h="519933">
                <a:tc vMerge="1">
                  <a:txBody>
                    <a:bodyPr/>
                    <a:lstStyle/>
                    <a:p>
                      <a:pPr algn="ctr"/>
                      <a:endParaRPr lang="fr-FR" sz="1050" dirty="0" smtClean="0">
                        <a:solidFill>
                          <a:srgbClr val="C6695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900" b="1" dirty="0" smtClean="0">
                          <a:solidFill>
                            <a:srgbClr val="000000"/>
                          </a:solidFill>
                        </a:rPr>
                        <a:t>Multi-instances muli-classes</a:t>
                      </a:r>
                    </a:p>
                  </a:txBody>
                  <a:tcPr/>
                </a:tc>
                <a:tc>
                  <a:txBody>
                    <a:bodyPr/>
                    <a:lstStyle/>
                    <a:p>
                      <a:r>
                        <a:rPr lang="en-US" sz="900" dirty="0" smtClean="0">
                          <a:solidFill>
                            <a:srgbClr val="000000"/>
                          </a:solidFill>
                        </a:rPr>
                        <a:t>(Surdeanu</a:t>
                      </a:r>
                      <a:r>
                        <a:rPr lang="en-US" sz="900" baseline="0" dirty="0" smtClean="0">
                          <a:solidFill>
                            <a:srgbClr val="000000"/>
                          </a:solidFill>
                        </a:rPr>
                        <a:t> et al., 2012)</a:t>
                      </a:r>
                      <a:endParaRPr lang="fr-FR" sz="900" dirty="0">
                        <a:solidFill>
                          <a:srgbClr val="000000"/>
                        </a:solidFill>
                      </a:endParaRPr>
                    </a:p>
                  </a:txBody>
                  <a:tcPr/>
                </a:tc>
              </a:tr>
              <a:tr h="285963">
                <a:tc>
                  <a:txBody>
                    <a:bodyPr/>
                    <a:lstStyle/>
                    <a:p>
                      <a:pPr algn="ctr"/>
                      <a:r>
                        <a:rPr lang="fr-FR" sz="1050" dirty="0" smtClean="0">
                          <a:solidFill>
                            <a:srgbClr val="C66951"/>
                          </a:solidFill>
                        </a:rPr>
                        <a:t>Supervision distante</a:t>
                      </a:r>
                    </a:p>
                  </a:txBody>
                  <a:tcPr anchor="ctr"/>
                </a:tc>
                <a:tc>
                  <a:txBody>
                    <a:bodyPr/>
                    <a:lstStyle/>
                    <a:p>
                      <a:r>
                        <a:rPr lang="fr-FR" sz="900" dirty="0" smtClean="0">
                          <a:solidFill>
                            <a:srgbClr val="000000"/>
                          </a:solidFill>
                        </a:rPr>
                        <a:t>Le contexte</a:t>
                      </a:r>
                      <a:r>
                        <a:rPr lang="fr-FR" sz="900" baseline="0" dirty="0" smtClean="0">
                          <a:solidFill>
                            <a:srgbClr val="000000"/>
                          </a:solidFill>
                        </a:rPr>
                        <a:t> d’une relation est définie dans une phrase.</a:t>
                      </a:r>
                      <a:endParaRPr lang="fr-FR" sz="900" dirty="0" smtClean="0">
                        <a:solidFill>
                          <a:srgbClr val="000000"/>
                        </a:solidFill>
                      </a:endParaRPr>
                    </a:p>
                  </a:txBody>
                  <a:tcPr/>
                </a:tc>
                <a:tc>
                  <a:txBody>
                    <a:bodyPr/>
                    <a:lstStyle/>
                    <a:p>
                      <a:r>
                        <a:rPr lang="pl-PL" sz="900" dirty="0" smtClean="0">
                          <a:solidFill>
                            <a:srgbClr val="000000"/>
                          </a:solidFill>
                        </a:rPr>
                        <a:t>(Zając, M., &amp; Przepiórkowski, A.,</a:t>
                      </a:r>
                      <a:r>
                        <a:rPr lang="pl-PL" sz="900" baseline="0" dirty="0" smtClean="0">
                          <a:solidFill>
                            <a:srgbClr val="000000"/>
                          </a:solidFill>
                        </a:rPr>
                        <a:t> </a:t>
                      </a:r>
                      <a:r>
                        <a:rPr lang="pl-PL" sz="900" dirty="0" smtClean="0">
                          <a:solidFill>
                            <a:srgbClr val="000000"/>
                          </a:solidFill>
                        </a:rPr>
                        <a:t>2013)</a:t>
                      </a:r>
                      <a:endParaRPr lang="fr-FR" sz="900" dirty="0">
                        <a:solidFill>
                          <a:srgbClr val="000000"/>
                        </a:solidFill>
                      </a:endParaRPr>
                    </a:p>
                  </a:txBody>
                  <a:tcPr/>
                </a:tc>
              </a:tr>
              <a:tr h="285963">
                <a:tc rowSpan="4">
                  <a:txBody>
                    <a:bodyPr/>
                    <a:lstStyle/>
                    <a:p>
                      <a:pPr algn="ctr"/>
                      <a:r>
                        <a:rPr lang="fr-FR" sz="1050" dirty="0" smtClean="0">
                          <a:solidFill>
                            <a:srgbClr val="C66951"/>
                          </a:solidFill>
                        </a:rPr>
                        <a:t>Apprentissage non supervisé</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b="1" dirty="0" smtClean="0">
                          <a:solidFill>
                            <a:srgbClr val="000000"/>
                          </a:solidFill>
                        </a:rPr>
                        <a:t>KnowItAll</a:t>
                      </a:r>
                      <a:r>
                        <a:rPr lang="fr-FR" sz="1000" b="0" dirty="0" smtClean="0">
                          <a:solidFill>
                            <a:srgbClr val="000000"/>
                          </a:solidFill>
                        </a:rPr>
                        <a:t> : utiliser les motifs de </a:t>
                      </a:r>
                      <a:r>
                        <a:rPr lang="fr-FR" sz="900" b="0" kern="1200" baseline="0" dirty="0" smtClean="0">
                          <a:solidFill>
                            <a:srgbClr val="000000"/>
                          </a:solidFill>
                          <a:latin typeface="+mn-lt"/>
                          <a:ea typeface="+mn-ea"/>
                          <a:cs typeface="+mn-cs"/>
                        </a:rPr>
                        <a:t>Hearst</a:t>
                      </a:r>
                      <a:r>
                        <a:rPr lang="fr-FR" sz="1000" b="0" dirty="0" smtClean="0">
                          <a:solidFill>
                            <a:srgbClr val="000000"/>
                          </a:solidFill>
                        </a:rPr>
                        <a:t> pout chercher les </a:t>
                      </a:r>
                      <a:r>
                        <a:rPr lang="fr-FR" sz="900" b="0" kern="1200" baseline="0" dirty="0" smtClean="0">
                          <a:solidFill>
                            <a:srgbClr val="000000"/>
                          </a:solidFill>
                          <a:latin typeface="+mn-lt"/>
                          <a:ea typeface="+mn-ea"/>
                          <a:cs typeface="+mn-cs"/>
                        </a:rPr>
                        <a:t>relation</a:t>
                      </a:r>
                      <a:r>
                        <a:rPr lang="fr-FR" sz="1000" b="0" dirty="0" smtClean="0">
                          <a:solidFill>
                            <a:srgbClr val="000000"/>
                          </a:solidFill>
                        </a:rPr>
                        <a:t> dans une </a:t>
                      </a:r>
                      <a:r>
                        <a:rPr lang="fr-FR" sz="1000" b="0" kern="1200" dirty="0" smtClean="0">
                          <a:solidFill>
                            <a:srgbClr val="000000"/>
                          </a:solidFill>
                          <a:latin typeface="+mn-lt"/>
                          <a:ea typeface="+mn-ea"/>
                          <a:cs typeface="+mn-cs"/>
                        </a:rPr>
                        <a:t>phrase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900" dirty="0" smtClean="0">
                          <a:solidFill>
                            <a:srgbClr val="000000"/>
                          </a:solidFill>
                        </a:rPr>
                        <a:t>(Etzioni et al, 2005)</a:t>
                      </a:r>
                    </a:p>
                    <a:p>
                      <a:endParaRPr lang="fr-FR" sz="900" dirty="0">
                        <a:solidFill>
                          <a:srgbClr val="000000"/>
                        </a:solidFill>
                      </a:endParaRPr>
                    </a:p>
                  </a:txBody>
                  <a:tcPr/>
                </a:tc>
              </a:tr>
              <a:tr h="285963">
                <a:tc vMerge="1">
                  <a:txBody>
                    <a:bodyPr/>
                    <a:lstStyle/>
                    <a:p>
                      <a:pPr algn="ctr"/>
                      <a:endParaRPr lang="fr-FR" sz="1050" dirty="0" smtClean="0">
                        <a:solidFill>
                          <a:srgbClr val="C66951"/>
                        </a:solidFill>
                      </a:endParaRPr>
                    </a:p>
                  </a:txBody>
                  <a:tcPr anchor="ctr"/>
                </a:tc>
                <a:tc>
                  <a:txBody>
                    <a:bodyPr/>
                    <a:lstStyle/>
                    <a:p>
                      <a:r>
                        <a:rPr lang="fr-FR" sz="1000" b="1" dirty="0" smtClean="0">
                          <a:solidFill>
                            <a:srgbClr val="000000"/>
                          </a:solidFill>
                        </a:rPr>
                        <a:t>TextRunner </a:t>
                      </a:r>
                      <a:r>
                        <a:rPr lang="fr-FR" sz="900" b="0" dirty="0" smtClean="0">
                          <a:solidFill>
                            <a:srgbClr val="000000"/>
                          </a:solidFill>
                        </a:rPr>
                        <a:t>:</a:t>
                      </a:r>
                      <a:r>
                        <a:rPr lang="fr-FR" sz="900" b="0" baseline="0" dirty="0" smtClean="0">
                          <a:solidFill>
                            <a:srgbClr val="000000"/>
                          </a:solidFill>
                        </a:rPr>
                        <a:t> il s’agit d’identifier les tuples, créer des motifs pour les chemins entre les entités nommées et éliminer les tuples redendoants</a:t>
                      </a:r>
                      <a:endParaRPr lang="fr-FR" sz="900" dirty="0" smtClean="0">
                        <a:solidFill>
                          <a:srgbClr val="000000"/>
                        </a:solidFill>
                      </a:endParaRPr>
                    </a:p>
                  </a:txBody>
                  <a:tcPr/>
                </a:tc>
                <a:tc>
                  <a:txBody>
                    <a:bodyPr/>
                    <a:lstStyle/>
                    <a:p>
                      <a:r>
                        <a:rPr lang="fr-FR" sz="900" dirty="0" smtClean="0">
                          <a:solidFill>
                            <a:srgbClr val="000000"/>
                          </a:solidFill>
                        </a:rPr>
                        <a:t>(Banko et al,2007)</a:t>
                      </a:r>
                      <a:endParaRPr lang="fr-FR" sz="900" dirty="0">
                        <a:solidFill>
                          <a:srgbClr val="000000"/>
                        </a:solidFill>
                      </a:endParaRPr>
                    </a:p>
                  </a:txBody>
                  <a:tcPr/>
                </a:tc>
              </a:tr>
              <a:tr h="285963">
                <a:tc vMerge="1">
                  <a:txBody>
                    <a:bodyPr/>
                    <a:lstStyle/>
                    <a:p>
                      <a:pPr algn="ctr"/>
                      <a:endParaRPr lang="fr-FR" sz="1050" dirty="0" smtClean="0">
                        <a:solidFill>
                          <a:srgbClr val="C66951"/>
                        </a:solidFill>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fr-FR" sz="900" dirty="0" smtClean="0">
                          <a:solidFill>
                            <a:srgbClr val="000000"/>
                          </a:solidFill>
                        </a:rPr>
                        <a:t>DIRT : Si deux chemins représentent des contextes similaires, alors les significations tendent d’être similaires.</a:t>
                      </a:r>
                    </a:p>
                  </a:txBody>
                  <a:tcPr/>
                </a:tc>
                <a:tc>
                  <a:txBody>
                    <a:bodyPr/>
                    <a:lstStyle/>
                    <a:p>
                      <a:r>
                        <a:rPr lang="it-IT" sz="900" b="1" i="0" u="none" strike="noStrike" kern="1200" baseline="0" dirty="0" smtClean="0">
                          <a:solidFill>
                            <a:srgbClr val="000000"/>
                          </a:solidFill>
                          <a:latin typeface="+mn-lt"/>
                          <a:ea typeface="+mn-ea"/>
                          <a:cs typeface="+mn-cs"/>
                        </a:rPr>
                        <a:t>(Lin &amp; Pantel 2003)</a:t>
                      </a:r>
                      <a:endParaRPr lang="fr-FR" sz="900" dirty="0">
                        <a:solidFill>
                          <a:srgbClr val="000000"/>
                        </a:solidFill>
                      </a:endParaRPr>
                    </a:p>
                  </a:txBody>
                  <a:tcPr/>
                </a:tc>
              </a:tr>
              <a:tr h="285963">
                <a:tc vMerge="1">
                  <a:txBody>
                    <a:bodyPr/>
                    <a:lstStyle/>
                    <a:p>
                      <a:pPr algn="ctr"/>
                      <a:endParaRPr lang="fr-FR" sz="1050" dirty="0" smtClean="0">
                        <a:solidFill>
                          <a:srgbClr val="C66951"/>
                        </a:solidFill>
                      </a:endParaRPr>
                    </a:p>
                  </a:txBody>
                  <a:tcPr anchor="ctr"/>
                </a:tc>
                <a:tc>
                  <a:txBody>
                    <a:bodyPr/>
                    <a:lstStyle/>
                    <a:p>
                      <a:r>
                        <a:rPr lang="fr-FR" sz="900" dirty="0" smtClean="0">
                          <a:solidFill>
                            <a:srgbClr val="000000"/>
                          </a:solidFill>
                        </a:rPr>
                        <a:t>Une amélioration de DIRT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900" dirty="0" smtClean="0">
                          <a:solidFill>
                            <a:srgbClr val="000000"/>
                          </a:solidFill>
                        </a:rPr>
                        <a:t>(Yao et al. 2012)</a:t>
                      </a:r>
                    </a:p>
                  </a:txBody>
                  <a:tcPr/>
                </a:tc>
              </a:tr>
            </a:tbl>
          </a:graphicData>
        </a:graphic>
      </p:graphicFrame>
    </p:spTree>
    <p:extLst>
      <p:ext uri="{BB962C8B-B14F-4D97-AF65-F5344CB8AC3E}">
        <p14:creationId xmlns:p14="http://schemas.microsoft.com/office/powerpoint/2010/main" val="379962615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idx="1"/>
          </p:nvPr>
        </p:nvSpPr>
        <p:spPr/>
        <p:txBody>
          <a:bodyPr/>
          <a:lstStyle/>
          <a:p>
            <a:r>
              <a:rPr lang="fr-FR" dirty="0" smtClean="0"/>
              <a:t>Check Point.</a:t>
            </a:r>
            <a:endParaRPr lang="fr-FR" dirty="0"/>
          </a:p>
        </p:txBody>
      </p:sp>
      <p:sp>
        <p:nvSpPr>
          <p:cNvPr id="3" name="Titre 2"/>
          <p:cNvSpPr>
            <a:spLocks noGrp="1"/>
          </p:cNvSpPr>
          <p:nvPr>
            <p:ph type="title"/>
          </p:nvPr>
        </p:nvSpPr>
        <p:spPr/>
        <p:txBody>
          <a:bodyPr/>
          <a:lstStyle/>
          <a:p>
            <a:r>
              <a:rPr lang="fr-FR" dirty="0" smtClean="0"/>
              <a:t>5. Implémentation</a:t>
            </a:r>
            <a:endParaRPr lang="fr-FR" dirty="0"/>
          </a:p>
        </p:txBody>
      </p:sp>
      <p:sp>
        <p:nvSpPr>
          <p:cNvPr id="4" name="Espace réservé du numéro de diapositive 3"/>
          <p:cNvSpPr>
            <a:spLocks noGrp="1"/>
          </p:cNvSpPr>
          <p:nvPr>
            <p:ph type="sldNum" sz="quarter" idx="11"/>
          </p:nvPr>
        </p:nvSpPr>
        <p:spPr/>
        <p:txBody>
          <a:bodyPr/>
          <a:lstStyle/>
          <a:p>
            <a:pPr algn="r"/>
            <a:fld id="{F7886C9C-DC18-4195-8FD5-A50AA931D419}" type="slidenum">
              <a:rPr lang="en-US" smtClean="0"/>
              <a:pPr algn="r"/>
              <a:t>41</a:t>
            </a:fld>
            <a:endParaRPr lang="en-US" dirty="0"/>
          </a:p>
        </p:txBody>
      </p:sp>
    </p:spTree>
    <p:extLst>
      <p:ext uri="{BB962C8B-B14F-4D97-AF65-F5344CB8AC3E}">
        <p14:creationId xmlns:p14="http://schemas.microsoft.com/office/powerpoint/2010/main" val="53821266"/>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Schéma général d’apprentissage (supervisé)</a:t>
            </a:r>
          </a:p>
          <a:p>
            <a:pPr lvl="1"/>
            <a:r>
              <a:rPr lang="fr-FR" dirty="0"/>
              <a:t>1</a:t>
            </a:r>
            <a:r>
              <a:rPr lang="fr-FR" dirty="0" smtClean="0"/>
              <a:t>. Extraction de textes</a:t>
            </a:r>
          </a:p>
          <a:p>
            <a:pPr lvl="1"/>
            <a:r>
              <a:rPr lang="fr-FR" dirty="0" smtClean="0"/>
              <a:t>2. </a:t>
            </a:r>
            <a:r>
              <a:rPr lang="fr-FR" strike="sngStrike" dirty="0" smtClean="0"/>
              <a:t>Classification de textes</a:t>
            </a:r>
          </a:p>
          <a:p>
            <a:pPr lvl="1"/>
            <a:r>
              <a:rPr lang="fr-FR" dirty="0" smtClean="0"/>
              <a:t>3. Création des annotations syntaxiques et lexicales</a:t>
            </a:r>
          </a:p>
          <a:p>
            <a:pPr lvl="1"/>
            <a:r>
              <a:rPr lang="fr-FR" dirty="0" smtClean="0"/>
              <a:t>4. </a:t>
            </a:r>
            <a:r>
              <a:rPr lang="fr-FR" dirty="0" smtClean="0">
                <a:solidFill>
                  <a:srgbClr val="FF0000"/>
                </a:solidFill>
              </a:rPr>
              <a:t>Création des annotations du domaine phylogénétique</a:t>
            </a:r>
          </a:p>
          <a:p>
            <a:pPr lvl="1"/>
            <a:r>
              <a:rPr lang="fr-FR" dirty="0" smtClean="0"/>
              <a:t>5. Écrire des règles d’annotation génériques en utilisant les annotations syntaxique et lexicales</a:t>
            </a:r>
          </a:p>
          <a:p>
            <a:pPr lvl="2"/>
            <a:r>
              <a:rPr lang="fr-FR" dirty="0" smtClean="0"/>
              <a:t>motifs d’annotation spécifique à chaque annotation phylogénétique.</a:t>
            </a:r>
          </a:p>
          <a:p>
            <a:pPr lvl="1"/>
            <a:r>
              <a:rPr lang="fr-FR" dirty="0" smtClean="0"/>
              <a:t>6. Créer un modèle d’annotation</a:t>
            </a:r>
          </a:p>
          <a:p>
            <a:pPr lvl="1"/>
            <a:r>
              <a:rPr lang="fr-FR" dirty="0" smtClean="0"/>
              <a:t>7. Évaluer le modèle crée</a:t>
            </a:r>
          </a:p>
        </p:txBody>
      </p:sp>
      <p:sp>
        <p:nvSpPr>
          <p:cNvPr id="3" name="Titre 2"/>
          <p:cNvSpPr>
            <a:spLocks noGrp="1"/>
          </p:cNvSpPr>
          <p:nvPr>
            <p:ph type="title"/>
          </p:nvPr>
        </p:nvSpPr>
        <p:spPr/>
        <p:txBody>
          <a:bodyPr/>
          <a:lstStyle/>
          <a:p>
            <a:r>
              <a:rPr lang="fr-FR" dirty="0" smtClean="0"/>
              <a:t>5.1 Extraction des Entités nommées - Principe</a:t>
            </a:r>
            <a:endParaRPr lang="fr-FR" dirty="0"/>
          </a:p>
        </p:txBody>
      </p:sp>
      <p:sp>
        <p:nvSpPr>
          <p:cNvPr id="4" name="Espace réservé du numéro de diapositive 3"/>
          <p:cNvSpPr>
            <a:spLocks noGrp="1"/>
          </p:cNvSpPr>
          <p:nvPr>
            <p:ph type="sldNum" sz="quarter" idx="12"/>
          </p:nvPr>
        </p:nvSpPr>
        <p:spPr/>
        <p:txBody>
          <a:bodyPr/>
          <a:lstStyle/>
          <a:p>
            <a:fld id="{F7886C9C-DC18-4195-8FD5-A50AA931D419}" type="slidenum">
              <a:rPr lang="en-US" smtClean="0"/>
              <a:pPr/>
              <a:t>42</a:t>
            </a:fld>
            <a:endParaRPr lang="en-US" dirty="0"/>
          </a:p>
        </p:txBody>
      </p:sp>
    </p:spTree>
    <p:extLst>
      <p:ext uri="{BB962C8B-B14F-4D97-AF65-F5344CB8AC3E}">
        <p14:creationId xmlns:p14="http://schemas.microsoft.com/office/powerpoint/2010/main" val="366124225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85000" lnSpcReduction="20000"/>
          </a:bodyPr>
          <a:lstStyle/>
          <a:p>
            <a:r>
              <a:rPr lang="fr-FR" dirty="0" smtClean="0"/>
              <a:t>Approche basée sur les modules de Gate</a:t>
            </a:r>
          </a:p>
          <a:p>
            <a:pPr lvl="1"/>
            <a:r>
              <a:rPr lang="fr-FR" dirty="0" smtClean="0"/>
              <a:t>1. English Tokenizer</a:t>
            </a:r>
          </a:p>
          <a:p>
            <a:pPr lvl="2"/>
            <a:r>
              <a:rPr lang="fr-FR" dirty="0" smtClean="0"/>
              <a:t>Adapté pour des tokens en anglais</a:t>
            </a:r>
          </a:p>
          <a:p>
            <a:pPr lvl="2"/>
            <a:r>
              <a:rPr lang="fr-FR" dirty="0" smtClean="0"/>
              <a:t>Ce module utilise des règles écrits en JAPE</a:t>
            </a:r>
          </a:p>
          <a:p>
            <a:pPr lvl="1"/>
            <a:r>
              <a:rPr lang="fr-FR" dirty="0" smtClean="0"/>
              <a:t>2. Sentence Splitter</a:t>
            </a:r>
          </a:p>
          <a:p>
            <a:pPr lvl="2"/>
            <a:r>
              <a:rPr lang="fr-FR" dirty="0" smtClean="0"/>
              <a:t>Ce module utilise une liste des abréviations pour distinguer les points de fin de ligne. </a:t>
            </a:r>
          </a:p>
          <a:p>
            <a:pPr lvl="1"/>
            <a:r>
              <a:rPr lang="fr-FR" dirty="0" smtClean="0"/>
              <a:t>3. GENIA tagger</a:t>
            </a:r>
          </a:p>
          <a:p>
            <a:pPr lvl="2"/>
            <a:r>
              <a:rPr lang="fr-FR" dirty="0" smtClean="0"/>
              <a:t>Utiliser des POS tagging avec un réseau de dépendance cyclique et un classifieur probabiliste local</a:t>
            </a:r>
          </a:p>
          <a:p>
            <a:pPr lvl="1"/>
            <a:r>
              <a:rPr lang="fr-FR" dirty="0" smtClean="0"/>
              <a:t>4. Gate Morphpological </a:t>
            </a:r>
            <a:r>
              <a:rPr lang="hu-HU" dirty="0" smtClean="0"/>
              <a:t>Analyzer</a:t>
            </a:r>
            <a:r>
              <a:rPr lang="fr-FR" dirty="0" smtClean="0"/>
              <a:t>	</a:t>
            </a:r>
          </a:p>
          <a:p>
            <a:pPr lvl="2"/>
            <a:r>
              <a:rPr lang="fr-FR" dirty="0" smtClean="0"/>
              <a:t>Stemming</a:t>
            </a:r>
            <a:r>
              <a:rPr lang="fr-FR" dirty="0"/>
              <a:t> </a:t>
            </a:r>
            <a:r>
              <a:rPr lang="fr-FR" dirty="0" smtClean="0"/>
              <a:t>: ajouter de la flexibilité au gazetteer</a:t>
            </a:r>
          </a:p>
          <a:p>
            <a:pPr lvl="1"/>
            <a:r>
              <a:rPr lang="fr-FR" dirty="0" smtClean="0"/>
              <a:t>5. Phylogenetic Gazetteer</a:t>
            </a:r>
          </a:p>
          <a:p>
            <a:pPr lvl="2"/>
            <a:r>
              <a:rPr lang="fr-FR" dirty="0" smtClean="0"/>
              <a:t>12 classes: Aa, Df, Dt, Dis, Gen, Mth, Mdl, Nuc, Prog, Prot, Src, Tax</a:t>
            </a:r>
          </a:p>
          <a:p>
            <a:pPr lvl="1"/>
            <a:r>
              <a:rPr lang="fr-FR" dirty="0" smtClean="0"/>
              <a:t>6. ANNIE Gazetter</a:t>
            </a:r>
          </a:p>
          <a:p>
            <a:pPr lvl="2"/>
            <a:r>
              <a:rPr lang="fr-FR" dirty="0" smtClean="0"/>
              <a:t>48 classes/types/sous-types d’annotation</a:t>
            </a:r>
          </a:p>
          <a:p>
            <a:pPr lvl="1"/>
            <a:r>
              <a:rPr lang="fr-FR" dirty="0" smtClean="0"/>
              <a:t>7. Phylogentic Transducer </a:t>
            </a:r>
            <a:r>
              <a:rPr lang="fr-FR" dirty="0"/>
              <a:t>(Named Entities</a:t>
            </a:r>
            <a:r>
              <a:rPr lang="fr-FR" dirty="0" smtClean="0"/>
              <a:t>)</a:t>
            </a:r>
          </a:p>
          <a:p>
            <a:pPr lvl="2"/>
            <a:r>
              <a:rPr lang="fr-FR" dirty="0" smtClean="0"/>
              <a:t>Établir des règles spécifiques pour chaque classe d’entité nommée</a:t>
            </a:r>
          </a:p>
          <a:p>
            <a:pPr lvl="1"/>
            <a:r>
              <a:rPr lang="fr-FR" dirty="0" smtClean="0"/>
              <a:t>8. Batch PR Learning (Named Entities)</a:t>
            </a:r>
          </a:p>
          <a:p>
            <a:pPr lvl="2"/>
            <a:r>
              <a:rPr lang="fr-FR" dirty="0" smtClean="0"/>
              <a:t>Choisir un modèle d’apprentissage et le bien configurer</a:t>
            </a:r>
            <a:endParaRPr lang="fr-FR" dirty="0"/>
          </a:p>
        </p:txBody>
      </p:sp>
      <p:sp>
        <p:nvSpPr>
          <p:cNvPr id="3" name="Titre 2"/>
          <p:cNvSpPr>
            <a:spLocks noGrp="1"/>
          </p:cNvSpPr>
          <p:nvPr>
            <p:ph type="title"/>
          </p:nvPr>
        </p:nvSpPr>
        <p:spPr/>
        <p:txBody>
          <a:bodyPr/>
          <a:lstStyle/>
          <a:p>
            <a:r>
              <a:rPr lang="fr-FR" dirty="0" smtClean="0"/>
              <a:t>5.2 Extraction des Entités nommées - Approche</a:t>
            </a:r>
            <a:endParaRPr lang="fr-FR" dirty="0"/>
          </a:p>
        </p:txBody>
      </p:sp>
      <p:sp>
        <p:nvSpPr>
          <p:cNvPr id="4" name="Espace réservé du numéro de diapositive 3"/>
          <p:cNvSpPr>
            <a:spLocks noGrp="1"/>
          </p:cNvSpPr>
          <p:nvPr>
            <p:ph type="sldNum" sz="quarter" idx="12"/>
          </p:nvPr>
        </p:nvSpPr>
        <p:spPr/>
        <p:txBody>
          <a:bodyPr/>
          <a:lstStyle/>
          <a:p>
            <a:fld id="{F7886C9C-DC18-4195-8FD5-A50AA931D419}" type="slidenum">
              <a:rPr lang="en-US" smtClean="0"/>
              <a:pPr/>
              <a:t>43</a:t>
            </a:fld>
            <a:endParaRPr lang="en-US" dirty="0"/>
          </a:p>
        </p:txBody>
      </p:sp>
    </p:spTree>
    <p:extLst>
      <p:ext uri="{BB962C8B-B14F-4D97-AF65-F5344CB8AC3E}">
        <p14:creationId xmlns:p14="http://schemas.microsoft.com/office/powerpoint/2010/main" val="1897069165"/>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20000"/>
          </a:bodyPr>
          <a:lstStyle/>
          <a:p>
            <a:r>
              <a:rPr lang="fr-FR" dirty="0" smtClean="0"/>
              <a:t>Entités nommées touchant l’analyse phylogénétique</a:t>
            </a:r>
          </a:p>
          <a:p>
            <a:pPr lvl="1"/>
            <a:r>
              <a:rPr lang="fr-FR" dirty="0" smtClean="0"/>
              <a:t>GENIA </a:t>
            </a:r>
            <a:r>
              <a:rPr lang="fr-FR" dirty="0"/>
              <a:t>(Proteins, ADN/ARN, Cellules)</a:t>
            </a:r>
          </a:p>
          <a:p>
            <a:pPr lvl="1"/>
            <a:r>
              <a:rPr lang="fr-FR" dirty="0"/>
              <a:t>Maladies (KEGG diseases)</a:t>
            </a:r>
          </a:p>
          <a:p>
            <a:pPr lvl="1"/>
            <a:r>
              <a:rPr lang="fr-FR" dirty="0"/>
              <a:t>Annotations d’analyse phylogénétiques</a:t>
            </a:r>
          </a:p>
          <a:p>
            <a:pPr lvl="2"/>
            <a:r>
              <a:rPr lang="fr-FR" dirty="0"/>
              <a:t>Formats de données,</a:t>
            </a:r>
          </a:p>
          <a:p>
            <a:pPr lvl="2"/>
            <a:r>
              <a:rPr lang="fr-FR" dirty="0"/>
              <a:t>Types de données,</a:t>
            </a:r>
          </a:p>
          <a:p>
            <a:pPr lvl="2"/>
            <a:r>
              <a:rPr lang="fr-FR" dirty="0"/>
              <a:t>Nom des Sources de données,</a:t>
            </a:r>
          </a:p>
          <a:p>
            <a:pPr lvl="2"/>
            <a:r>
              <a:rPr lang="fr-FR" dirty="0"/>
              <a:t>Méthodes phylogénétiques,</a:t>
            </a:r>
          </a:p>
          <a:p>
            <a:pPr lvl="2"/>
            <a:r>
              <a:rPr lang="fr-FR" dirty="0"/>
              <a:t>Modèles d’évolution,</a:t>
            </a:r>
          </a:p>
          <a:p>
            <a:pPr lvl="2"/>
            <a:r>
              <a:rPr lang="fr-FR" dirty="0"/>
              <a:t>Noms des programmes,</a:t>
            </a:r>
          </a:p>
          <a:p>
            <a:pPr lvl="2"/>
            <a:r>
              <a:rPr lang="fr-FR" dirty="0"/>
              <a:t>Noms des packages phylogénétiques,</a:t>
            </a:r>
          </a:p>
          <a:p>
            <a:pPr lvl="2"/>
            <a:r>
              <a:rPr lang="fr-FR" dirty="0"/>
              <a:t>Nom des espèces.</a:t>
            </a:r>
          </a:p>
          <a:p>
            <a:pPr lvl="1"/>
            <a:r>
              <a:rPr lang="fr-FR" dirty="0"/>
              <a:t>Autres (voir </a:t>
            </a:r>
            <a:r>
              <a:rPr lang="fi-FI" dirty="0">
                <a:hlinkClick r:id="rId2"/>
              </a:rPr>
              <a:t>http://gate.ac.uk/sale/tao/splitch16.html#sec:domain-creole:biomed:genia</a:t>
            </a:r>
            <a:r>
              <a:rPr lang="fr-FR" dirty="0"/>
              <a:t>)</a:t>
            </a:r>
          </a:p>
          <a:p>
            <a:pPr lvl="2"/>
            <a:r>
              <a:rPr lang="fr-FR" dirty="0"/>
              <a:t>ABNER; MetaMap, Gspell, BADRex, MiniChem§Drig tagger, AbGene, PennBioTagger, MutationFinder, NormaGene</a:t>
            </a:r>
          </a:p>
          <a:p>
            <a:endParaRPr lang="fr-FR" dirty="0"/>
          </a:p>
        </p:txBody>
      </p:sp>
      <p:sp>
        <p:nvSpPr>
          <p:cNvPr id="3" name="Titre 2"/>
          <p:cNvSpPr>
            <a:spLocks noGrp="1"/>
          </p:cNvSpPr>
          <p:nvPr>
            <p:ph type="title"/>
          </p:nvPr>
        </p:nvSpPr>
        <p:spPr/>
        <p:txBody>
          <a:bodyPr/>
          <a:lstStyle/>
          <a:p>
            <a:r>
              <a:rPr lang="fr-FR" dirty="0" smtClean="0"/>
              <a:t>5.3 </a:t>
            </a:r>
            <a:r>
              <a:rPr lang="fr-FR" dirty="0"/>
              <a:t>Extraction des Entités </a:t>
            </a:r>
            <a:r>
              <a:rPr lang="fr-FR" dirty="0" smtClean="0"/>
              <a:t>nommées - annotations</a:t>
            </a:r>
            <a:endParaRPr lang="fr-FR" dirty="0"/>
          </a:p>
        </p:txBody>
      </p:sp>
      <p:pic>
        <p:nvPicPr>
          <p:cNvPr id="4" name="Image 3"/>
          <p:cNvPicPr>
            <a:picLocks noChangeAspect="1"/>
          </p:cNvPicPr>
          <p:nvPr/>
        </p:nvPicPr>
        <p:blipFill>
          <a:blip r:embed="rId3"/>
          <a:stretch>
            <a:fillRect/>
          </a:stretch>
        </p:blipFill>
        <p:spPr>
          <a:xfrm>
            <a:off x="6937740" y="2353938"/>
            <a:ext cx="2012662" cy="1331799"/>
          </a:xfrm>
          <a:prstGeom prst="rect">
            <a:avLst/>
          </a:prstGeom>
        </p:spPr>
      </p:pic>
      <p:sp>
        <p:nvSpPr>
          <p:cNvPr id="5" name="ZoneTexte 4"/>
          <p:cNvSpPr txBox="1"/>
          <p:nvPr/>
        </p:nvSpPr>
        <p:spPr>
          <a:xfrm>
            <a:off x="7199652" y="2046161"/>
            <a:ext cx="1750750" cy="276999"/>
          </a:xfrm>
          <a:prstGeom prst="rect">
            <a:avLst/>
          </a:prstGeom>
          <a:noFill/>
        </p:spPr>
        <p:txBody>
          <a:bodyPr wrap="none" rtlCol="0">
            <a:spAutoFit/>
          </a:bodyPr>
          <a:lstStyle/>
          <a:p>
            <a:r>
              <a:rPr lang="fr-FR" sz="1200" dirty="0" smtClean="0"/>
              <a:t>GENIA On NLPA dataset</a:t>
            </a:r>
            <a:endParaRPr lang="fr-FR" sz="1200" dirty="0"/>
          </a:p>
        </p:txBody>
      </p:sp>
      <p:sp>
        <p:nvSpPr>
          <p:cNvPr id="6" name="Rectangle 5"/>
          <p:cNvSpPr/>
          <p:nvPr/>
        </p:nvSpPr>
        <p:spPr>
          <a:xfrm>
            <a:off x="6937740" y="3685737"/>
            <a:ext cx="2012662" cy="1061829"/>
          </a:xfrm>
          <a:prstGeom prst="rect">
            <a:avLst/>
          </a:prstGeom>
        </p:spPr>
        <p:txBody>
          <a:bodyPr wrap="square">
            <a:spAutoFit/>
          </a:bodyPr>
          <a:lstStyle/>
          <a:p>
            <a:pPr algn="just"/>
            <a:r>
              <a:rPr lang="en-US" sz="900" dirty="0"/>
              <a:t>Tsuruoka, Y., Tateishi, Y., Kim, J. D., Ohta, T., McNaught, J., Ananiadou, S., &amp; Tsujii, J. I. (2005). Developing a robust part-of-speech tagger for biomedical text. In </a:t>
            </a:r>
            <a:r>
              <a:rPr lang="en-US" sz="900" i="1" dirty="0"/>
              <a:t>Advances in informatics</a:t>
            </a:r>
            <a:r>
              <a:rPr lang="en-US" sz="900" dirty="0"/>
              <a:t> (pp. 382-392). Springer Berlin Heidelberg</a:t>
            </a:r>
            <a:r>
              <a:rPr lang="en-US" sz="900" dirty="0" smtClean="0"/>
              <a:t>. </a:t>
            </a:r>
            <a:r>
              <a:rPr lang="fr-FR" sz="900" u="sng" dirty="0">
                <a:hlinkClick r:id="rId4"/>
              </a:rPr>
              <a:t>Cité 301 fois</a:t>
            </a:r>
            <a:endParaRPr lang="fr-FR" sz="900" dirty="0"/>
          </a:p>
        </p:txBody>
      </p:sp>
      <p:sp>
        <p:nvSpPr>
          <p:cNvPr id="7" name="Espace réservé du numéro de diapositive 6"/>
          <p:cNvSpPr>
            <a:spLocks noGrp="1"/>
          </p:cNvSpPr>
          <p:nvPr>
            <p:ph type="sldNum" sz="quarter" idx="12"/>
          </p:nvPr>
        </p:nvSpPr>
        <p:spPr/>
        <p:txBody>
          <a:bodyPr/>
          <a:lstStyle/>
          <a:p>
            <a:fld id="{F7886C9C-DC18-4195-8FD5-A50AA931D419}" type="slidenum">
              <a:rPr lang="en-US" smtClean="0"/>
              <a:pPr/>
              <a:t>44</a:t>
            </a:fld>
            <a:endParaRPr lang="en-US" dirty="0"/>
          </a:p>
        </p:txBody>
      </p:sp>
    </p:spTree>
    <p:extLst>
      <p:ext uri="{BB962C8B-B14F-4D97-AF65-F5344CB8AC3E}">
        <p14:creationId xmlns:p14="http://schemas.microsoft.com/office/powerpoint/2010/main" val="3110679241"/>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70000" lnSpcReduction="20000"/>
          </a:bodyPr>
          <a:lstStyle/>
          <a:p>
            <a:r>
              <a:rPr lang="fr-FR" dirty="0" smtClean="0"/>
              <a:t>Il s’agit de spécifier des motifs et règles de reconnaissances de chaque annotations en utilisant les annotations lexicales et syntaxique</a:t>
            </a:r>
          </a:p>
          <a:p>
            <a:pPr lvl="2"/>
            <a:r>
              <a:rPr lang="fr-FR" dirty="0" smtClean="0"/>
              <a:t>Nom des maladies</a:t>
            </a:r>
          </a:p>
          <a:p>
            <a:pPr lvl="3"/>
            <a:r>
              <a:rPr lang="fr-FR" dirty="0" smtClean="0"/>
              <a:t>Utiliser les règles de Drug tagger</a:t>
            </a:r>
          </a:p>
          <a:p>
            <a:pPr lvl="2"/>
            <a:r>
              <a:rPr lang="fr-FR" dirty="0" smtClean="0"/>
              <a:t>Nom des gènes</a:t>
            </a:r>
          </a:p>
          <a:p>
            <a:pPr lvl="3"/>
            <a:r>
              <a:rPr lang="fr-FR" dirty="0" smtClean="0"/>
              <a:t>Utiliser les règles de GENIA</a:t>
            </a:r>
          </a:p>
          <a:p>
            <a:pPr lvl="2"/>
            <a:r>
              <a:rPr lang="fr-FR" dirty="0" smtClean="0">
                <a:solidFill>
                  <a:srgbClr val="008000"/>
                </a:solidFill>
              </a:rPr>
              <a:t>Formats </a:t>
            </a:r>
            <a:r>
              <a:rPr lang="fr-FR" dirty="0">
                <a:solidFill>
                  <a:srgbClr val="008000"/>
                </a:solidFill>
              </a:rPr>
              <a:t>de </a:t>
            </a:r>
            <a:r>
              <a:rPr lang="fr-FR" dirty="0" smtClean="0">
                <a:solidFill>
                  <a:srgbClr val="008000"/>
                </a:solidFill>
              </a:rPr>
              <a:t>données</a:t>
            </a:r>
          </a:p>
          <a:p>
            <a:pPr lvl="3"/>
            <a:r>
              <a:rPr lang="fr-FR" dirty="0" smtClean="0">
                <a:solidFill>
                  <a:srgbClr val="008000"/>
                </a:solidFill>
              </a:rPr>
              <a:t>…</a:t>
            </a:r>
            <a:endParaRPr lang="fr-FR" dirty="0">
              <a:solidFill>
                <a:srgbClr val="008000"/>
              </a:solidFill>
            </a:endParaRPr>
          </a:p>
          <a:p>
            <a:pPr lvl="2"/>
            <a:r>
              <a:rPr lang="fr-FR" dirty="0">
                <a:solidFill>
                  <a:srgbClr val="008000"/>
                </a:solidFill>
              </a:rPr>
              <a:t>Types de </a:t>
            </a:r>
            <a:r>
              <a:rPr lang="fr-FR" dirty="0" smtClean="0">
                <a:solidFill>
                  <a:srgbClr val="008000"/>
                </a:solidFill>
              </a:rPr>
              <a:t>données</a:t>
            </a:r>
          </a:p>
          <a:p>
            <a:pPr lvl="3"/>
            <a:r>
              <a:rPr lang="fr-FR" dirty="0" smtClean="0">
                <a:solidFill>
                  <a:srgbClr val="008000"/>
                </a:solidFill>
              </a:rPr>
              <a:t>…</a:t>
            </a:r>
            <a:endParaRPr lang="fr-FR" dirty="0">
              <a:solidFill>
                <a:srgbClr val="008000"/>
              </a:solidFill>
            </a:endParaRPr>
          </a:p>
          <a:p>
            <a:pPr lvl="2"/>
            <a:r>
              <a:rPr lang="fr-FR" dirty="0"/>
              <a:t>Nom des Sources de </a:t>
            </a:r>
            <a:r>
              <a:rPr lang="fr-FR" dirty="0" smtClean="0"/>
              <a:t>données</a:t>
            </a:r>
          </a:p>
          <a:p>
            <a:pPr lvl="3"/>
            <a:r>
              <a:rPr lang="fr-FR" dirty="0" smtClean="0"/>
              <a:t>…</a:t>
            </a:r>
            <a:endParaRPr lang="fr-FR" dirty="0"/>
          </a:p>
          <a:p>
            <a:pPr lvl="2"/>
            <a:r>
              <a:rPr lang="fr-FR" b="1" dirty="0">
                <a:solidFill>
                  <a:srgbClr val="C66951"/>
                </a:solidFill>
              </a:rPr>
              <a:t>Méthodes </a:t>
            </a:r>
            <a:r>
              <a:rPr lang="fr-FR" b="1" dirty="0" smtClean="0">
                <a:solidFill>
                  <a:srgbClr val="C66951"/>
                </a:solidFill>
              </a:rPr>
              <a:t>phylogénétiques</a:t>
            </a:r>
          </a:p>
          <a:p>
            <a:pPr lvl="3"/>
            <a:r>
              <a:rPr lang="fr-FR" b="1" dirty="0" smtClean="0">
                <a:solidFill>
                  <a:srgbClr val="C66951"/>
                </a:solidFill>
              </a:rPr>
              <a:t>…</a:t>
            </a:r>
            <a:endParaRPr lang="fr-FR" b="1" dirty="0">
              <a:solidFill>
                <a:srgbClr val="C66951"/>
              </a:solidFill>
            </a:endParaRPr>
          </a:p>
          <a:p>
            <a:pPr lvl="2"/>
            <a:r>
              <a:rPr lang="fr-FR" b="1" dirty="0">
                <a:solidFill>
                  <a:srgbClr val="C66951"/>
                </a:solidFill>
              </a:rPr>
              <a:t>Modèles </a:t>
            </a:r>
            <a:r>
              <a:rPr lang="fr-FR" b="1" dirty="0" smtClean="0">
                <a:solidFill>
                  <a:srgbClr val="C66951"/>
                </a:solidFill>
              </a:rPr>
              <a:t>d’évolution</a:t>
            </a:r>
          </a:p>
          <a:p>
            <a:pPr lvl="3"/>
            <a:r>
              <a:rPr lang="fr-FR" b="1" dirty="0" smtClean="0">
                <a:solidFill>
                  <a:srgbClr val="C66951"/>
                </a:solidFill>
              </a:rPr>
              <a:t>…</a:t>
            </a:r>
            <a:endParaRPr lang="fr-FR" b="1" dirty="0">
              <a:solidFill>
                <a:srgbClr val="C66951"/>
              </a:solidFill>
            </a:endParaRPr>
          </a:p>
          <a:p>
            <a:pPr lvl="2"/>
            <a:r>
              <a:rPr lang="fr-FR" b="1" dirty="0">
                <a:solidFill>
                  <a:srgbClr val="C66951"/>
                </a:solidFill>
              </a:rPr>
              <a:t>Noms des </a:t>
            </a:r>
            <a:r>
              <a:rPr lang="fr-FR" b="1" dirty="0" smtClean="0">
                <a:solidFill>
                  <a:srgbClr val="C66951"/>
                </a:solidFill>
              </a:rPr>
              <a:t>programmes</a:t>
            </a:r>
          </a:p>
          <a:p>
            <a:pPr lvl="3"/>
            <a:r>
              <a:rPr lang="fr-FR" b="1" dirty="0" smtClean="0">
                <a:solidFill>
                  <a:srgbClr val="C66951"/>
                </a:solidFill>
              </a:rPr>
              <a:t>…</a:t>
            </a:r>
            <a:endParaRPr lang="fr-FR" b="1" dirty="0">
              <a:solidFill>
                <a:srgbClr val="C66951"/>
              </a:solidFill>
            </a:endParaRPr>
          </a:p>
          <a:p>
            <a:pPr lvl="2"/>
            <a:r>
              <a:rPr lang="fr-FR" b="1" dirty="0">
                <a:solidFill>
                  <a:srgbClr val="C66951"/>
                </a:solidFill>
              </a:rPr>
              <a:t>Noms des packages </a:t>
            </a:r>
            <a:r>
              <a:rPr lang="fr-FR" b="1" dirty="0" smtClean="0">
                <a:solidFill>
                  <a:srgbClr val="C66951"/>
                </a:solidFill>
              </a:rPr>
              <a:t>phylogénétiques</a:t>
            </a:r>
          </a:p>
          <a:p>
            <a:pPr lvl="3"/>
            <a:r>
              <a:rPr lang="fr-FR" b="1" dirty="0" smtClean="0">
                <a:solidFill>
                  <a:srgbClr val="C66951"/>
                </a:solidFill>
              </a:rPr>
              <a:t>...</a:t>
            </a:r>
            <a:endParaRPr lang="fr-FR" b="1" dirty="0">
              <a:solidFill>
                <a:srgbClr val="C66951"/>
              </a:solidFill>
            </a:endParaRPr>
          </a:p>
          <a:p>
            <a:pPr lvl="2"/>
            <a:r>
              <a:rPr lang="fr-FR" dirty="0">
                <a:solidFill>
                  <a:srgbClr val="008000"/>
                </a:solidFill>
              </a:rPr>
              <a:t>Nom des </a:t>
            </a:r>
            <a:r>
              <a:rPr lang="fr-FR" dirty="0" smtClean="0">
                <a:solidFill>
                  <a:srgbClr val="008000"/>
                </a:solidFill>
              </a:rPr>
              <a:t>espèces</a:t>
            </a:r>
          </a:p>
          <a:p>
            <a:pPr lvl="3"/>
            <a:r>
              <a:rPr lang="fr-FR" dirty="0" smtClean="0"/>
              <a:t>…</a:t>
            </a:r>
            <a:endParaRPr lang="fr-FR" dirty="0"/>
          </a:p>
          <a:p>
            <a:r>
              <a:rPr lang="fr-FR" dirty="0" smtClean="0"/>
              <a:t>Utiliser des motifs génériques du modèle phylogénétique</a:t>
            </a:r>
          </a:p>
          <a:p>
            <a:pPr lvl="1"/>
            <a:r>
              <a:rPr lang="fr-FR" dirty="0" smtClean="0"/>
              <a:t>Les annotations phylogénétique ne peuvent pas être des noms de personnes, des adverbes, des pronoms personnels et autres POS.</a:t>
            </a:r>
          </a:p>
          <a:p>
            <a:pPr lvl="1"/>
            <a:endParaRPr lang="fr-FR" dirty="0" smtClean="0"/>
          </a:p>
          <a:p>
            <a:pPr lvl="1"/>
            <a:endParaRPr lang="fr-FR" dirty="0"/>
          </a:p>
        </p:txBody>
      </p:sp>
      <p:sp>
        <p:nvSpPr>
          <p:cNvPr id="3" name="Titre 2"/>
          <p:cNvSpPr>
            <a:spLocks noGrp="1"/>
          </p:cNvSpPr>
          <p:nvPr>
            <p:ph type="title"/>
          </p:nvPr>
        </p:nvSpPr>
        <p:spPr/>
        <p:txBody>
          <a:bodyPr/>
          <a:lstStyle/>
          <a:p>
            <a:r>
              <a:rPr lang="fr-FR" dirty="0" smtClean="0"/>
              <a:t>5.4 </a:t>
            </a:r>
            <a:r>
              <a:rPr lang="fr-FR" dirty="0"/>
              <a:t>Extraction des Entités nommées - </a:t>
            </a:r>
            <a:r>
              <a:rPr lang="fr-FR" dirty="0" smtClean="0"/>
              <a:t>Règles</a:t>
            </a:r>
            <a:endParaRPr lang="fr-FR" dirty="0"/>
          </a:p>
        </p:txBody>
      </p:sp>
      <p:sp>
        <p:nvSpPr>
          <p:cNvPr id="7" name="Flèche droite rayée 6"/>
          <p:cNvSpPr/>
          <p:nvPr/>
        </p:nvSpPr>
        <p:spPr>
          <a:xfrm>
            <a:off x="6679045" y="2810222"/>
            <a:ext cx="1563931" cy="1258133"/>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Voir les résultats</a:t>
            </a:r>
            <a:endParaRPr lang="fr-FR" dirty="0"/>
          </a:p>
        </p:txBody>
      </p:sp>
      <p:sp>
        <p:nvSpPr>
          <p:cNvPr id="8" name="Espace réservé du numéro de diapositive 7"/>
          <p:cNvSpPr>
            <a:spLocks noGrp="1"/>
          </p:cNvSpPr>
          <p:nvPr>
            <p:ph type="sldNum" sz="quarter" idx="12"/>
          </p:nvPr>
        </p:nvSpPr>
        <p:spPr/>
        <p:txBody>
          <a:bodyPr/>
          <a:lstStyle/>
          <a:p>
            <a:fld id="{F7886C9C-DC18-4195-8FD5-A50AA931D419}" type="slidenum">
              <a:rPr lang="en-US" smtClean="0"/>
              <a:pPr/>
              <a:t>45</a:t>
            </a:fld>
            <a:endParaRPr lang="en-US" dirty="0"/>
          </a:p>
        </p:txBody>
      </p:sp>
    </p:spTree>
    <p:extLst>
      <p:ext uri="{BB962C8B-B14F-4D97-AF65-F5344CB8AC3E}">
        <p14:creationId xmlns:p14="http://schemas.microsoft.com/office/powerpoint/2010/main" val="1352648559"/>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CRF</a:t>
            </a:r>
          </a:p>
          <a:p>
            <a:pPr lvl="1"/>
            <a:r>
              <a:rPr lang="fr-FR" dirty="0" smtClean="0"/>
              <a:t>Stanford NER</a:t>
            </a:r>
          </a:p>
          <a:p>
            <a:r>
              <a:rPr lang="fr-FR" dirty="0" smtClean="0"/>
              <a:t>SVM</a:t>
            </a:r>
          </a:p>
          <a:p>
            <a:pPr lvl="1"/>
            <a:r>
              <a:rPr lang="fr-FR" dirty="0" smtClean="0"/>
              <a:t>GATE</a:t>
            </a:r>
          </a:p>
          <a:p>
            <a:r>
              <a:rPr lang="fr-FR" dirty="0" smtClean="0"/>
              <a:t>Et autres.</a:t>
            </a:r>
            <a:endParaRPr lang="fr-FR" dirty="0"/>
          </a:p>
        </p:txBody>
      </p:sp>
      <p:sp>
        <p:nvSpPr>
          <p:cNvPr id="3" name="Titre 2"/>
          <p:cNvSpPr>
            <a:spLocks noGrp="1"/>
          </p:cNvSpPr>
          <p:nvPr>
            <p:ph type="title"/>
          </p:nvPr>
        </p:nvSpPr>
        <p:spPr/>
        <p:txBody>
          <a:bodyPr/>
          <a:lstStyle/>
          <a:p>
            <a:r>
              <a:rPr lang="fr-FR" dirty="0" smtClean="0"/>
              <a:t>5.5 </a:t>
            </a:r>
            <a:r>
              <a:rPr lang="fr-FR" dirty="0"/>
              <a:t>Extraction des Entités nommées - </a:t>
            </a:r>
            <a:r>
              <a:rPr lang="fr-FR" dirty="0" smtClean="0"/>
              <a:t>Modèles</a:t>
            </a:r>
            <a:endParaRPr lang="fr-FR" dirty="0"/>
          </a:p>
        </p:txBody>
      </p:sp>
      <p:sp>
        <p:nvSpPr>
          <p:cNvPr id="4" name="Espace réservé du numéro de diapositive 3"/>
          <p:cNvSpPr>
            <a:spLocks noGrp="1"/>
          </p:cNvSpPr>
          <p:nvPr>
            <p:ph type="sldNum" sz="quarter" idx="12"/>
          </p:nvPr>
        </p:nvSpPr>
        <p:spPr/>
        <p:txBody>
          <a:bodyPr/>
          <a:lstStyle/>
          <a:p>
            <a:fld id="{F7886C9C-DC18-4195-8FD5-A50AA931D419}" type="slidenum">
              <a:rPr lang="en-US" smtClean="0"/>
              <a:pPr/>
              <a:t>46</a:t>
            </a:fld>
            <a:endParaRPr lang="en-US" dirty="0"/>
          </a:p>
        </p:txBody>
      </p:sp>
    </p:spTree>
    <p:extLst>
      <p:ext uri="{BB962C8B-B14F-4D97-AF65-F5344CB8AC3E}">
        <p14:creationId xmlns:p14="http://schemas.microsoft.com/office/powerpoint/2010/main" val="3668307159"/>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Schéma général </a:t>
            </a:r>
            <a:r>
              <a:rPr lang="fr-FR" dirty="0" smtClean="0"/>
              <a:t>d’apprentissage – une seule relation à la fois</a:t>
            </a:r>
          </a:p>
          <a:p>
            <a:pPr lvl="1"/>
            <a:r>
              <a:rPr lang="fr-FR" dirty="0" smtClean="0"/>
              <a:t>1</a:t>
            </a:r>
            <a:r>
              <a:rPr lang="fr-FR" dirty="0"/>
              <a:t>. </a:t>
            </a:r>
            <a:r>
              <a:rPr lang="fr-FR" dirty="0">
                <a:solidFill>
                  <a:schemeClr val="accent1"/>
                </a:solidFill>
              </a:rPr>
              <a:t>Idée </a:t>
            </a:r>
            <a:r>
              <a:rPr lang="fr-FR" dirty="0" smtClean="0">
                <a:solidFill>
                  <a:schemeClr val="accent1"/>
                </a:solidFill>
              </a:rPr>
              <a:t>1* </a:t>
            </a:r>
            <a:r>
              <a:rPr lang="fr-FR" dirty="0" smtClean="0"/>
              <a:t>Création des instances de relations à partir des propriétés qui existent entre les classes d’une ontologie</a:t>
            </a:r>
          </a:p>
          <a:p>
            <a:pPr lvl="2"/>
            <a:r>
              <a:rPr lang="fr-FR" dirty="0" smtClean="0"/>
              <a:t>Créer des instances d’exemples négatif en combinant les entités nommées</a:t>
            </a:r>
            <a:endParaRPr lang="fr-FR" dirty="0"/>
          </a:p>
          <a:p>
            <a:pPr lvl="1"/>
            <a:r>
              <a:rPr lang="fr-FR" dirty="0"/>
              <a:t>2. </a:t>
            </a:r>
            <a:r>
              <a:rPr lang="fr-FR" dirty="0" smtClean="0"/>
              <a:t>Écrire </a:t>
            </a:r>
            <a:r>
              <a:rPr lang="fr-FR" dirty="0"/>
              <a:t>des règles d’annotation génériques </a:t>
            </a:r>
            <a:r>
              <a:rPr lang="fr-FR" dirty="0" smtClean="0"/>
              <a:t>pour les relations</a:t>
            </a:r>
            <a:endParaRPr lang="fr-FR" dirty="0"/>
          </a:p>
          <a:p>
            <a:pPr lvl="2"/>
            <a:r>
              <a:rPr lang="fr-FR" dirty="0" smtClean="0"/>
              <a:t>Par contexte, soit des phrases</a:t>
            </a:r>
          </a:p>
          <a:p>
            <a:pPr lvl="2"/>
            <a:r>
              <a:rPr lang="fr-FR" dirty="0" smtClean="0">
                <a:solidFill>
                  <a:schemeClr val="accent1"/>
                </a:solidFill>
              </a:rPr>
              <a:t>Idée 2* </a:t>
            </a:r>
            <a:r>
              <a:rPr lang="fr-FR" dirty="0"/>
              <a:t>distinguer les relations </a:t>
            </a:r>
            <a:r>
              <a:rPr lang="fr-FR" dirty="0" smtClean="0"/>
              <a:t>symétriques, </a:t>
            </a:r>
            <a:r>
              <a:rPr lang="fr-FR" dirty="0"/>
              <a:t>fonctionnelles, </a:t>
            </a:r>
            <a:r>
              <a:rPr lang="fr-FR" dirty="0" smtClean="0"/>
              <a:t>réflexive </a:t>
            </a:r>
            <a:r>
              <a:rPr lang="fr-FR" dirty="0"/>
              <a:t>en appliquant des </a:t>
            </a:r>
            <a:r>
              <a:rPr lang="fr-FR" dirty="0" smtClean="0"/>
              <a:t>règles génériques </a:t>
            </a:r>
            <a:r>
              <a:rPr lang="fr-FR" dirty="0"/>
              <a:t>pour les identifier</a:t>
            </a:r>
            <a:r>
              <a:rPr lang="fr-FR" dirty="0" smtClean="0"/>
              <a:t>.</a:t>
            </a:r>
            <a:endParaRPr lang="fr-FR" dirty="0"/>
          </a:p>
          <a:p>
            <a:pPr lvl="1"/>
            <a:r>
              <a:rPr lang="fr-FR" dirty="0"/>
              <a:t>3</a:t>
            </a:r>
            <a:r>
              <a:rPr lang="fr-FR" dirty="0" smtClean="0"/>
              <a:t>. Créer des attributs d’apprentissage</a:t>
            </a:r>
            <a:endParaRPr lang="fr-FR" dirty="0"/>
          </a:p>
          <a:p>
            <a:pPr lvl="1"/>
            <a:r>
              <a:rPr lang="fr-FR" dirty="0" smtClean="0"/>
              <a:t>4. Créer un modèle d’apprentissage</a:t>
            </a:r>
          </a:p>
          <a:p>
            <a:pPr lvl="1"/>
            <a:r>
              <a:rPr lang="fr-FR" dirty="0" smtClean="0"/>
              <a:t>5. Évaluer le modèle d’apprentissage</a:t>
            </a:r>
            <a:endParaRPr lang="fr-FR" dirty="0"/>
          </a:p>
        </p:txBody>
      </p:sp>
      <p:sp>
        <p:nvSpPr>
          <p:cNvPr id="3" name="Titre 2"/>
          <p:cNvSpPr>
            <a:spLocks noGrp="1"/>
          </p:cNvSpPr>
          <p:nvPr>
            <p:ph type="title"/>
          </p:nvPr>
        </p:nvSpPr>
        <p:spPr/>
        <p:txBody>
          <a:bodyPr/>
          <a:lstStyle/>
          <a:p>
            <a:r>
              <a:rPr lang="fr-FR" dirty="0" smtClean="0"/>
              <a:t>6.1 Extraction des Relations - Principe</a:t>
            </a:r>
            <a:endParaRPr lang="fr-FR" dirty="0"/>
          </a:p>
        </p:txBody>
      </p:sp>
      <p:sp>
        <p:nvSpPr>
          <p:cNvPr id="4" name="Espace réservé du numéro de diapositive 3"/>
          <p:cNvSpPr>
            <a:spLocks noGrp="1"/>
          </p:cNvSpPr>
          <p:nvPr>
            <p:ph type="sldNum" sz="quarter" idx="12"/>
          </p:nvPr>
        </p:nvSpPr>
        <p:spPr/>
        <p:txBody>
          <a:bodyPr/>
          <a:lstStyle/>
          <a:p>
            <a:fld id="{F7886C9C-DC18-4195-8FD5-A50AA931D419}" type="slidenum">
              <a:rPr lang="en-US" smtClean="0"/>
              <a:pPr/>
              <a:t>47</a:t>
            </a:fld>
            <a:endParaRPr lang="en-US" dirty="0"/>
          </a:p>
        </p:txBody>
      </p:sp>
    </p:spTree>
    <p:extLst>
      <p:ext uri="{BB962C8B-B14F-4D97-AF65-F5344CB8AC3E}">
        <p14:creationId xmlns:p14="http://schemas.microsoft.com/office/powerpoint/2010/main" val="346667913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10000"/>
          </a:bodyPr>
          <a:lstStyle/>
          <a:p>
            <a:r>
              <a:rPr lang="fr-FR" dirty="0" smtClean="0"/>
              <a:t>Création des classes de relations</a:t>
            </a:r>
          </a:p>
          <a:p>
            <a:r>
              <a:rPr lang="fr-FR" dirty="0" smtClean="0"/>
              <a:t>Création des instances de relations</a:t>
            </a:r>
          </a:p>
          <a:p>
            <a:r>
              <a:rPr lang="fr-FR" dirty="0" smtClean="0"/>
              <a:t>Création des attributs pour les chemins</a:t>
            </a:r>
            <a:br>
              <a:rPr lang="fr-FR" dirty="0" smtClean="0"/>
            </a:br>
            <a:r>
              <a:rPr lang="fr-FR" dirty="0" smtClean="0"/>
              <a:t>(entre les deux entité dans la même phrase)</a:t>
            </a:r>
            <a:endParaRPr lang="fr-FR" dirty="0"/>
          </a:p>
          <a:p>
            <a:r>
              <a:rPr lang="fr-FR" dirty="0" smtClean="0"/>
              <a:t>Appliquer l’amélioration de DIRT</a:t>
            </a:r>
            <a:br>
              <a:rPr lang="fr-FR" dirty="0" smtClean="0"/>
            </a:br>
            <a:r>
              <a:rPr lang="fr-FR" dirty="0" smtClean="0"/>
              <a:t>en faisant un clustering par classe </a:t>
            </a:r>
            <a:br>
              <a:rPr lang="fr-FR" dirty="0" smtClean="0"/>
            </a:br>
            <a:r>
              <a:rPr lang="fr-FR" dirty="0" smtClean="0"/>
              <a:t>d’entités nommées les attributs</a:t>
            </a:r>
          </a:p>
          <a:p>
            <a:pPr lvl="1"/>
            <a:r>
              <a:rPr lang="fr-FR" dirty="0" smtClean="0"/>
              <a:t>Par exemple soit le tuple</a:t>
            </a:r>
            <a:br>
              <a:rPr lang="fr-FR" dirty="0" smtClean="0"/>
            </a:br>
            <a:r>
              <a:rPr lang="de-DE" dirty="0"/>
              <a:t>(mitochondrial,  caviomorph families</a:t>
            </a:r>
            <a:r>
              <a:rPr lang="de-DE" dirty="0" smtClean="0"/>
              <a:t>), ils s‘agit</a:t>
            </a:r>
            <a:br>
              <a:rPr lang="de-DE" dirty="0" smtClean="0"/>
            </a:br>
            <a:r>
              <a:rPr lang="de-DE" dirty="0" smtClean="0"/>
              <a:t>de regrouper tous les chemins de</a:t>
            </a:r>
            <a:br>
              <a:rPr lang="de-DE" dirty="0" smtClean="0"/>
            </a:br>
            <a:r>
              <a:rPr lang="de-DE" dirty="0" smtClean="0"/>
              <a:t>type de données</a:t>
            </a:r>
            <a:r>
              <a:rPr lang="de-DE" dirty="0"/>
              <a:t> </a:t>
            </a:r>
            <a:r>
              <a:rPr lang="de-DE" dirty="0" smtClean="0"/>
              <a:t>et espèces dans le même</a:t>
            </a:r>
            <a:r>
              <a:rPr lang="de-DE" dirty="0"/>
              <a:t/>
            </a:r>
            <a:br>
              <a:rPr lang="de-DE" dirty="0"/>
            </a:br>
            <a:r>
              <a:rPr lang="fr-CA" dirty="0" smtClean="0"/>
              <a:t>groupe de verbes </a:t>
            </a:r>
            <a:r>
              <a:rPr lang="fr-FR" dirty="0" smtClean="0"/>
              <a:t>…</a:t>
            </a:r>
            <a:endParaRPr lang="fr-CA" dirty="0" smtClean="0"/>
          </a:p>
          <a:p>
            <a:pPr lvl="1"/>
            <a:r>
              <a:rPr lang="fr-CA" dirty="0" smtClean="0"/>
              <a:t>Ces verbes constituent les instances de</a:t>
            </a:r>
            <a:br>
              <a:rPr lang="fr-CA" dirty="0" smtClean="0"/>
            </a:br>
            <a:r>
              <a:rPr lang="fr-CA" dirty="0" smtClean="0"/>
              <a:t>la relation ontologique</a:t>
            </a:r>
          </a:p>
          <a:p>
            <a:pPr lvl="1"/>
            <a:r>
              <a:rPr lang="fr-CA" dirty="0" smtClean="0"/>
              <a:t>Il s’agit ensuite de filtrer les verbes</a:t>
            </a:r>
            <a:br>
              <a:rPr lang="fr-CA" dirty="0" smtClean="0"/>
            </a:br>
            <a:r>
              <a:rPr lang="fr-CA" dirty="0" smtClean="0"/>
              <a:t>en appliquant un clustering agglomératif</a:t>
            </a:r>
          </a:p>
          <a:p>
            <a:endParaRPr lang="fr-FR" dirty="0"/>
          </a:p>
          <a:p>
            <a:endParaRPr lang="fr-FR" dirty="0"/>
          </a:p>
        </p:txBody>
      </p:sp>
      <p:sp>
        <p:nvSpPr>
          <p:cNvPr id="3" name="Titre 2"/>
          <p:cNvSpPr>
            <a:spLocks noGrp="1"/>
          </p:cNvSpPr>
          <p:nvPr>
            <p:ph type="title"/>
          </p:nvPr>
        </p:nvSpPr>
        <p:spPr/>
        <p:txBody>
          <a:bodyPr/>
          <a:lstStyle/>
          <a:p>
            <a:r>
              <a:rPr lang="fr-FR" dirty="0"/>
              <a:t>6.1 Extraction des Relations - </a:t>
            </a:r>
            <a:r>
              <a:rPr lang="fr-FR" dirty="0" smtClean="0"/>
              <a:t>Idée</a:t>
            </a:r>
            <a:endParaRPr lang="fr-FR" dirty="0"/>
          </a:p>
        </p:txBody>
      </p:sp>
      <p:pic>
        <p:nvPicPr>
          <p:cNvPr id="4" name="Image 3"/>
          <p:cNvPicPr>
            <a:picLocks noChangeAspect="1"/>
          </p:cNvPicPr>
          <p:nvPr/>
        </p:nvPicPr>
        <p:blipFill>
          <a:blip r:embed="rId2"/>
          <a:stretch>
            <a:fillRect/>
          </a:stretch>
        </p:blipFill>
        <p:spPr>
          <a:xfrm>
            <a:off x="6279243" y="1553398"/>
            <a:ext cx="2864757" cy="5142757"/>
          </a:xfrm>
          <a:prstGeom prst="rect">
            <a:avLst/>
          </a:prstGeom>
        </p:spPr>
      </p:pic>
      <p:sp>
        <p:nvSpPr>
          <p:cNvPr id="5" name="Espace réservé du numéro de diapositive 4"/>
          <p:cNvSpPr>
            <a:spLocks noGrp="1"/>
          </p:cNvSpPr>
          <p:nvPr>
            <p:ph type="sldNum" sz="quarter" idx="12"/>
          </p:nvPr>
        </p:nvSpPr>
        <p:spPr/>
        <p:txBody>
          <a:bodyPr/>
          <a:lstStyle/>
          <a:p>
            <a:fld id="{F7886C9C-DC18-4195-8FD5-A50AA931D419}" type="slidenum">
              <a:rPr lang="en-US" smtClean="0"/>
              <a:pPr/>
              <a:t>48</a:t>
            </a:fld>
            <a:endParaRPr lang="en-US" dirty="0"/>
          </a:p>
        </p:txBody>
      </p:sp>
    </p:spTree>
    <p:extLst>
      <p:ext uri="{BB962C8B-B14F-4D97-AF65-F5344CB8AC3E}">
        <p14:creationId xmlns:p14="http://schemas.microsoft.com/office/powerpoint/2010/main" val="2939964959"/>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a:t>6.1 Extraction des Relations - </a:t>
            </a:r>
            <a:r>
              <a:rPr lang="fr-FR" dirty="0" smtClean="0"/>
              <a:t>Exemple</a:t>
            </a:r>
            <a:endParaRPr lang="fr-FR" dirty="0"/>
          </a:p>
        </p:txBody>
      </p:sp>
      <p:pic>
        <p:nvPicPr>
          <p:cNvPr id="4" name="Image 3"/>
          <p:cNvPicPr>
            <a:picLocks noChangeAspect="1"/>
          </p:cNvPicPr>
          <p:nvPr/>
        </p:nvPicPr>
        <p:blipFill>
          <a:blip r:embed="rId2"/>
          <a:stretch>
            <a:fillRect/>
          </a:stretch>
        </p:blipFill>
        <p:spPr>
          <a:xfrm>
            <a:off x="122304" y="1621890"/>
            <a:ext cx="10659014" cy="4891465"/>
          </a:xfrm>
          <a:prstGeom prst="rect">
            <a:avLst/>
          </a:prstGeom>
        </p:spPr>
      </p:pic>
      <p:sp>
        <p:nvSpPr>
          <p:cNvPr id="6" name="Espace réservé du numéro de diapositive 5"/>
          <p:cNvSpPr>
            <a:spLocks noGrp="1"/>
          </p:cNvSpPr>
          <p:nvPr>
            <p:ph type="sldNum" sz="quarter" idx="12"/>
          </p:nvPr>
        </p:nvSpPr>
        <p:spPr/>
        <p:txBody>
          <a:bodyPr/>
          <a:lstStyle/>
          <a:p>
            <a:fld id="{F7886C9C-DC18-4195-8FD5-A50AA931D419}" type="slidenum">
              <a:rPr lang="en-US" smtClean="0"/>
              <a:pPr/>
              <a:t>49</a:t>
            </a:fld>
            <a:endParaRPr lang="en-US" dirty="0"/>
          </a:p>
        </p:txBody>
      </p:sp>
    </p:spTree>
    <p:extLst>
      <p:ext uri="{BB962C8B-B14F-4D97-AF65-F5344CB8AC3E}">
        <p14:creationId xmlns:p14="http://schemas.microsoft.com/office/powerpoint/2010/main" val="182989942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marL="502920" indent="-457200" algn="just">
              <a:buFont typeface="+mj-lt"/>
              <a:buAutoNum type="arabicPeriod"/>
            </a:pPr>
            <a:r>
              <a:rPr lang="fr-FR" dirty="0"/>
              <a:t>Extraction du corpus</a:t>
            </a:r>
          </a:p>
          <a:p>
            <a:pPr marL="502920" indent="-457200" algn="just">
              <a:buFont typeface="+mj-lt"/>
              <a:buAutoNum type="arabicPeriod"/>
            </a:pPr>
            <a:r>
              <a:rPr lang="fr-FR" dirty="0"/>
              <a:t>Préparation de données</a:t>
            </a:r>
          </a:p>
          <a:p>
            <a:pPr marL="777240" lvl="1" indent="-457200" algn="just">
              <a:buFont typeface="+mj-lt"/>
              <a:buAutoNum type="alphaLcPeriod"/>
            </a:pPr>
            <a:r>
              <a:rPr lang="fr-FR" dirty="0"/>
              <a:t>Segmentation du corpus</a:t>
            </a:r>
          </a:p>
          <a:p>
            <a:pPr marL="777240" lvl="1" indent="-457200" algn="just">
              <a:buFont typeface="+mj-lt"/>
              <a:buAutoNum type="alphaLcPeriod"/>
            </a:pPr>
            <a:r>
              <a:rPr lang="fr-FR" dirty="0"/>
              <a:t>Catégorisation de termes</a:t>
            </a:r>
          </a:p>
          <a:p>
            <a:pPr marL="502920" indent="-457200" algn="just">
              <a:buFont typeface="+mj-lt"/>
              <a:buAutoNum type="arabicPeriod"/>
            </a:pPr>
            <a:r>
              <a:rPr lang="fr-FR" dirty="0" smtClean="0"/>
              <a:t>Extraction des entités nommées</a:t>
            </a:r>
            <a:endParaRPr lang="fr-FR" dirty="0"/>
          </a:p>
          <a:p>
            <a:pPr marL="777240" lvl="1" indent="-457200" algn="just">
              <a:buFont typeface="+mj-lt"/>
              <a:buAutoNum type="alphaLcPeriod"/>
            </a:pPr>
            <a:r>
              <a:rPr lang="fr-FR" dirty="0" smtClean="0"/>
              <a:t>Extraction des attributs-contextes</a:t>
            </a:r>
          </a:p>
          <a:p>
            <a:pPr marL="777240" lvl="1" indent="-457200" algn="just">
              <a:buFont typeface="+mj-lt"/>
              <a:buAutoNum type="alphaLcPeriod"/>
            </a:pPr>
            <a:r>
              <a:rPr lang="fr-FR" dirty="0" smtClean="0"/>
              <a:t>Génération des motifs d’extraction</a:t>
            </a:r>
          </a:p>
          <a:p>
            <a:pPr marL="777240" lvl="1" indent="-457200" algn="just">
              <a:buFont typeface="+mj-lt"/>
              <a:buAutoNum type="alphaLcPeriod"/>
            </a:pPr>
            <a:r>
              <a:rPr lang="fr-FR" dirty="0" smtClean="0"/>
              <a:t>Application </a:t>
            </a:r>
            <a:r>
              <a:rPr lang="fr-FR" dirty="0"/>
              <a:t>d’un modèle probabiliste d’annotation</a:t>
            </a:r>
          </a:p>
          <a:p>
            <a:pPr marL="502920" indent="-457200" algn="just">
              <a:buFont typeface="+mj-lt"/>
              <a:buAutoNum type="arabicPeriod"/>
            </a:pPr>
            <a:r>
              <a:rPr lang="fr-FR" dirty="0"/>
              <a:t>Extraction de relations</a:t>
            </a:r>
          </a:p>
          <a:p>
            <a:pPr marL="777240" lvl="1" indent="-457200" algn="just">
              <a:buFont typeface="+mj-lt"/>
              <a:buAutoNum type="alphaLcPeriod"/>
            </a:pPr>
            <a:r>
              <a:rPr lang="fr-FR" dirty="0"/>
              <a:t>Extraction des attributs-</a:t>
            </a:r>
            <a:r>
              <a:rPr lang="fr-FR" dirty="0" smtClean="0"/>
              <a:t>contextes</a:t>
            </a:r>
          </a:p>
          <a:p>
            <a:pPr marL="777240" lvl="1" indent="-457200" algn="just">
              <a:buFont typeface="+mj-lt"/>
              <a:buAutoNum type="alphaLcPeriod"/>
            </a:pPr>
            <a:r>
              <a:rPr lang="fr-FR" dirty="0"/>
              <a:t>Génération des motifs d’extraction</a:t>
            </a:r>
          </a:p>
          <a:p>
            <a:pPr marL="777240" lvl="1" indent="-457200" algn="just">
              <a:buFont typeface="+mj-lt"/>
              <a:buAutoNum type="alphaLcPeriod"/>
            </a:pPr>
            <a:r>
              <a:rPr lang="fr-FR" dirty="0" smtClean="0"/>
              <a:t>Application </a:t>
            </a:r>
            <a:r>
              <a:rPr lang="fr-FR" dirty="0"/>
              <a:t>d’un modèle probabiliste </a:t>
            </a:r>
            <a:r>
              <a:rPr lang="fr-FR" dirty="0" smtClean="0"/>
              <a:t>d’extraction de relations</a:t>
            </a:r>
            <a:endParaRPr lang="fr-FR" dirty="0"/>
          </a:p>
        </p:txBody>
      </p:sp>
      <p:sp>
        <p:nvSpPr>
          <p:cNvPr id="3" name="Titre 2"/>
          <p:cNvSpPr>
            <a:spLocks noGrp="1"/>
          </p:cNvSpPr>
          <p:nvPr>
            <p:ph type="title"/>
          </p:nvPr>
        </p:nvSpPr>
        <p:spPr/>
        <p:txBody>
          <a:bodyPr/>
          <a:lstStyle/>
          <a:p>
            <a:r>
              <a:rPr lang="fr-FR" dirty="0" smtClean="0"/>
              <a:t>1. Solution proposée</a:t>
            </a:r>
            <a:endParaRPr lang="fr-FR" dirty="0"/>
          </a:p>
        </p:txBody>
      </p:sp>
      <p:sp>
        <p:nvSpPr>
          <p:cNvPr id="4" name="Espace réservé du numéro de diapositive 3"/>
          <p:cNvSpPr>
            <a:spLocks noGrp="1"/>
          </p:cNvSpPr>
          <p:nvPr>
            <p:ph type="sldNum" sz="quarter" idx="12"/>
          </p:nvPr>
        </p:nvSpPr>
        <p:spPr/>
        <p:txBody>
          <a:bodyPr/>
          <a:lstStyle/>
          <a:p>
            <a:fld id="{F7886C9C-DC18-4195-8FD5-A50AA931D419}" type="slidenum">
              <a:rPr lang="en-US" smtClean="0"/>
              <a:pPr/>
              <a:t>5</a:t>
            </a:fld>
            <a:endParaRPr lang="en-US" dirty="0"/>
          </a:p>
        </p:txBody>
      </p:sp>
    </p:spTree>
    <p:extLst>
      <p:ext uri="{BB962C8B-B14F-4D97-AF65-F5344CB8AC3E}">
        <p14:creationId xmlns:p14="http://schemas.microsoft.com/office/powerpoint/2010/main" val="1778251162"/>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idx="1"/>
          </p:nvPr>
        </p:nvSpPr>
        <p:spPr/>
        <p:txBody>
          <a:bodyPr/>
          <a:lstStyle/>
          <a:p>
            <a:r>
              <a:rPr lang="fr-FR" dirty="0" smtClean="0">
                <a:sym typeface="Wingdings"/>
              </a:rPr>
              <a:t></a:t>
            </a:r>
          </a:p>
        </p:txBody>
      </p:sp>
      <p:sp>
        <p:nvSpPr>
          <p:cNvPr id="3" name="Titre 2"/>
          <p:cNvSpPr>
            <a:spLocks noGrp="1"/>
          </p:cNvSpPr>
          <p:nvPr>
            <p:ph type="title"/>
          </p:nvPr>
        </p:nvSpPr>
        <p:spPr/>
        <p:txBody>
          <a:bodyPr/>
          <a:lstStyle/>
          <a:p>
            <a:r>
              <a:rPr lang="fr-FR" dirty="0" smtClean="0"/>
              <a:t>Conclusion</a:t>
            </a:r>
            <a:endParaRPr lang="fr-FR" dirty="0"/>
          </a:p>
        </p:txBody>
      </p:sp>
      <p:sp>
        <p:nvSpPr>
          <p:cNvPr id="4" name="Espace réservé du numéro de diapositive 3"/>
          <p:cNvSpPr>
            <a:spLocks noGrp="1"/>
          </p:cNvSpPr>
          <p:nvPr>
            <p:ph type="sldNum" sz="quarter" idx="11"/>
          </p:nvPr>
        </p:nvSpPr>
        <p:spPr/>
        <p:txBody>
          <a:bodyPr/>
          <a:lstStyle/>
          <a:p>
            <a:pPr algn="r"/>
            <a:fld id="{F7886C9C-DC18-4195-8FD5-A50AA931D419}" type="slidenum">
              <a:rPr lang="en-US" smtClean="0"/>
              <a:pPr algn="r"/>
              <a:t>50</a:t>
            </a:fld>
            <a:endParaRPr lang="en-US" dirty="0"/>
          </a:p>
        </p:txBody>
      </p:sp>
    </p:spTree>
    <p:extLst>
      <p:ext uri="{BB962C8B-B14F-4D97-AF65-F5344CB8AC3E}">
        <p14:creationId xmlns:p14="http://schemas.microsoft.com/office/powerpoint/2010/main" val="2926106004"/>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F7886C9C-DC18-4195-8FD5-A50AA931D419}" type="slidenum">
              <a:rPr lang="en-US" smtClean="0"/>
              <a:pPr/>
              <a:t>51</a:t>
            </a:fld>
            <a:endParaRPr lang="en-US" dirty="0"/>
          </a:p>
        </p:txBody>
      </p:sp>
      <p:sp>
        <p:nvSpPr>
          <p:cNvPr id="4" name="Titre 3"/>
          <p:cNvSpPr>
            <a:spLocks noGrp="1"/>
          </p:cNvSpPr>
          <p:nvPr>
            <p:ph type="title"/>
          </p:nvPr>
        </p:nvSpPr>
        <p:spPr/>
        <p:txBody>
          <a:bodyPr/>
          <a:lstStyle/>
          <a:p>
            <a:r>
              <a:rPr lang="fr-FR" dirty="0" smtClean="0"/>
              <a:t>Conclusion</a:t>
            </a:r>
            <a:endParaRPr lang="fr-FR" dirty="0"/>
          </a:p>
        </p:txBody>
      </p:sp>
      <p:sp>
        <p:nvSpPr>
          <p:cNvPr id="6" name="Espace réservé du contenu 5"/>
          <p:cNvSpPr>
            <a:spLocks noGrp="1"/>
          </p:cNvSpPr>
          <p:nvPr>
            <p:ph idx="1"/>
          </p:nvPr>
        </p:nvSpPr>
        <p:spPr/>
        <p:txBody>
          <a:bodyPr/>
          <a:lstStyle/>
          <a:p>
            <a:endParaRPr lang="fr-FR" dirty="0"/>
          </a:p>
        </p:txBody>
      </p:sp>
    </p:spTree>
    <p:extLst>
      <p:ext uri="{BB962C8B-B14F-4D97-AF65-F5344CB8AC3E}">
        <p14:creationId xmlns:p14="http://schemas.microsoft.com/office/powerpoint/2010/main" val="1737214332"/>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20000"/>
          </a:bodyPr>
          <a:lstStyle/>
          <a:p>
            <a:r>
              <a:rPr lang="fr-FR" dirty="0" smtClean="0"/>
              <a:t>Résumés (2 mois)</a:t>
            </a:r>
          </a:p>
          <a:p>
            <a:pPr lvl="1"/>
            <a:r>
              <a:rPr lang="fr-FR" dirty="0" smtClean="0"/>
              <a:t>Créer des règles d’identification des entités nommées</a:t>
            </a:r>
          </a:p>
          <a:p>
            <a:pPr lvl="1"/>
            <a:r>
              <a:rPr lang="fr-FR" dirty="0" smtClean="0"/>
              <a:t>Créer des règles d’identification des relations</a:t>
            </a:r>
          </a:p>
          <a:p>
            <a:pPr lvl="1"/>
            <a:r>
              <a:rPr lang="fr-FR" dirty="0" smtClean="0"/>
              <a:t>Configurer les modèles d’apprentissage</a:t>
            </a:r>
          </a:p>
          <a:p>
            <a:pPr lvl="1"/>
            <a:r>
              <a:rPr lang="fr-FR" dirty="0" smtClean="0">
                <a:solidFill>
                  <a:srgbClr val="C66951"/>
                </a:solidFill>
              </a:rPr>
              <a:t>PUBLIER</a:t>
            </a:r>
            <a:r>
              <a:rPr lang="fr-FR" dirty="0">
                <a:solidFill>
                  <a:srgbClr val="C66951"/>
                </a:solidFill>
              </a:rPr>
              <a:t> </a:t>
            </a:r>
            <a:r>
              <a:rPr lang="fr-FR" dirty="0" smtClean="0">
                <a:solidFill>
                  <a:srgbClr val="C66951"/>
                </a:solidFill>
              </a:rPr>
              <a:t>X2 </a:t>
            </a:r>
            <a:r>
              <a:rPr lang="fr-FR" dirty="0" smtClean="0"/>
              <a:t>:D</a:t>
            </a:r>
          </a:p>
          <a:p>
            <a:pPr lvl="1"/>
            <a:r>
              <a:rPr lang="fr-FR" dirty="0" smtClean="0"/>
              <a:t>Évaluer les modèles appris</a:t>
            </a:r>
          </a:p>
          <a:p>
            <a:r>
              <a:rPr lang="fr-FR" dirty="0" smtClean="0"/>
              <a:t>Matériel et méthodes (2 mois)</a:t>
            </a:r>
          </a:p>
          <a:p>
            <a:pPr lvl="1"/>
            <a:r>
              <a:rPr lang="fr-FR" dirty="0" smtClean="0"/>
              <a:t>Appliquer la même approche sur la section matériels et méthodes</a:t>
            </a:r>
          </a:p>
          <a:p>
            <a:pPr lvl="1"/>
            <a:r>
              <a:rPr lang="fr-FR" dirty="0" smtClean="0">
                <a:solidFill>
                  <a:srgbClr val="C66951"/>
                </a:solidFill>
              </a:rPr>
              <a:t>PUBLIER</a:t>
            </a:r>
            <a:r>
              <a:rPr lang="fr-FR" dirty="0">
                <a:solidFill>
                  <a:srgbClr val="C66951"/>
                </a:solidFill>
              </a:rPr>
              <a:t> </a:t>
            </a:r>
            <a:r>
              <a:rPr lang="fr-FR" dirty="0"/>
              <a:t>:D</a:t>
            </a:r>
            <a:endParaRPr lang="fr-FR" dirty="0" smtClean="0"/>
          </a:p>
          <a:p>
            <a:r>
              <a:rPr lang="fr-FR" dirty="0" smtClean="0"/>
              <a:t>Et voilà, il ne reste que (6 mois)</a:t>
            </a:r>
          </a:p>
          <a:p>
            <a:pPr lvl="1"/>
            <a:r>
              <a:rPr lang="fr-FR" dirty="0" smtClean="0"/>
              <a:t>Populer l’ontologie</a:t>
            </a:r>
          </a:p>
          <a:p>
            <a:pPr lvl="1"/>
            <a:r>
              <a:rPr lang="fr-FR" dirty="0" smtClean="0">
                <a:solidFill>
                  <a:srgbClr val="C66951"/>
                </a:solidFill>
              </a:rPr>
              <a:t>PUBLIER</a:t>
            </a:r>
            <a:r>
              <a:rPr lang="fr-FR" dirty="0" smtClean="0"/>
              <a:t> :D</a:t>
            </a:r>
          </a:p>
          <a:p>
            <a:pPr lvl="1"/>
            <a:r>
              <a:rPr lang="fr-FR" dirty="0" smtClean="0"/>
              <a:t>Chercher des séquences d’analyse phylogénétique sur myExperiments</a:t>
            </a:r>
          </a:p>
          <a:p>
            <a:pPr lvl="1"/>
            <a:r>
              <a:rPr lang="fr-FR" dirty="0"/>
              <a:t>Créer le module de recommandation !!!</a:t>
            </a:r>
          </a:p>
          <a:p>
            <a:pPr lvl="1"/>
            <a:r>
              <a:rPr lang="fr-FR" dirty="0">
                <a:solidFill>
                  <a:srgbClr val="C66951"/>
                </a:solidFill>
              </a:rPr>
              <a:t>PUBLIER </a:t>
            </a:r>
            <a:r>
              <a:rPr lang="fr-FR" dirty="0" smtClean="0">
                <a:solidFill>
                  <a:srgbClr val="C66951"/>
                </a:solidFill>
              </a:rPr>
              <a:t>X2 </a:t>
            </a:r>
            <a:r>
              <a:rPr lang="fr-FR" dirty="0" smtClean="0"/>
              <a:t>:D</a:t>
            </a:r>
            <a:endParaRPr lang="fr-FR" dirty="0" smtClean="0">
              <a:solidFill>
                <a:srgbClr val="C66951"/>
              </a:solidFill>
            </a:endParaRPr>
          </a:p>
          <a:p>
            <a:pPr lvl="1"/>
            <a:endParaRPr lang="fr-FR" dirty="0" smtClean="0"/>
          </a:p>
          <a:p>
            <a:pPr lvl="1"/>
            <a:endParaRPr lang="fr-FR" dirty="0"/>
          </a:p>
        </p:txBody>
      </p:sp>
      <p:sp>
        <p:nvSpPr>
          <p:cNvPr id="3" name="Titre 2"/>
          <p:cNvSpPr>
            <a:spLocks noGrp="1"/>
          </p:cNvSpPr>
          <p:nvPr>
            <p:ph type="title"/>
          </p:nvPr>
        </p:nvSpPr>
        <p:spPr/>
        <p:txBody>
          <a:bodyPr/>
          <a:lstStyle/>
          <a:p>
            <a:r>
              <a:rPr lang="fr-FR" dirty="0" smtClean="0"/>
              <a:t>Ce qu’il reste à faire</a:t>
            </a:r>
            <a:endParaRPr lang="fr-FR" dirty="0"/>
          </a:p>
        </p:txBody>
      </p:sp>
      <p:sp>
        <p:nvSpPr>
          <p:cNvPr id="4" name="Espace réservé du numéro de diapositive 3"/>
          <p:cNvSpPr>
            <a:spLocks noGrp="1"/>
          </p:cNvSpPr>
          <p:nvPr>
            <p:ph type="sldNum" sz="quarter" idx="12"/>
          </p:nvPr>
        </p:nvSpPr>
        <p:spPr/>
        <p:txBody>
          <a:bodyPr/>
          <a:lstStyle/>
          <a:p>
            <a:fld id="{F7886C9C-DC18-4195-8FD5-A50AA931D419}" type="slidenum">
              <a:rPr lang="en-US" smtClean="0"/>
              <a:pPr/>
              <a:t>52</a:t>
            </a:fld>
            <a:endParaRPr lang="en-US" dirty="0"/>
          </a:p>
        </p:txBody>
      </p:sp>
    </p:spTree>
    <p:extLst>
      <p:ext uri="{BB962C8B-B14F-4D97-AF65-F5344CB8AC3E}">
        <p14:creationId xmlns:p14="http://schemas.microsoft.com/office/powerpoint/2010/main" val="2263687647"/>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F7886C9C-DC18-4195-8FD5-A50AA931D419}" type="slidenum">
              <a:rPr lang="en-US" smtClean="0"/>
              <a:pPr/>
              <a:t>53</a:t>
            </a:fld>
            <a:endParaRPr lang="en-US" dirty="0"/>
          </a:p>
        </p:txBody>
      </p:sp>
    </p:spTree>
    <p:extLst>
      <p:ext uri="{BB962C8B-B14F-4D97-AF65-F5344CB8AC3E}">
        <p14:creationId xmlns:p14="http://schemas.microsoft.com/office/powerpoint/2010/main" val="3737995813"/>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POS</a:t>
            </a:r>
            <a:endParaRPr lang="fr-FR" dirty="0"/>
          </a:p>
        </p:txBody>
      </p:sp>
      <p:pic>
        <p:nvPicPr>
          <p:cNvPr id="4" name="Image 3"/>
          <p:cNvPicPr>
            <a:picLocks noChangeAspect="1"/>
          </p:cNvPicPr>
          <p:nvPr/>
        </p:nvPicPr>
        <p:blipFill>
          <a:blip r:embed="rId2"/>
          <a:stretch>
            <a:fillRect/>
          </a:stretch>
        </p:blipFill>
        <p:spPr>
          <a:xfrm>
            <a:off x="1" y="1491799"/>
            <a:ext cx="4750212" cy="3934877"/>
          </a:xfrm>
          <a:prstGeom prst="rect">
            <a:avLst/>
          </a:prstGeom>
        </p:spPr>
      </p:pic>
      <p:pic>
        <p:nvPicPr>
          <p:cNvPr id="5" name="Image 4"/>
          <p:cNvPicPr>
            <a:picLocks noChangeAspect="1"/>
          </p:cNvPicPr>
          <p:nvPr/>
        </p:nvPicPr>
        <p:blipFill>
          <a:blip r:embed="rId3"/>
          <a:stretch>
            <a:fillRect/>
          </a:stretch>
        </p:blipFill>
        <p:spPr>
          <a:xfrm>
            <a:off x="4771868" y="3185196"/>
            <a:ext cx="4372132" cy="3672804"/>
          </a:xfrm>
          <a:prstGeom prst="rect">
            <a:avLst/>
          </a:prstGeom>
        </p:spPr>
      </p:pic>
      <p:sp>
        <p:nvSpPr>
          <p:cNvPr id="2" name="Espace réservé du numéro de diapositive 1"/>
          <p:cNvSpPr>
            <a:spLocks noGrp="1"/>
          </p:cNvSpPr>
          <p:nvPr>
            <p:ph type="sldNum" sz="quarter" idx="12"/>
          </p:nvPr>
        </p:nvSpPr>
        <p:spPr/>
        <p:txBody>
          <a:bodyPr/>
          <a:lstStyle/>
          <a:p>
            <a:fld id="{F7886C9C-DC18-4195-8FD5-A50AA931D419}" type="slidenum">
              <a:rPr lang="en-US" smtClean="0"/>
              <a:pPr/>
              <a:t>54</a:t>
            </a:fld>
            <a:endParaRPr lang="en-US" dirty="0"/>
          </a:p>
        </p:txBody>
      </p:sp>
    </p:spTree>
    <p:extLst>
      <p:ext uri="{BB962C8B-B14F-4D97-AF65-F5344CB8AC3E}">
        <p14:creationId xmlns:p14="http://schemas.microsoft.com/office/powerpoint/2010/main" val="307724869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Extraction des entités nommées</a:t>
            </a:r>
          </a:p>
          <a:p>
            <a:r>
              <a:rPr lang="fr-FR" dirty="0" smtClean="0"/>
              <a:t>Extractions de relations entre les entités</a:t>
            </a:r>
          </a:p>
          <a:p>
            <a:r>
              <a:rPr lang="fr-FR" dirty="0" smtClean="0"/>
              <a:t>Découvrir des évènements plus larges</a:t>
            </a:r>
            <a:endParaRPr lang="fr-FR" dirty="0"/>
          </a:p>
        </p:txBody>
      </p:sp>
      <p:sp>
        <p:nvSpPr>
          <p:cNvPr id="3" name="Titre 2"/>
          <p:cNvSpPr>
            <a:spLocks noGrp="1"/>
          </p:cNvSpPr>
          <p:nvPr>
            <p:ph type="title"/>
          </p:nvPr>
        </p:nvSpPr>
        <p:spPr/>
        <p:txBody>
          <a:bodyPr/>
          <a:lstStyle/>
          <a:p>
            <a:r>
              <a:rPr lang="fr-FR" dirty="0"/>
              <a:t>1. </a:t>
            </a:r>
            <a:r>
              <a:rPr lang="fr-FR" dirty="0" smtClean="0"/>
              <a:t>Objectif</a:t>
            </a:r>
            <a:endParaRPr lang="fr-FR" dirty="0"/>
          </a:p>
        </p:txBody>
      </p:sp>
      <p:pic>
        <p:nvPicPr>
          <p:cNvPr id="5" name="Image 4"/>
          <p:cNvPicPr>
            <a:picLocks noChangeAspect="1"/>
          </p:cNvPicPr>
          <p:nvPr/>
        </p:nvPicPr>
        <p:blipFill>
          <a:blip r:embed="rId2"/>
          <a:stretch>
            <a:fillRect/>
          </a:stretch>
        </p:blipFill>
        <p:spPr>
          <a:xfrm>
            <a:off x="1148985" y="2650287"/>
            <a:ext cx="6634375" cy="4041631"/>
          </a:xfrm>
          <a:prstGeom prst="rect">
            <a:avLst/>
          </a:prstGeom>
        </p:spPr>
      </p:pic>
      <p:sp>
        <p:nvSpPr>
          <p:cNvPr id="4" name="Espace réservé du numéro de diapositive 3"/>
          <p:cNvSpPr>
            <a:spLocks noGrp="1"/>
          </p:cNvSpPr>
          <p:nvPr>
            <p:ph type="sldNum" sz="quarter" idx="12"/>
          </p:nvPr>
        </p:nvSpPr>
        <p:spPr/>
        <p:txBody>
          <a:bodyPr/>
          <a:lstStyle/>
          <a:p>
            <a:fld id="{F7886C9C-DC18-4195-8FD5-A50AA931D419}" type="slidenum">
              <a:rPr lang="en-US" smtClean="0"/>
              <a:pPr/>
              <a:t>6</a:t>
            </a:fld>
            <a:endParaRPr lang="en-US" dirty="0"/>
          </a:p>
        </p:txBody>
      </p:sp>
    </p:spTree>
    <p:extLst>
      <p:ext uri="{BB962C8B-B14F-4D97-AF65-F5344CB8AC3E}">
        <p14:creationId xmlns:p14="http://schemas.microsoft.com/office/powerpoint/2010/main" val="349098520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idx="1"/>
          </p:nvPr>
        </p:nvSpPr>
        <p:spPr/>
        <p:txBody>
          <a:bodyPr/>
          <a:lstStyle/>
          <a:p>
            <a:r>
              <a:rPr lang="fr-FR" dirty="0" smtClean="0"/>
              <a:t>État de l’Art</a:t>
            </a:r>
            <a:endParaRPr lang="fr-FR" dirty="0"/>
          </a:p>
        </p:txBody>
      </p:sp>
      <p:sp>
        <p:nvSpPr>
          <p:cNvPr id="3" name="Titre 2"/>
          <p:cNvSpPr>
            <a:spLocks noGrp="1"/>
          </p:cNvSpPr>
          <p:nvPr>
            <p:ph type="title"/>
          </p:nvPr>
        </p:nvSpPr>
        <p:spPr/>
        <p:txBody>
          <a:bodyPr/>
          <a:lstStyle/>
          <a:p>
            <a:r>
              <a:rPr lang="fr-FR" dirty="0" smtClean="0"/>
              <a:t>2. Extraction des entités nommées</a:t>
            </a:r>
            <a:br>
              <a:rPr lang="fr-FR" dirty="0" smtClean="0"/>
            </a:br>
            <a:r>
              <a:rPr lang="fr-FR" dirty="0" smtClean="0"/>
              <a:t>(NER)</a:t>
            </a:r>
            <a:endParaRPr lang="fr-FR" dirty="0"/>
          </a:p>
        </p:txBody>
      </p:sp>
      <p:pic>
        <p:nvPicPr>
          <p:cNvPr id="4" name="Image 3" descr="I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047" y="4097968"/>
            <a:ext cx="2714974" cy="2574704"/>
          </a:xfrm>
          <a:prstGeom prst="rect">
            <a:avLst/>
          </a:prstGeom>
        </p:spPr>
      </p:pic>
      <p:sp>
        <p:nvSpPr>
          <p:cNvPr id="5" name="Espace réservé du numéro de diapositive 4"/>
          <p:cNvSpPr>
            <a:spLocks noGrp="1"/>
          </p:cNvSpPr>
          <p:nvPr>
            <p:ph type="sldNum" sz="quarter" idx="11"/>
          </p:nvPr>
        </p:nvSpPr>
        <p:spPr/>
        <p:txBody>
          <a:bodyPr/>
          <a:lstStyle/>
          <a:p>
            <a:pPr algn="r"/>
            <a:fld id="{F7886C9C-DC18-4195-8FD5-A50AA931D419}" type="slidenum">
              <a:rPr lang="en-US" smtClean="0"/>
              <a:pPr algn="r"/>
              <a:t>7</a:t>
            </a:fld>
            <a:endParaRPr lang="en-US" dirty="0"/>
          </a:p>
        </p:txBody>
      </p:sp>
    </p:spTree>
    <p:extLst>
      <p:ext uri="{BB962C8B-B14F-4D97-AF65-F5344CB8AC3E}">
        <p14:creationId xmlns:p14="http://schemas.microsoft.com/office/powerpoint/2010/main" val="354893541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NER ou NERC</a:t>
            </a:r>
          </a:p>
          <a:p>
            <a:pPr lvl="1"/>
            <a:r>
              <a:rPr lang="fr-FR" dirty="0" smtClean="0"/>
              <a:t>Sous-tâche d’un système d’extraction d’information</a:t>
            </a:r>
          </a:p>
          <a:p>
            <a:pPr lvl="1"/>
            <a:r>
              <a:rPr lang="fr-FR" dirty="0" smtClean="0"/>
              <a:t>Apprendre à reconnaitre et classifier des éléments dans des catégories prédéfinies</a:t>
            </a:r>
          </a:p>
          <a:p>
            <a:pPr lvl="2"/>
            <a:r>
              <a:rPr lang="fr-FR" b="1" dirty="0" smtClean="0"/>
              <a:t>person</a:t>
            </a:r>
            <a:r>
              <a:rPr lang="fr-FR" dirty="0" smtClean="0"/>
              <a:t>, </a:t>
            </a:r>
            <a:r>
              <a:rPr lang="fr-FR" b="1" dirty="0" smtClean="0"/>
              <a:t>location</a:t>
            </a:r>
            <a:r>
              <a:rPr lang="fr-FR" dirty="0" smtClean="0"/>
              <a:t> and </a:t>
            </a:r>
            <a:r>
              <a:rPr lang="fr-FR" b="1" dirty="0" smtClean="0"/>
              <a:t>organisation, …</a:t>
            </a:r>
          </a:p>
          <a:p>
            <a:pPr lvl="2"/>
            <a:r>
              <a:rPr lang="fr-FR" b="1" dirty="0" smtClean="0"/>
              <a:t>taxonomy, proteins, …</a:t>
            </a:r>
          </a:p>
          <a:p>
            <a:pPr lvl="1"/>
            <a:r>
              <a:rPr lang="fr-FR" b="1" dirty="0" smtClean="0"/>
              <a:t>Métonymie, structure, formatage, …</a:t>
            </a:r>
            <a:endParaRPr lang="fr-FR" dirty="0" smtClean="0"/>
          </a:p>
          <a:p>
            <a:r>
              <a:rPr lang="fr-FR" dirty="0" smtClean="0"/>
              <a:t>État de l’Art</a:t>
            </a:r>
          </a:p>
          <a:p>
            <a:endParaRPr lang="fr-FR" dirty="0" smtClean="0"/>
          </a:p>
          <a:p>
            <a:endParaRPr lang="fr-FR" dirty="0" smtClean="0"/>
          </a:p>
          <a:p>
            <a:r>
              <a:rPr lang="fr-FR" dirty="0" smtClean="0"/>
              <a:t>Vers le traitement de l’information multimédias</a:t>
            </a:r>
          </a:p>
        </p:txBody>
      </p:sp>
      <p:sp>
        <p:nvSpPr>
          <p:cNvPr id="3" name="Titre 2"/>
          <p:cNvSpPr>
            <a:spLocks noGrp="1"/>
          </p:cNvSpPr>
          <p:nvPr>
            <p:ph type="title"/>
          </p:nvPr>
        </p:nvSpPr>
        <p:spPr/>
        <p:txBody>
          <a:bodyPr/>
          <a:lstStyle/>
          <a:p>
            <a:r>
              <a:rPr lang="fr-FR" dirty="0" smtClean="0"/>
              <a:t>2. Reconnaissance des entités nommées - définition</a:t>
            </a:r>
            <a:endParaRPr lang="fr-FR" dirty="0"/>
          </a:p>
        </p:txBody>
      </p:sp>
      <p:sp>
        <p:nvSpPr>
          <p:cNvPr id="4" name="Espace réservé du numéro de diapositive 3"/>
          <p:cNvSpPr>
            <a:spLocks noGrp="1"/>
          </p:cNvSpPr>
          <p:nvPr>
            <p:ph type="sldNum" sz="quarter" idx="12"/>
          </p:nvPr>
        </p:nvSpPr>
        <p:spPr/>
        <p:txBody>
          <a:bodyPr/>
          <a:lstStyle/>
          <a:p>
            <a:fld id="{F7886C9C-DC18-4195-8FD5-A50AA931D419}" type="slidenum">
              <a:rPr lang="en-US" smtClean="0"/>
              <a:pPr/>
              <a:t>8</a:t>
            </a:fld>
            <a:endParaRPr lang="en-US" dirty="0"/>
          </a:p>
        </p:txBody>
      </p:sp>
      <p:sp>
        <p:nvSpPr>
          <p:cNvPr id="7" name="Rectangle 6"/>
          <p:cNvSpPr/>
          <p:nvPr/>
        </p:nvSpPr>
        <p:spPr>
          <a:xfrm>
            <a:off x="1698586" y="4420307"/>
            <a:ext cx="5045114" cy="461665"/>
          </a:xfrm>
          <a:prstGeom prst="rect">
            <a:avLst/>
          </a:prstGeom>
        </p:spPr>
        <p:txBody>
          <a:bodyPr wrap="square">
            <a:spAutoFit/>
          </a:bodyPr>
          <a:lstStyle/>
          <a:p>
            <a:r>
              <a:rPr lang="en-US" sz="1200" baseline="30000" dirty="0" smtClean="0">
                <a:solidFill>
                  <a:schemeClr val="accent1"/>
                </a:solidFill>
              </a:rPr>
              <a:t>* </a:t>
            </a:r>
            <a:r>
              <a:rPr lang="en-US" sz="1200" dirty="0" smtClean="0"/>
              <a:t>Nadeau</a:t>
            </a:r>
            <a:r>
              <a:rPr lang="en-US" sz="1200" dirty="0"/>
              <a:t>, D., &amp; Sekine, S. (2007). A survey of named entity recognition and classification. </a:t>
            </a:r>
            <a:r>
              <a:rPr lang="en-US" sz="1200" i="1" dirty="0"/>
              <a:t>Lingvisticae </a:t>
            </a:r>
            <a:r>
              <a:rPr lang="en-US" sz="1200" i="1" dirty="0" smtClean="0"/>
              <a:t>Investigations</a:t>
            </a:r>
            <a:r>
              <a:rPr lang="en-US" sz="1200" dirty="0" smtClean="0"/>
              <a:t>, </a:t>
            </a:r>
            <a:r>
              <a:rPr lang="en-US" sz="1200" i="1" dirty="0"/>
              <a:t>30</a:t>
            </a:r>
            <a:r>
              <a:rPr lang="en-US" sz="1200" dirty="0"/>
              <a:t>(1), 3-26</a:t>
            </a:r>
            <a:r>
              <a:rPr lang="en-US" sz="1200" dirty="0" smtClean="0"/>
              <a:t>. </a:t>
            </a:r>
            <a:r>
              <a:rPr lang="fr-FR" sz="1200" dirty="0" smtClean="0">
                <a:hlinkClick r:id="rId2"/>
              </a:rPr>
              <a:t>Cité </a:t>
            </a:r>
            <a:r>
              <a:rPr lang="fr-FR" sz="1200" dirty="0">
                <a:hlinkClick r:id="rId2"/>
              </a:rPr>
              <a:t>532 fois</a:t>
            </a:r>
            <a:endParaRPr lang="fr-FR" sz="1200" dirty="0"/>
          </a:p>
        </p:txBody>
      </p:sp>
    </p:spTree>
    <p:extLst>
      <p:ext uri="{BB962C8B-B14F-4D97-AF65-F5344CB8AC3E}">
        <p14:creationId xmlns:p14="http://schemas.microsoft.com/office/powerpoint/2010/main" val="348358850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a:t>HUB-4 (N. Chinchor et al. 1998</a:t>
            </a:r>
            <a:r>
              <a:rPr lang="fr-FR" dirty="0" smtClean="0"/>
              <a:t>)</a:t>
            </a:r>
          </a:p>
          <a:p>
            <a:r>
              <a:rPr lang="fr-FR" dirty="0" smtClean="0"/>
              <a:t>MUC-</a:t>
            </a:r>
            <a:r>
              <a:rPr lang="en-US" dirty="0" smtClean="0"/>
              <a:t>7 </a:t>
            </a:r>
            <a:r>
              <a:rPr lang="en-US" dirty="0"/>
              <a:t>and MET-2 (N. Chinchor 1999), </a:t>
            </a:r>
            <a:endParaRPr lang="en-US" dirty="0" smtClean="0"/>
          </a:p>
          <a:p>
            <a:r>
              <a:rPr lang="en-US" dirty="0" smtClean="0"/>
              <a:t>IREX </a:t>
            </a:r>
            <a:r>
              <a:rPr lang="en-US" dirty="0"/>
              <a:t>(S. Sekine &amp; Isahara 2000), </a:t>
            </a:r>
            <a:endParaRPr lang="en-US" dirty="0" smtClean="0"/>
          </a:p>
          <a:p>
            <a:r>
              <a:rPr lang="en-US" dirty="0" smtClean="0"/>
              <a:t>CONLL </a:t>
            </a:r>
            <a:r>
              <a:rPr lang="en-US" dirty="0"/>
              <a:t>(E. </a:t>
            </a:r>
            <a:r>
              <a:rPr lang="en-US" dirty="0" smtClean="0"/>
              <a:t>Tjong</a:t>
            </a:r>
            <a:r>
              <a:rPr lang="en-US" dirty="0"/>
              <a:t> </a:t>
            </a:r>
            <a:r>
              <a:rPr lang="fr-FR" dirty="0" smtClean="0"/>
              <a:t>Kim </a:t>
            </a:r>
            <a:r>
              <a:rPr lang="fr-FR" dirty="0"/>
              <a:t>Sang 2002, E. Tjong Kim Sang &amp; De Meulder 2003), </a:t>
            </a:r>
            <a:endParaRPr lang="fr-FR" dirty="0" smtClean="0"/>
          </a:p>
          <a:p>
            <a:r>
              <a:rPr lang="fr-FR" dirty="0" smtClean="0"/>
              <a:t>ACE </a:t>
            </a:r>
            <a:r>
              <a:rPr lang="fr-FR" dirty="0"/>
              <a:t>(G. Doddington et al</a:t>
            </a:r>
            <a:r>
              <a:rPr lang="fr-FR" dirty="0" smtClean="0"/>
              <a:t>.</a:t>
            </a:r>
            <a:r>
              <a:rPr lang="en-US" dirty="0" smtClean="0"/>
              <a:t>2004)</a:t>
            </a:r>
          </a:p>
          <a:p>
            <a:r>
              <a:rPr lang="en-US" dirty="0" smtClean="0"/>
              <a:t>HAREM (D. Santos et al. 2006)</a:t>
            </a:r>
          </a:p>
          <a:p>
            <a:r>
              <a:rPr lang="fr-FR" dirty="0"/>
              <a:t>CLEFFER</a:t>
            </a:r>
          </a:p>
          <a:p>
            <a:pPr lvl="1"/>
            <a:r>
              <a:rPr lang="fr-FR" dirty="0"/>
              <a:t>Patent documents</a:t>
            </a:r>
          </a:p>
          <a:p>
            <a:pPr lvl="1"/>
            <a:r>
              <a:rPr lang="en-US" dirty="0"/>
              <a:t>Medline abstract titles</a:t>
            </a:r>
          </a:p>
          <a:p>
            <a:pPr lvl="1"/>
            <a:r>
              <a:rPr lang="fr-FR" dirty="0"/>
              <a:t>EMEA </a:t>
            </a:r>
            <a:r>
              <a:rPr lang="fr-FR" dirty="0" smtClean="0"/>
              <a:t>corpus</a:t>
            </a:r>
            <a:endParaRPr lang="fr-FR" dirty="0"/>
          </a:p>
        </p:txBody>
      </p:sp>
      <p:sp>
        <p:nvSpPr>
          <p:cNvPr id="3" name="Titre 2"/>
          <p:cNvSpPr>
            <a:spLocks noGrp="1"/>
          </p:cNvSpPr>
          <p:nvPr>
            <p:ph type="title"/>
          </p:nvPr>
        </p:nvSpPr>
        <p:spPr/>
        <p:txBody>
          <a:bodyPr/>
          <a:lstStyle/>
          <a:p>
            <a:r>
              <a:rPr lang="fr-FR" dirty="0" smtClean="0"/>
              <a:t>2. Challenges scientifiques</a:t>
            </a:r>
            <a:endParaRPr lang="fr-FR" dirty="0"/>
          </a:p>
        </p:txBody>
      </p:sp>
      <p:sp>
        <p:nvSpPr>
          <p:cNvPr id="4" name="Espace réservé du numéro de diapositive 3"/>
          <p:cNvSpPr>
            <a:spLocks noGrp="1"/>
          </p:cNvSpPr>
          <p:nvPr>
            <p:ph type="sldNum" sz="quarter" idx="12"/>
          </p:nvPr>
        </p:nvSpPr>
        <p:spPr/>
        <p:txBody>
          <a:bodyPr/>
          <a:lstStyle/>
          <a:p>
            <a:fld id="{F7886C9C-DC18-4195-8FD5-A50AA931D419}" type="slidenum">
              <a:rPr lang="en-US" smtClean="0"/>
              <a:pPr/>
              <a:t>9</a:t>
            </a:fld>
            <a:endParaRPr lang="en-US" dirty="0"/>
          </a:p>
        </p:txBody>
      </p:sp>
    </p:spTree>
    <p:extLst>
      <p:ext uri="{BB962C8B-B14F-4D97-AF65-F5344CB8AC3E}">
        <p14:creationId xmlns:p14="http://schemas.microsoft.com/office/powerpoint/2010/main" val="3402931027"/>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lle">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Grille.thmx</Template>
  <TotalTime>2406</TotalTime>
  <Words>4103</Words>
  <Application>Microsoft Macintosh PowerPoint</Application>
  <PresentationFormat>Présentation à l'écran (4:3)</PresentationFormat>
  <Paragraphs>605</Paragraphs>
  <Slides>54</Slides>
  <Notes>7</Notes>
  <HiddenSlides>0</HiddenSlides>
  <MMClips>0</MMClips>
  <ScaleCrop>false</ScaleCrop>
  <HeadingPairs>
    <vt:vector size="4" baseType="variant">
      <vt:variant>
        <vt:lpstr>Thème</vt:lpstr>
      </vt:variant>
      <vt:variant>
        <vt:i4>1</vt:i4>
      </vt:variant>
      <vt:variant>
        <vt:lpstr>Titres des diapositives</vt:lpstr>
      </vt:variant>
      <vt:variant>
        <vt:i4>54</vt:i4>
      </vt:variant>
    </vt:vector>
  </HeadingPairs>
  <TitlesOfParts>
    <vt:vector size="55" baseType="lpstr">
      <vt:lpstr>Grille</vt:lpstr>
      <vt:lpstr>Extraction de l’information phylogénétique</vt:lpstr>
      <vt:lpstr>PLAN</vt:lpstr>
      <vt:lpstr>1. Cadre du travail</vt:lpstr>
      <vt:lpstr>1. Introduction</vt:lpstr>
      <vt:lpstr>1. Solution proposée</vt:lpstr>
      <vt:lpstr>1. Objectif</vt:lpstr>
      <vt:lpstr>2. Extraction des entités nommées (NER)</vt:lpstr>
      <vt:lpstr>2. Reconnaissance des entités nommées - définition</vt:lpstr>
      <vt:lpstr>2. Challenges scientifiques</vt:lpstr>
      <vt:lpstr>2. Reconnaissance des entités nommées - Principe</vt:lpstr>
      <vt:lpstr>3.1. Apprentissage</vt:lpstr>
      <vt:lpstr>3.1. Apprentissage</vt:lpstr>
      <vt:lpstr>3.1. Apprentissage</vt:lpstr>
      <vt:lpstr>3.2. Attributs</vt:lpstr>
      <vt:lpstr>3.3. Évaluation</vt:lpstr>
      <vt:lpstr>3.3. Évaluation</vt:lpstr>
      <vt:lpstr>3.4 Applications – Stanford NER</vt:lpstr>
      <vt:lpstr>3.4. Applications – GATE IE</vt:lpstr>
      <vt:lpstr>3.4. Applications – GATE ANNIE</vt:lpstr>
      <vt:lpstr>3.4. Applications – GATE Learning</vt:lpstr>
      <vt:lpstr>3.4. Applications – GATE IE</vt:lpstr>
      <vt:lpstr>3.5. Conclusion</vt:lpstr>
      <vt:lpstr>4. Extraction des relations</vt:lpstr>
      <vt:lpstr>4.1. Extraction de Relations</vt:lpstr>
      <vt:lpstr>4.2. Types de relations</vt:lpstr>
      <vt:lpstr>4.4. Motifs écrits à la main</vt:lpstr>
      <vt:lpstr>4.5. Bootstrapping</vt:lpstr>
      <vt:lpstr>4.6. Bootstrapping</vt:lpstr>
      <vt:lpstr>4.7. Approche supervisée</vt:lpstr>
      <vt:lpstr>4.7. Approche supervisée - Attributs</vt:lpstr>
      <vt:lpstr>4.7. Approche supervisée - Attributs</vt:lpstr>
      <vt:lpstr>4.7. Approche supervisée - Classifieurs</vt:lpstr>
      <vt:lpstr>4.8. Supervision distante</vt:lpstr>
      <vt:lpstr>4.8. Supervision distante</vt:lpstr>
      <vt:lpstr>4.8. Supervision distante</vt:lpstr>
      <vt:lpstr>4.9. Apprentissage non supervisé</vt:lpstr>
      <vt:lpstr>4.9. Apprentissage non supervisé</vt:lpstr>
      <vt:lpstr>4.9. Apprentissage non supervisé</vt:lpstr>
      <vt:lpstr>4.9. Apprentissage non supervisé</vt:lpstr>
      <vt:lpstr>4.10. Conclusion</vt:lpstr>
      <vt:lpstr>5. Implémentation</vt:lpstr>
      <vt:lpstr>5.1 Extraction des Entités nommées - Principe</vt:lpstr>
      <vt:lpstr>5.2 Extraction des Entités nommées - Approche</vt:lpstr>
      <vt:lpstr>5.3 Extraction des Entités nommées - annotations</vt:lpstr>
      <vt:lpstr>5.4 Extraction des Entités nommées - Règles</vt:lpstr>
      <vt:lpstr>5.5 Extraction des Entités nommées - Modèles</vt:lpstr>
      <vt:lpstr>6.1 Extraction des Relations - Principe</vt:lpstr>
      <vt:lpstr>6.1 Extraction des Relations - Idée</vt:lpstr>
      <vt:lpstr>6.1 Extraction des Relations - Exemple</vt:lpstr>
      <vt:lpstr>Conclusion</vt:lpstr>
      <vt:lpstr>Conclusion</vt:lpstr>
      <vt:lpstr>Ce qu’il reste à faire</vt:lpstr>
      <vt:lpstr>Présentation PowerPoint</vt:lpstr>
      <vt:lpstr>POS</vt:lpstr>
    </vt:vector>
  </TitlesOfParts>
  <Company>UQAM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Extraction de l’information et fouille de motifs généralisés</dc:title>
  <dc:creator>Ahmed Halioui</dc:creator>
  <cp:lastModifiedBy>Utilisateur de Microsoft Office</cp:lastModifiedBy>
  <cp:revision>389</cp:revision>
  <dcterms:created xsi:type="dcterms:W3CDTF">2013-04-11T03:18:14Z</dcterms:created>
  <dcterms:modified xsi:type="dcterms:W3CDTF">2014-03-20T20:19:20Z</dcterms:modified>
</cp:coreProperties>
</file>