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4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96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290" r:id="rId35"/>
    <p:sldId id="291" r:id="rId36"/>
    <p:sldId id="293" r:id="rId37"/>
    <p:sldId id="294" r:id="rId38"/>
    <p:sldId id="295" r:id="rId39"/>
    <p:sldId id="307" r:id="rId40"/>
    <p:sldId id="287" r:id="rId41"/>
    <p:sldId id="289" r:id="rId42"/>
    <p:sldId id="30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49"/>
    <p:restoredTop sz="86420"/>
  </p:normalViewPr>
  <p:slideViewPr>
    <p:cSldViewPr snapToGrid="0" snapToObjects="1">
      <p:cViewPr varScale="1">
        <p:scale>
          <a:sx n="39" d="100"/>
          <a:sy n="39" d="100"/>
        </p:scale>
        <p:origin x="200" y="1400"/>
      </p:cViewPr>
      <p:guideLst/>
    </p:cSldViewPr>
  </p:slideViewPr>
  <p:outlineViewPr>
    <p:cViewPr>
      <p:scale>
        <a:sx n="33" d="100"/>
        <a:sy n="33" d="100"/>
      </p:scale>
      <p:origin x="0" y="-17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CD8A-1143-3340-8CCF-D76885A53213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45455-BD02-B142-B633-1EEFC30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F28DA-6519-1742-B23C-0A5FCD1B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4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0C79-B6A6-9A45-8093-1A76A5CA6ADA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B5BE-7194-0A40-830A-BEC250B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oey711.github.io/phyloseq/import-data.html" TargetMode="Externa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biobakery/biobakery/wiki/lefs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eengenes.lbl.gov/Downloa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Metagenomics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1856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4"/>
          <p:cNvGrpSpPr>
            <a:grpSpLocks/>
          </p:cNvGrpSpPr>
          <p:nvPr/>
        </p:nvGrpSpPr>
        <p:grpSpPr bwMode="auto">
          <a:xfrm>
            <a:off x="1981200" y="879475"/>
            <a:ext cx="8229600" cy="5753100"/>
            <a:chOff x="288" y="554"/>
            <a:chExt cx="5184" cy="3624"/>
          </a:xfrm>
        </p:grpSpPr>
        <p:pic>
          <p:nvPicPr>
            <p:cNvPr id="22535" name="Picture 5" descr="Upstate_fig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54"/>
              <a:ext cx="5184" cy="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384" y="3984"/>
              <a:ext cx="170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i="1"/>
                <a:t>DiBaise et al, Mayo Clin Proc. 2008</a:t>
              </a:r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2496" y="3888"/>
              <a:ext cx="187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800600" y="1219200"/>
            <a:ext cx="5334000" cy="495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Stomach	pH ~ 2	 	&lt; 10</a:t>
            </a:r>
            <a:r>
              <a:rPr lang="en-US" sz="2000" baseline="30000" dirty="0"/>
              <a:t>2</a:t>
            </a:r>
            <a:r>
              <a:rPr lang="en-US" sz="2000" dirty="0"/>
              <a:t> /ml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Duodenum	pH 6-7		10</a:t>
            </a:r>
            <a:r>
              <a:rPr lang="en-US" sz="2000" baseline="30000" dirty="0"/>
              <a:t>2</a:t>
            </a:r>
            <a:r>
              <a:rPr lang="en-US" sz="2000" dirty="0"/>
              <a:t> /ml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Jejunum	pH 6-7		10</a:t>
            </a:r>
            <a:r>
              <a:rPr lang="en-US" sz="2000" baseline="30000" dirty="0"/>
              <a:t>4</a:t>
            </a:r>
            <a:r>
              <a:rPr lang="en-US" sz="2000" dirty="0"/>
              <a:t> /ml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Ileum		pH 6-7		10</a:t>
            </a:r>
            <a:r>
              <a:rPr lang="en-US" sz="2000" baseline="30000" dirty="0"/>
              <a:t>8</a:t>
            </a:r>
            <a:r>
              <a:rPr lang="en-US" sz="2000" dirty="0"/>
              <a:t> /ml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Cecum and colon pH 5-7	10</a:t>
            </a:r>
            <a:r>
              <a:rPr lang="en-US" sz="2000" baseline="30000" dirty="0"/>
              <a:t>9-12 </a:t>
            </a:r>
            <a:r>
              <a:rPr lang="en-US" sz="2000" dirty="0"/>
              <a:t>/ml</a:t>
            </a:r>
            <a:endParaRPr lang="en-US" sz="2000" baseline="30000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Human </a:t>
            </a:r>
            <a:r>
              <a:rPr lang="en-US" dirty="0" err="1" smtClean="0">
                <a:cs typeface="+mj-cs"/>
              </a:rPr>
              <a:t>Microbiome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58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Illumina</a:t>
            </a:r>
            <a:r>
              <a:rPr lang="en-US" sz="3600" dirty="0"/>
              <a:t> </a:t>
            </a:r>
            <a:r>
              <a:rPr lang="en-US" sz="3600" dirty="0" err="1"/>
              <a:t>MiSEQ</a:t>
            </a:r>
            <a:r>
              <a:rPr lang="en-US" sz="3600" dirty="0"/>
              <a:t> </a:t>
            </a:r>
            <a:r>
              <a:rPr lang="en-US" sz="3600" dirty="0" err="1"/>
              <a:t>fastq</a:t>
            </a:r>
            <a:r>
              <a:rPr lang="en-US" sz="3600" dirty="0"/>
              <a:t> format</a:t>
            </a:r>
          </a:p>
        </p:txBody>
      </p:sp>
      <p:pic>
        <p:nvPicPr>
          <p:cNvPr id="5" name="Picture 4" descr="Screen Shot 2016-04-03 at 6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03400"/>
            <a:ext cx="9144000" cy="32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86293" y="33824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Microbiome</a:t>
            </a:r>
            <a:r>
              <a:rPr lang="en-US" dirty="0" smtClean="0"/>
              <a:t> Research Workflow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65" y="1351478"/>
            <a:ext cx="7505700" cy="48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7265" y="6152078"/>
            <a:ext cx="15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www.neb.com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HMP</a:t>
            </a:r>
            <a:r>
              <a:rPr lang="en-US" baseline="0" dirty="0" smtClean="0"/>
              <a:t> </a:t>
            </a:r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9187" y="6427148"/>
            <a:ext cx="266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Huttenhower</a:t>
            </a:r>
            <a:r>
              <a:rPr lang="en-US" dirty="0"/>
              <a:t> 2012 Nature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72" y="2087983"/>
            <a:ext cx="8968992" cy="34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6-04-03 at 5.3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95" y="1647070"/>
            <a:ext cx="4673600" cy="444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19187" y="6414190"/>
            <a:ext cx="266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Huttenhower</a:t>
            </a:r>
            <a:r>
              <a:rPr lang="en-US" dirty="0"/>
              <a:t> 2012 Nature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human microbiome </a:t>
            </a:r>
            <a:r>
              <a:rPr lang="mr-IN" dirty="0" smtClean="0"/>
              <a:t>–</a:t>
            </a:r>
            <a:r>
              <a:rPr lang="en-US" dirty="0" smtClean="0"/>
              <a:t> PCA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 workflow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USEARCH v1831, available on NIH </a:t>
            </a:r>
            <a:r>
              <a:rPr lang="en-US" sz="2400" dirty="0" err="1"/>
              <a:t>Biowulf</a:t>
            </a:r>
            <a:r>
              <a:rPr lang="en-US" sz="2400" dirty="0"/>
              <a:t> computing cluster, is used to process sequences and generate the initial </a:t>
            </a:r>
            <a:r>
              <a:rPr lang="en-US" sz="2400" dirty="0" err="1"/>
              <a:t>OTUtable</a:t>
            </a:r>
            <a:r>
              <a:rPr lang="en-US" sz="2400" dirty="0"/>
              <a:t>.  First, paired-end reads are merged then filtered according to expected errors. Second, the filtered reads are de-replicated and clustered to OTUs according to sequence identity cutoffs.  Finally, the representative sequences are mapped back to the original set of reads to generate the </a:t>
            </a:r>
            <a:r>
              <a:rPr lang="en-US" sz="2400" dirty="0" err="1"/>
              <a:t>OTUtable</a:t>
            </a:r>
            <a:r>
              <a:rPr lang="en-US" sz="2400" dirty="0"/>
              <a:t>. The downstream sequence alignment and taxonomy classification are performed with QIIME.</a:t>
            </a:r>
          </a:p>
        </p:txBody>
      </p:sp>
    </p:spTree>
    <p:extLst>
      <p:ext uri="{BB962C8B-B14F-4D97-AF65-F5344CB8AC3E}">
        <p14:creationId xmlns:p14="http://schemas.microsoft.com/office/powerpoint/2010/main" val="3377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8080" y="1374974"/>
            <a:ext cx="3566160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1.Merge paired end reads</a:t>
            </a:r>
          </a:p>
          <a:p>
            <a:endParaRPr lang="en-US" dirty="0"/>
          </a:p>
          <a:p>
            <a:r>
              <a:rPr lang="en-US" dirty="0"/>
              <a:t>Read 1  ------</a:t>
            </a:r>
            <a:r>
              <a:rPr lang="en-US" dirty="0">
                <a:solidFill>
                  <a:srgbClr val="FF0000"/>
                </a:solidFill>
              </a:rPr>
              <a:t>-------------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-------------</a:t>
            </a:r>
            <a:r>
              <a:rPr lang="en-US" dirty="0"/>
              <a:t>------- Read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8080" y="3112334"/>
            <a:ext cx="3566160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2.Filter by sequence quality scores</a:t>
            </a:r>
          </a:p>
          <a:p>
            <a:endParaRPr lang="en-US" dirty="0"/>
          </a:p>
          <a:p>
            <a:r>
              <a:rPr lang="en-US" dirty="0"/>
              <a:t>Merged reads  --------</a:t>
            </a:r>
            <a:r>
              <a:rPr lang="en-US" dirty="0">
                <a:solidFill>
                  <a:srgbClr val="FF0000"/>
                </a:solidFill>
              </a:rPr>
              <a:t>-------------</a:t>
            </a:r>
            <a:r>
              <a:rPr lang="en-US" dirty="0"/>
              <a:t>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8080" y="4575374"/>
            <a:ext cx="3566160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3.De-replicate sequences</a:t>
            </a:r>
            <a:r>
              <a:rPr lang="en-US" dirty="0"/>
              <a:t>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8080" y="5327215"/>
            <a:ext cx="3566160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4.Cluster unique sequences to OTUs </a:t>
            </a:r>
            <a:r>
              <a:rPr lang="en-US" dirty="0"/>
              <a:t>based on 97% identity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1920" y="1374974"/>
            <a:ext cx="35661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 Taxonomy classification</a:t>
            </a:r>
          </a:p>
          <a:p>
            <a:r>
              <a:rPr lang="en-US" dirty="0"/>
              <a:t>Performed on the </a:t>
            </a:r>
            <a:r>
              <a:rPr lang="en-US" dirty="0" err="1"/>
              <a:t>OTUcentroids</a:t>
            </a:r>
            <a:r>
              <a:rPr lang="en-US" dirty="0"/>
              <a:t> (aka the representative sequences)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1920" y="3112335"/>
            <a:ext cx="3566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 Align representative sequences, build a phylogenetic tree.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1920" y="4575375"/>
            <a:ext cx="3566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 Calculate Beta diversities such as </a:t>
            </a:r>
            <a:r>
              <a:rPr lang="en-US" b="1" dirty="0" err="1"/>
              <a:t>UniFrac</a:t>
            </a:r>
            <a:r>
              <a:rPr lang="en-US" b="1" dirty="0"/>
              <a:t> distances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1920" y="5327215"/>
            <a:ext cx="3566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 Calculate alpha diversity measures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Workflow using </a:t>
            </a:r>
            <a:r>
              <a:rPr lang="en-US" sz="3200" dirty="0">
                <a:solidFill>
                  <a:srgbClr val="008000"/>
                </a:solidFill>
              </a:rPr>
              <a:t>USEARCH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00FF"/>
                </a:solidFill>
              </a:rPr>
              <a:t>QIIME</a:t>
            </a:r>
          </a:p>
        </p:txBody>
      </p:sp>
    </p:spTree>
    <p:extLst>
      <p:ext uri="{BB962C8B-B14F-4D97-AF65-F5344CB8AC3E}">
        <p14:creationId xmlns:p14="http://schemas.microsoft.com/office/powerpoint/2010/main" val="146889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r>
              <a:rPr lang="en-US" baseline="0" dirty="0" smtClean="0"/>
              <a:t> commands</a:t>
            </a:r>
            <a:endParaRPr lang="en-US" dirty="0"/>
          </a:p>
        </p:txBody>
      </p:sp>
      <p:pic>
        <p:nvPicPr>
          <p:cNvPr id="6" name="Picture 5" descr="Screen Shot 2016-04-03 at 5.4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0"/>
            <a:ext cx="812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paired ends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8445" y="1525955"/>
            <a:ext cx="7972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Data:	paired-end reads, 150bp each direction</a:t>
            </a:r>
          </a:p>
          <a:p>
            <a:r>
              <a:rPr lang="en-US" sz="2400" dirty="0"/>
              <a:t>Tools:	USEARCH: </a:t>
            </a:r>
            <a:r>
              <a:rPr lang="en-US" sz="2400" dirty="0" err="1"/>
              <a:t>fastq_mergepairs</a:t>
            </a:r>
            <a:r>
              <a:rPr lang="en-US" sz="2400" dirty="0"/>
              <a:t> or </a:t>
            </a:r>
            <a:r>
              <a:rPr lang="en-US" sz="2400" dirty="0" err="1"/>
              <a:t>fastq</a:t>
            </a:r>
            <a:r>
              <a:rPr lang="en-US" sz="2400" dirty="0"/>
              <a:t>-join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6999" y="2758637"/>
            <a:ext cx="4013836" cy="3207838"/>
            <a:chOff x="5517444" y="2919778"/>
            <a:chExt cx="3019778" cy="2112682"/>
          </a:xfrm>
        </p:grpSpPr>
        <p:grpSp>
          <p:nvGrpSpPr>
            <p:cNvPr id="7" name="Group 6"/>
            <p:cNvGrpSpPr/>
            <p:nvPr/>
          </p:nvGrpSpPr>
          <p:grpSpPr>
            <a:xfrm>
              <a:off x="5799180" y="2919778"/>
              <a:ext cx="2433135" cy="1952834"/>
              <a:chOff x="5799180" y="2919778"/>
              <a:chExt cx="2433135" cy="195283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9713" y="4386128"/>
                <a:ext cx="1431555" cy="486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= 49 </a:t>
                </a:r>
                <a:r>
                  <a:rPr lang="en-US" dirty="0" err="1"/>
                  <a:t>bp</a:t>
                </a:r>
                <a:r>
                  <a:rPr lang="en-US" dirty="0"/>
                  <a:t>; </a:t>
                </a:r>
                <a:br>
                  <a:rPr lang="en-US" dirty="0"/>
                </a:br>
                <a:r>
                  <a:rPr lang="en-US" dirty="0"/>
                  <a:t>overall = </a:t>
                </a:r>
                <a:r>
                  <a:rPr lang="en-US" sz="2400" dirty="0"/>
                  <a:t>252 </a:t>
                </a:r>
                <a:r>
                  <a:rPr lang="en-US" sz="2400" dirty="0" err="1"/>
                  <a:t>bp</a:t>
                </a:r>
                <a:endParaRPr lang="en-US" sz="2400" dirty="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799180" y="3413916"/>
                <a:ext cx="2433135" cy="861612"/>
                <a:chOff x="5559293" y="2750699"/>
                <a:chExt cx="2433135" cy="861612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5559293" y="3161742"/>
                  <a:ext cx="1438419" cy="129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6554009" y="3272173"/>
                  <a:ext cx="1438419" cy="129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5845028" y="2750699"/>
                  <a:ext cx="321039" cy="243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R1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431507" y="3369069"/>
                  <a:ext cx="321039" cy="243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R2</a:t>
                  </a:r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6194553" y="2919778"/>
                <a:ext cx="1481845" cy="304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16S V4 region 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517444" y="2919778"/>
              <a:ext cx="3019778" cy="21126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0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Meta-data mapping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8201" y="1710621"/>
            <a:ext cx="736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Tool</a:t>
            </a:r>
            <a:r>
              <a:rPr lang="en-US" sz="2400" dirty="0"/>
              <a:t>: QIIME (Quantitative Insights Into Microbial Ecology) </a:t>
            </a:r>
          </a:p>
        </p:txBody>
      </p:sp>
      <p:pic>
        <p:nvPicPr>
          <p:cNvPr id="5" name="Picture 4" descr="Screen Shot 2016-04-03 at 5.5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37" y="2571591"/>
            <a:ext cx="8209073" cy="32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Marker genes, Metagenomics and </a:t>
            </a:r>
            <a:r>
              <a:rPr lang="en-US" sz="4400" b="1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Metatranscriptomics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overview (2 </a:t>
            </a:r>
            <a:r>
              <a:rPr lang="en-US" sz="4400" b="1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hr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Definition of relevant terms (e.g. 16S, WGS, ITS, alpha and beta community diversity,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Introduction to metagenomics analysis technologies, advantages and limitations 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Sequencing platforms, library preparation protocol and resulting file types 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Description of relevant databases (SILVA,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greengenes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UNITE) and data repositories (e.g. EBI, NCBI, MG-RAST, QIITA)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8326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OTU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93358"/>
          </a:xfrm>
        </p:spPr>
        <p:txBody>
          <a:bodyPr>
            <a:normAutofit/>
          </a:bodyPr>
          <a:lstStyle/>
          <a:p>
            <a:r>
              <a:rPr lang="en-US" dirty="0" smtClean="0"/>
              <a:t>OTUs: Operational Taxonomic Units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20" y="2422953"/>
            <a:ext cx="6942667" cy="185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</a:t>
            </a:r>
            <a:r>
              <a:rPr lang="en-US" dirty="0" err="1" smtClean="0"/>
              <a:t>biom</a:t>
            </a:r>
            <a:r>
              <a:rPr lang="en-US" dirty="0" smtClean="0"/>
              <a:t> files:</a:t>
            </a:r>
            <a:br>
              <a:rPr lang="en-US" dirty="0" smtClean="0"/>
            </a:br>
            <a:r>
              <a:rPr lang="en-US" dirty="0" smtClean="0"/>
              <a:t>Alpha and beta diversities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1"/>
            <a:ext cx="7203482" cy="4170969"/>
          </a:xfrm>
        </p:spPr>
        <p:txBody>
          <a:bodyPr>
            <a:normAutofit/>
          </a:bodyPr>
          <a:lstStyle/>
          <a:p>
            <a:r>
              <a:rPr lang="en-US" dirty="0" smtClean="0"/>
              <a:t>Phylogenetic measures: need a tree</a:t>
            </a:r>
          </a:p>
          <a:p>
            <a:pPr marL="457200" lvl="1" indent="0">
              <a:buNone/>
            </a:pPr>
            <a:r>
              <a:rPr lang="en-US" dirty="0" err="1" smtClean="0"/>
              <a:t>align_seqs.py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rep_set.fa</a:t>
            </a:r>
            <a:r>
              <a:rPr lang="en-US" dirty="0" smtClean="0"/>
              <a:t> -o 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make_phylogeny.py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aligned.fa</a:t>
            </a:r>
            <a:r>
              <a:rPr lang="en-US" dirty="0" smtClean="0"/>
              <a:t> -o </a:t>
            </a:r>
            <a:r>
              <a:rPr lang="en-US" dirty="0" err="1" smtClean="0"/>
              <a:t>rep_set.tre</a:t>
            </a:r>
            <a:endParaRPr lang="en-US" dirty="0" smtClean="0"/>
          </a:p>
          <a:p>
            <a:r>
              <a:rPr lang="en-US" dirty="0"/>
              <a:t>Alpha-diversity</a:t>
            </a:r>
          </a:p>
          <a:p>
            <a:pPr marL="457200" lvl="1" indent="0">
              <a:buNone/>
            </a:pPr>
            <a:r>
              <a:rPr lang="en-US" dirty="0"/>
              <a:t>Phylogenetic diversity (PD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Shannon</a:t>
            </a:r>
          </a:p>
          <a:p>
            <a:r>
              <a:rPr lang="en-US" dirty="0" smtClean="0"/>
              <a:t>Beta-diversity: </a:t>
            </a:r>
          </a:p>
          <a:p>
            <a:pPr marL="457200" lvl="1" indent="0">
              <a:buNone/>
            </a:pPr>
            <a:r>
              <a:rPr lang="en-US" dirty="0" err="1" smtClean="0"/>
              <a:t>UniFrac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38" y="2625596"/>
            <a:ext cx="3795006" cy="2989699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5057" y="5771169"/>
            <a:ext cx="219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Lozupone</a:t>
            </a:r>
            <a:r>
              <a:rPr lang="en-US" dirty="0"/>
              <a:t> et al., 2005</a:t>
            </a:r>
          </a:p>
        </p:txBody>
      </p:sp>
    </p:spTree>
    <p:extLst>
      <p:ext uri="{BB962C8B-B14F-4D97-AF65-F5344CB8AC3E}">
        <p14:creationId xmlns:p14="http://schemas.microsoft.com/office/powerpoint/2010/main" val="1825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Taxonomy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02" y="1272580"/>
            <a:ext cx="7357410" cy="53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Type "</a:t>
            </a:r>
            <a:r>
              <a:rPr lang="en-US" sz="2000" dirty="0" err="1" smtClean="0">
                <a:latin typeface="Courier"/>
                <a:cs typeface="Courier"/>
              </a:rPr>
              <a:t>qiime</a:t>
            </a:r>
            <a:r>
              <a:rPr lang="en-US" sz="2000" dirty="0" smtClean="0">
                <a:latin typeface="Courier"/>
                <a:cs typeface="Courier"/>
              </a:rPr>
              <a:t>" without the quote. 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usearch</a:t>
            </a:r>
            <a:r>
              <a:rPr lang="en-US" sz="2000" dirty="0" smtClean="0">
                <a:latin typeface="Courier"/>
                <a:cs typeface="Courier"/>
              </a:rPr>
              <a:t> -</a:t>
            </a:r>
            <a:r>
              <a:rPr lang="en-US" sz="2000" dirty="0" err="1" smtClean="0">
                <a:latin typeface="Courier"/>
                <a:cs typeface="Courier"/>
              </a:rPr>
              <a:t>fastq_mergepairs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fastq</a:t>
            </a:r>
            <a:r>
              <a:rPr lang="en-US" sz="2000" dirty="0" smtClean="0">
                <a:latin typeface="Courier"/>
                <a:cs typeface="Courier"/>
              </a:rPr>
              <a:t> -relabel @ -</a:t>
            </a:r>
            <a:r>
              <a:rPr lang="en-US" sz="2000" dirty="0" err="1" smtClean="0">
                <a:latin typeface="Courier"/>
                <a:cs typeface="Courier"/>
              </a:rPr>
              <a:t>fastqout</a:t>
            </a:r>
            <a:r>
              <a:rPr lang="en-US" sz="2000" dirty="0" smtClean="0">
                <a:latin typeface="Courier"/>
                <a:cs typeface="Courier"/>
              </a:rPr>
              <a:t> out/</a:t>
            </a:r>
            <a:r>
              <a:rPr lang="en-US" sz="2000" dirty="0" err="1" smtClean="0">
                <a:latin typeface="Courier"/>
                <a:cs typeface="Courier"/>
              </a:rPr>
              <a:t>merged.fastq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5238" y="461149"/>
            <a:ext cx="4914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Data Visualization 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16S</a:t>
            </a:r>
            <a:r>
              <a:rPr lang="en-US" baseline="0" dirty="0" smtClean="0"/>
              <a:t> processing pipeline -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usearch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fastq_filter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merged.fastq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fastq_maxee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1.5  -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fastqout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seqs.fq</a:t>
            </a:r>
            <a:endParaRPr lang="en-US" sz="2800" dirty="0" smtClean="0">
              <a:effectLst/>
            </a:endParaRPr>
          </a:p>
          <a:p>
            <a:endParaRPr lang="en-US" dirty="0" smtClean="0"/>
          </a:p>
          <a:p>
            <a:r>
              <a:rPr lang="en-US" dirty="0" err="1" smtClean="0"/>
              <a:t>usearch</a:t>
            </a:r>
            <a:r>
              <a:rPr lang="en-US" dirty="0" smtClean="0"/>
              <a:t> -</a:t>
            </a:r>
            <a:r>
              <a:rPr lang="en-US" dirty="0" err="1" smtClean="0"/>
              <a:t>fastq_filter</a:t>
            </a:r>
            <a:r>
              <a:rPr lang="en-US" dirty="0" smtClean="0"/>
              <a:t> </a:t>
            </a:r>
            <a:r>
              <a:rPr lang="en-US" dirty="0" err="1" smtClean="0"/>
              <a:t>merged.fastq</a:t>
            </a:r>
            <a:r>
              <a:rPr lang="en-US" dirty="0" smtClean="0"/>
              <a:t> -</a:t>
            </a:r>
            <a:r>
              <a:rPr lang="en-US" dirty="0" err="1" smtClean="0"/>
              <a:t>fastq_maxee</a:t>
            </a:r>
            <a:r>
              <a:rPr lang="en-US" dirty="0" smtClean="0"/>
              <a:t> 1.5  -</a:t>
            </a:r>
            <a:r>
              <a:rPr lang="en-US" dirty="0" err="1" smtClean="0"/>
              <a:t>fastaout</a:t>
            </a:r>
            <a:r>
              <a:rPr lang="en-US" dirty="0" smtClean="0"/>
              <a:t> </a:t>
            </a:r>
            <a:r>
              <a:rPr lang="en-US" dirty="0" err="1" smtClean="0"/>
              <a:t>seqs.fna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</a:t>
            </a:r>
            <a:r>
              <a:rPr lang="en-US" baseline="0" dirty="0" smtClean="0"/>
              <a:t> up </a:t>
            </a:r>
            <a:r>
              <a:rPr lang="en-US" baseline="0" dirty="0" err="1" smtClean="0"/>
              <a:t>fastqc</a:t>
            </a:r>
            <a:r>
              <a:rPr lang="en-US" baseline="0" dirty="0" smtClean="0"/>
              <a:t> program to compare </a:t>
            </a:r>
            <a:r>
              <a:rPr lang="en-US" baseline="0" dirty="0" err="1" smtClean="0"/>
              <a:t>merged.fastq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seqs.fq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0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usearch</a:t>
            </a:r>
            <a:r>
              <a:rPr lang="en-US" dirty="0" smtClean="0"/>
              <a:t> -</a:t>
            </a:r>
            <a:r>
              <a:rPr lang="en-US" dirty="0" err="1" smtClean="0"/>
              <a:t>derep_fulllength</a:t>
            </a:r>
            <a:r>
              <a:rPr lang="en-US" dirty="0" smtClean="0"/>
              <a:t> </a:t>
            </a:r>
            <a:r>
              <a:rPr lang="en-US" dirty="0" err="1" smtClean="0"/>
              <a:t>seqs.fna</a:t>
            </a:r>
            <a:r>
              <a:rPr lang="en-US" dirty="0" smtClean="0"/>
              <a:t> -</a:t>
            </a:r>
            <a:r>
              <a:rPr lang="en-US" dirty="0" err="1" smtClean="0"/>
              <a:t>fastaout</a:t>
            </a:r>
            <a:r>
              <a:rPr lang="en-US" dirty="0" smtClean="0"/>
              <a:t> </a:t>
            </a:r>
            <a:r>
              <a:rPr lang="en-US" dirty="0" err="1" smtClean="0"/>
              <a:t>seqs.derep.fna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err="1" smtClean="0"/>
              <a:t>sizeout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Check results</a:t>
            </a:r>
          </a:p>
          <a:p>
            <a:r>
              <a:rPr lang="en-US" baseline="0" dirty="0" smtClean="0"/>
              <a:t> g</a:t>
            </a:r>
            <a:r>
              <a:rPr lang="en-US" dirty="0" smtClean="0"/>
              <a:t>rep</a:t>
            </a:r>
            <a:r>
              <a:rPr lang="en-US" baseline="0" dirty="0" smtClean="0"/>
              <a:t>  -c </a:t>
            </a:r>
            <a:r>
              <a:rPr lang="en-US" baseline="0" dirty="0" err="1" smtClean="0"/>
              <a:t>seqs.fna</a:t>
            </a:r>
            <a:endParaRPr lang="en-US" baseline="0" dirty="0" smtClean="0"/>
          </a:p>
          <a:p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-c </a:t>
            </a:r>
            <a:r>
              <a:rPr lang="en-US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seqs.derep.fna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94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usearch</a:t>
            </a:r>
            <a:r>
              <a:rPr lang="en-US" dirty="0" smtClean="0"/>
              <a:t> -</a:t>
            </a:r>
            <a:r>
              <a:rPr lang="en-US" dirty="0" err="1" smtClean="0"/>
              <a:t>cluster_otus</a:t>
            </a:r>
            <a:r>
              <a:rPr lang="en-US" dirty="0" smtClean="0"/>
              <a:t> </a:t>
            </a:r>
            <a:r>
              <a:rPr lang="en-US" dirty="0" err="1" smtClean="0"/>
              <a:t>seqs.derep.fna</a:t>
            </a:r>
            <a:r>
              <a:rPr lang="en-US" dirty="0" smtClean="0"/>
              <a:t> -</a:t>
            </a:r>
            <a:r>
              <a:rPr lang="en-US" dirty="0" err="1" smtClean="0"/>
              <a:t>sizein</a:t>
            </a:r>
            <a:r>
              <a:rPr lang="en-US" dirty="0" smtClean="0"/>
              <a:t> -</a:t>
            </a:r>
            <a:r>
              <a:rPr lang="en-US" dirty="0" err="1" smtClean="0"/>
              <a:t>minsize</a:t>
            </a:r>
            <a:r>
              <a:rPr lang="en-US" dirty="0" smtClean="0"/>
              <a:t> 5  -</a:t>
            </a:r>
            <a:r>
              <a:rPr lang="en-US" dirty="0" err="1" smtClean="0"/>
              <a:t>otus</a:t>
            </a:r>
            <a:r>
              <a:rPr lang="en-US" dirty="0" smtClean="0"/>
              <a:t> </a:t>
            </a:r>
            <a:r>
              <a:rPr lang="en-US" dirty="0" err="1" smtClean="0"/>
              <a:t>rep_set.fa</a:t>
            </a:r>
            <a:r>
              <a:rPr lang="en-US" dirty="0" smtClean="0"/>
              <a:t> -relabel OTU_</a:t>
            </a:r>
          </a:p>
          <a:p>
            <a:r>
              <a:rPr lang="en-US" dirty="0" smtClean="0"/>
              <a:t>Check results</a:t>
            </a:r>
          </a:p>
          <a:p>
            <a:pPr lvl="1"/>
            <a:r>
              <a:rPr lang="en-US" dirty="0" smtClean="0"/>
              <a:t> grep -c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rep_set.fa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7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otuTable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usearch</a:t>
            </a:r>
            <a:r>
              <a:rPr lang="en-US" dirty="0" smtClean="0"/>
              <a:t> -</a:t>
            </a:r>
            <a:r>
              <a:rPr lang="en-US" dirty="0" err="1" smtClean="0"/>
              <a:t>usearch_global</a:t>
            </a:r>
            <a:r>
              <a:rPr lang="en-US" dirty="0" smtClean="0"/>
              <a:t> </a:t>
            </a:r>
            <a:r>
              <a:rPr lang="en-US" dirty="0" err="1" smtClean="0"/>
              <a:t>merged.fastq</a:t>
            </a:r>
            <a:r>
              <a:rPr lang="en-US" dirty="0" smtClean="0"/>
              <a:t> -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rep_set.fa</a:t>
            </a:r>
            <a:r>
              <a:rPr lang="en-US" dirty="0" smtClean="0"/>
              <a:t>  -id 0.97 -strand plus -</a:t>
            </a:r>
            <a:r>
              <a:rPr lang="en-US" dirty="0" err="1" smtClean="0"/>
              <a:t>biomout</a:t>
            </a:r>
            <a:r>
              <a:rPr lang="en-US" dirty="0" smtClean="0"/>
              <a:t> </a:t>
            </a:r>
            <a:r>
              <a:rPr lang="en-US" dirty="0" err="1" smtClean="0"/>
              <a:t>otu.biom</a:t>
            </a:r>
            <a:endParaRPr lang="en-US" dirty="0" smtClean="0"/>
          </a:p>
          <a:p>
            <a:r>
              <a:rPr lang="en-US" dirty="0" smtClean="0"/>
              <a:t>Check results</a:t>
            </a:r>
          </a:p>
          <a:p>
            <a:pPr lvl="1"/>
            <a:r>
              <a:rPr lang="en-US" dirty="0" smtClean="0"/>
              <a:t> less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out.biom</a:t>
            </a:r>
            <a:endParaRPr lang="en-US" baseline="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33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</a:t>
            </a:r>
            <a:r>
              <a:rPr lang="en-US" baseline="0" dirty="0" smtClean="0"/>
              <a:t> bacterial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assign_taxonomy.py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rep_set.fa</a:t>
            </a:r>
            <a:r>
              <a:rPr lang="en-US" dirty="0" smtClean="0"/>
              <a:t> -o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44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 to reference and filter the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align_seqs.py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rep_set.fa</a:t>
            </a:r>
            <a:r>
              <a:rPr lang="en-US" dirty="0" smtClean="0"/>
              <a:t> -o .</a:t>
            </a:r>
          </a:p>
          <a:p>
            <a:r>
              <a:rPr lang="en-US" dirty="0" err="1" smtClean="0"/>
              <a:t>filter_alignment.py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*aligned* -o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Definition of relevant terms (e.g. 16S, WGS, ITS, alpha and beta community diversity</a:t>
            </a:r>
            <a:endParaRPr lang="en-US" sz="44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16S </a:t>
            </a:r>
          </a:p>
          <a:p>
            <a:r>
              <a:rPr lang="en-US" dirty="0" smtClean="0"/>
              <a:t>WGS</a:t>
            </a:r>
            <a:r>
              <a:rPr lang="en-US" baseline="0" dirty="0" smtClean="0"/>
              <a:t>: whole genome shotgun sequencing</a:t>
            </a:r>
          </a:p>
          <a:p>
            <a:r>
              <a:rPr lang="en-US" baseline="0" dirty="0" smtClean="0"/>
              <a:t>ITS: intergenic spacer</a:t>
            </a:r>
          </a:p>
          <a:p>
            <a:r>
              <a:rPr lang="en-US" baseline="0" dirty="0" smtClean="0"/>
              <a:t>Alpha diversity:  OTUs, Shannon diversity, Simpson</a:t>
            </a:r>
          </a:p>
          <a:p>
            <a:r>
              <a:rPr lang="en-US" baseline="0" dirty="0" smtClean="0"/>
              <a:t>Beta diversity: shared species, </a:t>
            </a:r>
            <a:r>
              <a:rPr lang="en-US" baseline="0" dirty="0" err="1" smtClean="0"/>
              <a:t>UniFrac</a:t>
            </a:r>
            <a:r>
              <a:rPr lang="en-US" baseline="0" dirty="0" smtClean="0"/>
              <a:t>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91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phylogenetic</a:t>
            </a:r>
            <a:r>
              <a:rPr lang="en-US" baseline="0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make_phylogeny.py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*</a:t>
            </a:r>
            <a:r>
              <a:rPr lang="en-US" dirty="0" err="1" smtClean="0"/>
              <a:t>pfiltered</a:t>
            </a:r>
            <a:r>
              <a:rPr lang="en-US" dirty="0" smtClean="0"/>
              <a:t>* -o </a:t>
            </a:r>
            <a:r>
              <a:rPr lang="en-US" dirty="0" err="1" smtClean="0"/>
              <a:t>rep_set.tre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465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sequences</a:t>
            </a:r>
            <a:r>
              <a:rPr lang="en-US" baseline="0" dirty="0" smtClean="0"/>
              <a:t> that do not align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filter_otus_from_otu_table.py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otu.biom</a:t>
            </a:r>
            <a:r>
              <a:rPr lang="en-US" dirty="0" smtClean="0"/>
              <a:t> -o </a:t>
            </a:r>
            <a:r>
              <a:rPr lang="en-US" dirty="0" err="1" smtClean="0"/>
              <a:t>otu.ms.biom</a:t>
            </a:r>
            <a:r>
              <a:rPr lang="en-US" dirty="0" smtClean="0"/>
              <a:t>  -e *failures* --</a:t>
            </a:r>
            <a:r>
              <a:rPr lang="en-US" dirty="0" err="1" smtClean="0"/>
              <a:t>min_samples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8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metadata to the </a:t>
            </a:r>
            <a:r>
              <a:rPr lang="en-US" baseline="0" dirty="0" err="1" smtClean="0"/>
              <a:t>otuTable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biom</a:t>
            </a:r>
            <a:r>
              <a:rPr lang="en-US" dirty="0" smtClean="0"/>
              <a:t> add-metadata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otu.ms.biom</a:t>
            </a:r>
            <a:r>
              <a:rPr lang="en-US" dirty="0" smtClean="0"/>
              <a:t> -o </a:t>
            </a:r>
            <a:r>
              <a:rPr lang="en-US" dirty="0" err="1" smtClean="0"/>
              <a:t>otu_tax.biom</a:t>
            </a:r>
            <a:r>
              <a:rPr lang="en-US" dirty="0" smtClean="0"/>
              <a:t>        --observation-metadata-</a:t>
            </a:r>
            <a:r>
              <a:rPr lang="en-US" dirty="0" err="1" smtClean="0"/>
              <a:t>fp</a:t>
            </a:r>
            <a:r>
              <a:rPr lang="en-US" dirty="0" smtClean="0"/>
              <a:t> *</a:t>
            </a:r>
            <a:r>
              <a:rPr lang="en-US" dirty="0" err="1" smtClean="0"/>
              <a:t>assignments.txt</a:t>
            </a:r>
            <a:r>
              <a:rPr lang="en-US" dirty="0" smtClean="0"/>
              <a:t>         --</a:t>
            </a:r>
            <a:r>
              <a:rPr lang="en-US" dirty="0" err="1" smtClean="0"/>
              <a:t>sc</a:t>
            </a:r>
            <a:r>
              <a:rPr lang="en-US" dirty="0" smtClean="0"/>
              <a:t>-separated taxonomy --observation-header </a:t>
            </a:r>
            <a:r>
              <a:rPr lang="en-US" dirty="0" err="1" smtClean="0"/>
              <a:t>OTUID,taxonomy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biom</a:t>
            </a:r>
            <a:r>
              <a:rPr lang="en-US" dirty="0" smtClean="0"/>
              <a:t> convert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otu_tax.biom</a:t>
            </a:r>
            <a:r>
              <a:rPr lang="en-US" dirty="0" smtClean="0"/>
              <a:t> -o </a:t>
            </a:r>
            <a:r>
              <a:rPr lang="en-US" dirty="0" err="1" smtClean="0"/>
              <a:t>otu_tax_classic.txt</a:t>
            </a:r>
            <a:r>
              <a:rPr lang="en-US" dirty="0" smtClean="0"/>
              <a:t> --to-</a:t>
            </a:r>
            <a:r>
              <a:rPr lang="en-US" dirty="0" err="1" smtClean="0"/>
              <a:t>tsv</a:t>
            </a:r>
            <a:r>
              <a:rPr lang="en-US" dirty="0" smtClean="0"/>
              <a:t> --header-key taxonomy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7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</a:t>
            </a:r>
            <a:r>
              <a:rPr lang="en-US" baseline="0" dirty="0" smtClean="0"/>
              <a:t> step: run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core_diversity_analyses.py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otu_tax.biom</a:t>
            </a:r>
            <a:r>
              <a:rPr lang="en-US" dirty="0" smtClean="0"/>
              <a:t> -e 2000 -t </a:t>
            </a:r>
            <a:r>
              <a:rPr lang="en-US" dirty="0" err="1" smtClean="0"/>
              <a:t>rep_set.tre</a:t>
            </a:r>
            <a:r>
              <a:rPr lang="en-US" dirty="0" smtClean="0"/>
              <a:t>  -m</a:t>
            </a:r>
            <a:r>
              <a:rPr lang="en-US" baseline="0" dirty="0" smtClean="0"/>
              <a:t> data/</a:t>
            </a:r>
            <a:r>
              <a:rPr lang="en-US" baseline="0" dirty="0" err="1" smtClean="0"/>
              <a:t>map.txt</a:t>
            </a:r>
            <a:r>
              <a:rPr lang="en-US" dirty="0" smtClean="0"/>
              <a:t> -o results/ -c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79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open up 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and go through the report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</a:t>
            </a:r>
            <a:r>
              <a:rPr lang="en-US" baseline="0" smtClean="0"/>
              <a:t> need about 15 minutes on this very important slide</a:t>
            </a:r>
            <a:endParaRPr lang="en-US" smtClean="0"/>
          </a:p>
          <a:p>
            <a:r>
              <a:rPr lang="en-US" smtClean="0"/>
              <a:t>Taxa</a:t>
            </a:r>
            <a:r>
              <a:rPr lang="en-US" baseline="0" smtClean="0"/>
              <a:t> summary</a:t>
            </a:r>
          </a:p>
          <a:p>
            <a:pPr lvl="1"/>
            <a:r>
              <a:rPr lang="en-US" baseline="0" smtClean="0"/>
              <a:t>By group</a:t>
            </a:r>
          </a:p>
          <a:p>
            <a:r>
              <a:rPr lang="en-US" baseline="0" smtClean="0"/>
              <a:t>Alpha diversity</a:t>
            </a:r>
          </a:p>
          <a:p>
            <a:r>
              <a:rPr lang="en-US" baseline="0" smtClean="0"/>
              <a:t>Beta diversity</a:t>
            </a:r>
          </a:p>
          <a:p>
            <a:r>
              <a:rPr lang="en-US" baseline="0" smtClean="0"/>
              <a:t>Group_significance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443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Qiime</a:t>
            </a:r>
            <a:r>
              <a:rPr lang="en-US" baseline="0" dirty="0" smtClean="0"/>
              <a:t> results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222500" cy="2654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2590800"/>
            <a:ext cx="3099647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03" y="4344988"/>
            <a:ext cx="3073172" cy="25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Qiime</a:t>
            </a:r>
            <a:r>
              <a:rPr lang="en-US" baseline="0" dirty="0" smtClean="0"/>
              <a:t> results - taxonomy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03" y="3048000"/>
            <a:ext cx="4659264" cy="3810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2" y="1690688"/>
            <a:ext cx="5321268" cy="4351338"/>
          </a:xfrm>
        </p:spPr>
      </p:pic>
    </p:spTree>
    <p:extLst>
      <p:ext uri="{BB962C8B-B14F-4D97-AF65-F5344CB8AC3E}">
        <p14:creationId xmlns:p14="http://schemas.microsoft.com/office/powerpoint/2010/main" val="5736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r>
              <a:rPr lang="en-US" baseline="0" dirty="0" smtClean="0"/>
              <a:t>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66" y="1825625"/>
            <a:ext cx="5321268" cy="4351338"/>
          </a:xfrm>
        </p:spPr>
      </p:pic>
    </p:spTree>
    <p:extLst>
      <p:ext uri="{BB962C8B-B14F-4D97-AF65-F5344CB8AC3E}">
        <p14:creationId xmlns:p14="http://schemas.microsoft.com/office/powerpoint/2010/main" val="9152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Rarefaction curves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66" y="1825625"/>
            <a:ext cx="5321268" cy="4351338"/>
          </a:xfrm>
        </p:spPr>
      </p:pic>
    </p:spTree>
    <p:extLst>
      <p:ext uri="{BB962C8B-B14F-4D97-AF65-F5344CB8AC3E}">
        <p14:creationId xmlns:p14="http://schemas.microsoft.com/office/powerpoint/2010/main" val="1463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</a:t>
            </a:r>
            <a:r>
              <a:rPr lang="en-US" baseline="0" dirty="0" smtClean="0"/>
              <a:t> pretty graphs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dirty="0" err="1" smtClean="0"/>
              <a:t>Phyloseq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https://joey711.github.io/phyloseq/import-data.html</a:t>
            </a:r>
            <a:endParaRPr lang="en-US" dirty="0" smtClean="0"/>
          </a:p>
          <a:p>
            <a:r>
              <a:rPr lang="en-US" dirty="0" smtClean="0"/>
              <a:t>We will go through the</a:t>
            </a:r>
            <a:r>
              <a:rPr lang="en-US" baseline="0" dirty="0" smtClean="0"/>
              <a:t> entire tutorial - will take two days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3078643"/>
            <a:ext cx="1587500" cy="32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 to metagenomics analysis technologies, advantages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</a:t>
            </a:r>
            <a:r>
              <a:rPr lang="en-US" baseline="0" dirty="0" smtClean="0"/>
              <a:t> software packages</a:t>
            </a:r>
          </a:p>
          <a:p>
            <a:r>
              <a:rPr lang="en-US" baseline="0" dirty="0" smtClean="0"/>
              <a:t>QIIME: written in python, runs on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, ease of install: hard.</a:t>
            </a:r>
          </a:p>
          <a:p>
            <a:pPr lvl="1"/>
            <a:r>
              <a:rPr lang="en-US" baseline="0" dirty="0" smtClean="0"/>
              <a:t>Rob Knight, Greg </a:t>
            </a:r>
            <a:r>
              <a:rPr lang="en-US" baseline="0" dirty="0" err="1" smtClean="0"/>
              <a:t>Caporaso</a:t>
            </a:r>
            <a:r>
              <a:rPr lang="en-US" baseline="0" dirty="0" smtClean="0"/>
              <a:t>, QIIME forum </a:t>
            </a:r>
          </a:p>
          <a:p>
            <a:r>
              <a:rPr lang="en-US" baseline="0" dirty="0" err="1" smtClean="0"/>
              <a:t>Mothur</a:t>
            </a:r>
            <a:r>
              <a:rPr lang="en-US" baseline="0" dirty="0" smtClean="0"/>
              <a:t>: written in C++, runs on win/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, ease of install: easy</a:t>
            </a:r>
          </a:p>
          <a:p>
            <a:pPr lvl="1"/>
            <a:r>
              <a:rPr lang="en-US" baseline="0" dirty="0" smtClean="0"/>
              <a:t> Pat </a:t>
            </a:r>
            <a:r>
              <a:rPr lang="en-US" baseline="0" dirty="0" err="1" smtClean="0"/>
              <a:t>Schloss</a:t>
            </a:r>
            <a:r>
              <a:rPr lang="en-US" baseline="0" dirty="0" smtClean="0"/>
              <a:t>, runs a quarterly workshop in Detroit.</a:t>
            </a:r>
          </a:p>
          <a:p>
            <a:r>
              <a:rPr lang="en-US" baseline="0" dirty="0" smtClean="0"/>
              <a:t>USEARCH: written in C++. 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runs on win/</a:t>
            </a:r>
            <a:r>
              <a:rPr lang="en-US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easy install</a:t>
            </a:r>
            <a:endParaRPr lang="en-US" dirty="0" smtClean="0"/>
          </a:p>
          <a:p>
            <a:r>
              <a:rPr lang="en-US" u="sng" dirty="0" smtClean="0"/>
              <a:t>Demo</a:t>
            </a:r>
            <a:r>
              <a:rPr lang="en-US" u="sng" baseline="0" dirty="0" smtClean="0"/>
              <a:t> for each tool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393104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beyond 16S </a:t>
            </a:r>
            <a:r>
              <a:rPr lang="en-US" dirty="0" err="1" smtClean="0"/>
              <a:t>rRNA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574500"/>
          </a:xfrm>
        </p:spPr>
        <p:txBody>
          <a:bodyPr>
            <a:normAutofit/>
          </a:bodyPr>
          <a:lstStyle/>
          <a:p>
            <a:r>
              <a:rPr lang="en-US" dirty="0" smtClean="0"/>
              <a:t>Inferred </a:t>
            </a:r>
            <a:r>
              <a:rPr lang="en-US" dirty="0" err="1" smtClean="0"/>
              <a:t>metagenomes</a:t>
            </a:r>
            <a:r>
              <a:rPr lang="en-US" dirty="0" smtClean="0"/>
              <a:t> from 16S</a:t>
            </a:r>
          </a:p>
          <a:p>
            <a:pPr lvl="1"/>
            <a:r>
              <a:rPr lang="en-US" dirty="0" err="1" smtClean="0"/>
              <a:t>Picrust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Use 16S </a:t>
            </a:r>
            <a:r>
              <a:rPr lang="en-US" dirty="0" err="1" smtClean="0"/>
              <a:t>rRNA</a:t>
            </a:r>
            <a:r>
              <a:rPr lang="en-US" dirty="0" smtClean="0"/>
              <a:t> gene counts to infer whole genomes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0021" y="3949778"/>
            <a:ext cx="31341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predicted_metagenomes.L3.txt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6244" y="3949778"/>
            <a:ext cx="32321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predicted_metagenomes_KO.tsv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Screen Shot 2015-12-31 at 10.1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43" y="4319111"/>
            <a:ext cx="4287980" cy="1046349"/>
          </a:xfrm>
          <a:prstGeom prst="rect">
            <a:avLst/>
          </a:prstGeom>
        </p:spPr>
      </p:pic>
      <p:pic>
        <p:nvPicPr>
          <p:cNvPr id="7" name="Picture 6" descr="Screen Shot 2015-12-31 at 10.15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20" y="4319110"/>
            <a:ext cx="4287980" cy="10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beyond 16S </a:t>
            </a:r>
            <a:r>
              <a:rPr lang="en-US" dirty="0" err="1" smtClean="0"/>
              <a:t>rRNA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Metagenome</a:t>
            </a:r>
            <a:r>
              <a:rPr lang="en-US" dirty="0" smtClean="0"/>
              <a:t> shotgun sequencing</a:t>
            </a:r>
          </a:p>
          <a:p>
            <a:pPr lvl="1"/>
            <a:r>
              <a:rPr lang="en-US" dirty="0" err="1" smtClean="0"/>
              <a:t>MetaPhlan</a:t>
            </a:r>
            <a:endParaRPr lang="en-US" dirty="0" smtClean="0"/>
          </a:p>
          <a:p>
            <a:pPr lvl="1"/>
            <a:r>
              <a:rPr lang="en-US" dirty="0" err="1" smtClean="0"/>
              <a:t>lefse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9797" y="4562408"/>
            <a:ext cx="198522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pathabundance.tsv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12-31 at 10.1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33" y="3753345"/>
            <a:ext cx="4287980" cy="1194423"/>
          </a:xfrm>
          <a:prstGeom prst="rect">
            <a:avLst/>
          </a:prstGeom>
        </p:spPr>
      </p:pic>
      <p:pic>
        <p:nvPicPr>
          <p:cNvPr id="6" name="Picture 5" descr="Screen Shot 2015-12-31 at 10.49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78" y="4154942"/>
            <a:ext cx="4254023" cy="709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7778" y="3753344"/>
            <a:ext cx="9987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modulec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Lefse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bitbucket.org/biobakery/biobakery/wiki/lefse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download:</a:t>
            </a:r>
          </a:p>
          <a:p>
            <a:pPr lvl="1"/>
            <a:r>
              <a:rPr lang="en-US" smtClean="0"/>
              <a:t> cd data/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wget</a:t>
            </a:r>
            <a:r>
              <a:rPr lang="en-US" dirty="0" smtClean="0"/>
              <a:t> http</a:t>
            </a:r>
            <a:r>
              <a:rPr lang="en-US" dirty="0"/>
              <a:t>://</a:t>
            </a:r>
            <a:r>
              <a:rPr lang="en-US" dirty="0" err="1"/>
              <a:t>huttenhower.sph.harvard.edu</a:t>
            </a:r>
            <a:r>
              <a:rPr lang="en-US" dirty="0"/>
              <a:t>/</a:t>
            </a:r>
            <a:r>
              <a:rPr lang="en-US" dirty="0" err="1"/>
              <a:t>webfm_send</a:t>
            </a:r>
            <a:r>
              <a:rPr lang="en-US" dirty="0"/>
              <a:t>/129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 to metagenomics analysis technologies, advantages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Humann2</a:t>
            </a:r>
          </a:p>
          <a:p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Metaphlann2</a:t>
            </a:r>
          </a:p>
          <a:p>
            <a:r>
              <a:rPr lang="en-US" baseline="0" dirty="0" smtClean="0"/>
              <a:t>These are from Harvard, C </a:t>
            </a:r>
            <a:r>
              <a:rPr lang="en-US" baseline="0" dirty="0" err="1" smtClean="0"/>
              <a:t>Huttenhower</a:t>
            </a:r>
            <a:r>
              <a:rPr lang="en-US" baseline="0" dirty="0" smtClean="0"/>
              <a:t> group.</a:t>
            </a:r>
          </a:p>
          <a:p>
            <a:r>
              <a:rPr lang="en-US" baseline="0" dirty="0" smtClean="0"/>
              <a:t>Web-based analysis at MG-RAST</a:t>
            </a:r>
          </a:p>
        </p:txBody>
      </p:sp>
    </p:spTree>
    <p:extLst>
      <p:ext uri="{BB962C8B-B14F-4D97-AF65-F5344CB8AC3E}">
        <p14:creationId xmlns:p14="http://schemas.microsoft.com/office/powerpoint/2010/main" val="71639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Sequencing platforms, library preparation protocol and resulting 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MiSeq</a:t>
            </a:r>
            <a:endParaRPr lang="en-US" baseline="0" dirty="0" smtClean="0"/>
          </a:p>
          <a:p>
            <a:r>
              <a:rPr lang="en-US" baseline="0" dirty="0" smtClean="0"/>
              <a:t>WGS: </a:t>
            </a:r>
            <a:r>
              <a:rPr lang="en-US" baseline="0" dirty="0" err="1" smtClean="0"/>
              <a:t>MiSeq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NextSeq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HiSeq</a:t>
            </a:r>
            <a:endParaRPr lang="en-US" baseline="0" dirty="0" smtClean="0"/>
          </a:p>
          <a:p>
            <a:r>
              <a:rPr lang="en-US" baseline="0" dirty="0" err="1" smtClean="0"/>
              <a:t>TrueSeq</a:t>
            </a:r>
            <a:r>
              <a:rPr lang="en-US" baseline="0" dirty="0" smtClean="0"/>
              <a:t> (no PCR) and </a:t>
            </a:r>
            <a:r>
              <a:rPr lang="en-US" baseline="0" dirty="0" err="1" smtClean="0"/>
              <a:t>Nextera</a:t>
            </a:r>
            <a:r>
              <a:rPr lang="en-US" baseline="0" dirty="0" smtClean="0"/>
              <a:t> (cheaper, quicker but PCR dependent)</a:t>
            </a:r>
          </a:p>
          <a:p>
            <a:r>
              <a:rPr lang="en-US" baseline="0" dirty="0" smtClean="0"/>
              <a:t>If you need to sequence &gt; 500 samples </a:t>
            </a:r>
          </a:p>
          <a:p>
            <a:pPr lvl="1"/>
            <a:r>
              <a:rPr lang="en-US" baseline="0" dirty="0" smtClean="0"/>
              <a:t>Earth Microbiome Project 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Argonne National Lab</a:t>
            </a:r>
            <a:endParaRPr lang="en-US" baseline="0" dirty="0" smtClean="0"/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www.bio.anl.gov</a:t>
            </a:r>
            <a:r>
              <a:rPr lang="en-US" dirty="0" smtClean="0"/>
              <a:t>/person/</a:t>
            </a:r>
            <a:r>
              <a:rPr lang="en-US" dirty="0" err="1" smtClean="0"/>
              <a:t>sarah</a:t>
            </a:r>
            <a:r>
              <a:rPr lang="en-US" dirty="0" smtClean="0"/>
              <a:t>-m-</a:t>
            </a:r>
            <a:r>
              <a:rPr lang="en-US" dirty="0" err="1" smtClean="0"/>
              <a:t>owens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Relevant databases (SILVA,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greengenes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UNITE) and data repositories (e.g. EBI, NCBI, MG-RAST, QIITA)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Silva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mr-IN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–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originated from ARB software.  Frank </a:t>
            </a:r>
            <a:r>
              <a:rPr lang="en-US" sz="44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Glockner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et al. </a:t>
            </a:r>
          </a:p>
          <a:p>
            <a:pPr lvl="1" rtl="0" eaLnBrk="1" latinLnBrk="0" hangingPunct="1"/>
            <a:r>
              <a:rPr lang="en-US" sz="40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https://</a:t>
            </a:r>
            <a:r>
              <a:rPr lang="en-US" sz="40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www.arb-silva.de</a:t>
            </a:r>
            <a:r>
              <a:rPr lang="en-US" sz="40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</a:p>
          <a:p>
            <a:pPr lvl="0" rtl="0" eaLnBrk="1" latinLnBrk="0" hangingPunct="1"/>
            <a:r>
              <a:rPr lang="en-US" sz="44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Greengenes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mr-IN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–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originated from Lawrence Berkley lab. 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Phil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Hugenholtz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Todd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DeSantis and others. </a:t>
            </a:r>
          </a:p>
          <a:p>
            <a:pPr lvl="1" rtl="0" eaLnBrk="1" latinLnBrk="0" hangingPunct="1"/>
            <a:r>
              <a:rPr lang="en-US" sz="40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http://greengenes.lbl.gov/Download/</a:t>
            </a:r>
            <a:endParaRPr lang="en-US" sz="4000" kern="1200" baseline="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 rtl="0" eaLnBrk="1" latinLnBrk="0" hangingPunct="1"/>
            <a:r>
              <a:rPr lang="en-US" dirty="0" smtClean="0">
                <a:effectLst/>
              </a:rPr>
              <a:t>Differ</a:t>
            </a:r>
            <a:r>
              <a:rPr lang="en-US" baseline="0" dirty="0" smtClean="0">
                <a:effectLst/>
              </a:rPr>
              <a:t> by alignment length (AL)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Silva :</a:t>
            </a:r>
            <a:r>
              <a:rPr lang="en-US" baseline="0" dirty="0" smtClean="0">
                <a:effectLst/>
              </a:rPr>
              <a:t>  ~ 40, 000 (AL)</a:t>
            </a:r>
          </a:p>
          <a:p>
            <a:pPr lvl="1" rtl="0" eaLnBrk="1" latinLnBrk="0" hangingPunct="1"/>
            <a:r>
              <a:rPr lang="en-US" baseline="0" dirty="0" err="1" smtClean="0">
                <a:effectLst/>
              </a:rPr>
              <a:t>Greengenes</a:t>
            </a:r>
            <a:r>
              <a:rPr lang="en-US" baseline="0" dirty="0" smtClean="0">
                <a:effectLst/>
              </a:rPr>
              <a:t>: ~ 7300  (AL)</a:t>
            </a:r>
          </a:p>
        </p:txBody>
      </p:sp>
    </p:spTree>
    <p:extLst>
      <p:ext uri="{BB962C8B-B14F-4D97-AF65-F5344CB8AC3E}">
        <p14:creationId xmlns:p14="http://schemas.microsoft.com/office/powerpoint/2010/main" val="213754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Processing and analysis of 16S </a:t>
            </a:r>
            <a:r>
              <a:rPr lang="en-US" sz="4400" b="1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rRNA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sequence data (4 </a:t>
            </a:r>
            <a:r>
              <a:rPr lang="en-US" sz="4400" b="1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hr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Overview of open source data analysis tools for 16S data analysis</a:t>
            </a:r>
            <a:b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8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Exercise 1: Data processing of paired-end sequence data and quality </a:t>
            </a:r>
            <a:r>
              <a:rPr lang="en-US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fltering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b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(tools: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usearch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b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 Exercise 2: Clustering of reads into OTUs (de novo), chimera checking</a:t>
            </a:r>
            <a:endParaRPr lang="en-US" sz="4400" kern="1200" baseline="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Tools: </a:t>
            </a:r>
            <a:r>
              <a:rPr lang="en-US" sz="44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usearch</a:t>
            </a:r>
            <a:endParaRPr lang="en-US" sz="4400" kern="1200" baseline="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71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Human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microbiome</a:t>
            </a:r>
          </a:p>
        </p:txBody>
      </p:sp>
      <p:graphicFrame>
        <p:nvGraphicFramePr>
          <p:cNvPr id="2150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6200" y="1828801"/>
          <a:ext cx="40005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3" imgW="1790700" imgH="444500" progId="Equation.3">
                  <p:embed/>
                </p:oleObj>
              </mc:Choice>
              <mc:Fallback>
                <p:oleObj name="Equation" r:id="rId3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1"/>
                        <a:ext cx="40005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38600" y="4186238"/>
          <a:ext cx="36195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5" imgW="1524000" imgH="419100" progId="Equation.3">
                  <p:embed/>
                </p:oleObj>
              </mc:Choice>
              <mc:Fallback>
                <p:oleObj name="Equation" r:id="rId5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86238"/>
                        <a:ext cx="361950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038600" y="5334000"/>
            <a:ext cx="39624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/>
              <a:t>Gill et al., 2006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114800" y="3048000"/>
            <a:ext cx="2209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Savage, 1977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Number of host</a:t>
            </a:r>
            <a:r>
              <a:rPr lang="en-US" baseline="0" dirty="0" smtClean="0"/>
              <a:t> cells vs microbial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964</Words>
  <Application>Microsoft Macintosh PowerPoint</Application>
  <PresentationFormat>Widescreen</PresentationFormat>
  <Paragraphs>181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Calibri</vt:lpstr>
      <vt:lpstr>Calibri Light</vt:lpstr>
      <vt:lpstr>Courier</vt:lpstr>
      <vt:lpstr>DengXian</vt:lpstr>
      <vt:lpstr>DengXian Light</vt:lpstr>
      <vt:lpstr>Mangal</vt:lpstr>
      <vt:lpstr>Arial</vt:lpstr>
      <vt:lpstr>Office Theme</vt:lpstr>
      <vt:lpstr>Equation</vt:lpstr>
      <vt:lpstr>Metagenomics</vt:lpstr>
      <vt:lpstr>Marker genes, Metagenomics and Metatranscriptomics overview (2 hr) </vt:lpstr>
      <vt:lpstr> Definition of relevant terms (e.g. 16S, WGS, ITS, alpha and beta community diversity</vt:lpstr>
      <vt:lpstr>Introduction to metagenomics analysis technologies, advantages and limitations</vt:lpstr>
      <vt:lpstr>Introduction to metagenomics analysis technologies, advantages and limitations</vt:lpstr>
      <vt:lpstr>Sequencing platforms, library preparation protocol and resulting file types</vt:lpstr>
      <vt:lpstr>Relevant databases (SILVA, greengenes, UNITE) and data repositories (e.g. EBI, NCBI, MG-RAST, QIITA)</vt:lpstr>
      <vt:lpstr>Processing and analysis of 16S rRNA sequence data (4 hr) </vt:lpstr>
      <vt:lpstr>Human microbiome</vt:lpstr>
      <vt:lpstr>Human Microbiome</vt:lpstr>
      <vt:lpstr>Illumina MiSEQ fastq format</vt:lpstr>
      <vt:lpstr>Microbiome Research Workflow</vt:lpstr>
      <vt:lpstr>HMP landscape</vt:lpstr>
      <vt:lpstr>The human microbiome – PCA plot</vt:lpstr>
      <vt:lpstr>Bioinformatics workflow summary </vt:lpstr>
      <vt:lpstr>Workflow using USEARCH and QIIME</vt:lpstr>
      <vt:lpstr>Bioinformatics commands</vt:lpstr>
      <vt:lpstr>Join paired ends</vt:lpstr>
      <vt:lpstr>Meta-data mapping file</vt:lpstr>
      <vt:lpstr>the OTU table</vt:lpstr>
      <vt:lpstr>Analyzing biom files: Alpha and beta diversities</vt:lpstr>
      <vt:lpstr>Taxonomy</vt:lpstr>
      <vt:lpstr>Run 16S processing pipeline - merge</vt:lpstr>
      <vt:lpstr>Filter</vt:lpstr>
      <vt:lpstr>Dereplication</vt:lpstr>
      <vt:lpstr>Cluster </vt:lpstr>
      <vt:lpstr>Make otuTable</vt:lpstr>
      <vt:lpstr>Assign bacterial taxonomy</vt:lpstr>
      <vt:lpstr>Align to reference and filter the alignment</vt:lpstr>
      <vt:lpstr>Make a phylogenetic tree</vt:lpstr>
      <vt:lpstr>Remove sequences that do not align well</vt:lpstr>
      <vt:lpstr>Add metadata to the otuTable</vt:lpstr>
      <vt:lpstr>Last step: run everything</vt:lpstr>
      <vt:lpstr>Now open up index.html and go through the report details</vt:lpstr>
      <vt:lpstr>Qiime results dashboard</vt:lpstr>
      <vt:lpstr>Qiime results - taxonomy</vt:lpstr>
      <vt:lpstr>PCA plots</vt:lpstr>
      <vt:lpstr>Rarefaction curves</vt:lpstr>
      <vt:lpstr>Making pretty graphs – Phyloseq tutorial</vt:lpstr>
      <vt:lpstr>Going beyond 16S rRNA</vt:lpstr>
      <vt:lpstr>Going beyond 16S rRNA</vt:lpstr>
      <vt:lpstr>Lefse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Metagenomics</dc:title>
  <dc:creator>Zhang, Husen [USA]</dc:creator>
  <cp:lastModifiedBy>Zhang, Husen [USA]</cp:lastModifiedBy>
  <cp:revision>63</cp:revision>
  <dcterms:created xsi:type="dcterms:W3CDTF">2017-11-10T18:28:06Z</dcterms:created>
  <dcterms:modified xsi:type="dcterms:W3CDTF">2017-11-11T00:31:13Z</dcterms:modified>
</cp:coreProperties>
</file>