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16"/>
  </p:handoutMasterIdLst>
  <p:sldIdLst>
    <p:sldId id="390" r:id="rId2"/>
    <p:sldId id="407" r:id="rId3"/>
    <p:sldId id="417" r:id="rId4"/>
    <p:sldId id="408" r:id="rId5"/>
    <p:sldId id="400" r:id="rId6"/>
    <p:sldId id="409" r:id="rId7"/>
    <p:sldId id="418" r:id="rId8"/>
    <p:sldId id="419" r:id="rId9"/>
    <p:sldId id="410" r:id="rId10"/>
    <p:sldId id="411" r:id="rId11"/>
    <p:sldId id="415" r:id="rId12"/>
    <p:sldId id="416" r:id="rId13"/>
    <p:sldId id="414" r:id="rId14"/>
    <p:sldId id="4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4" autoAdjust="0"/>
    <p:restoredTop sz="96796" autoAdjust="0"/>
  </p:normalViewPr>
  <p:slideViewPr>
    <p:cSldViewPr snapToGrid="0" snapToObjects="1">
      <p:cViewPr varScale="1">
        <p:scale>
          <a:sx n="150" d="100"/>
          <a:sy n="150" d="100"/>
        </p:scale>
        <p:origin x="9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Monday, February 26, 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February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Monday, February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February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February 26, 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Monday, February 26,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Monday, February 26, 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February 26,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February 26,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February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Monday, February 26, 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February 26,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Beyond SNPs, part 1: </a:t>
            </a:r>
            <a:r>
              <a:rPr lang="en-US"/>
              <a:t>indels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Didion, PhD</a:t>
            </a:r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INDEL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u="sng" dirty="0"/>
              <a:t>GATK: Example VQSR Command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$ java -jar </a:t>
            </a:r>
            <a:r>
              <a:rPr lang="en-US" sz="1400" dirty="0" err="1">
                <a:latin typeface="Courier"/>
                <a:cs typeface="Courier"/>
              </a:rPr>
              <a:t>GenomeAnalysisTK.jar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-T </a:t>
            </a:r>
            <a:r>
              <a:rPr lang="en-US" sz="1400" dirty="0" err="1">
                <a:latin typeface="Courier"/>
                <a:cs typeface="Courier"/>
              </a:rPr>
              <a:t>VariantRecalibrator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-R </a:t>
            </a:r>
            <a:r>
              <a:rPr lang="en-US" sz="1400" dirty="0" err="1">
                <a:latin typeface="Courier"/>
                <a:cs typeface="Courier"/>
              </a:rPr>
              <a:t>reference.fa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-input </a:t>
            </a:r>
            <a:r>
              <a:rPr lang="en-US" sz="1400" dirty="0" err="1">
                <a:latin typeface="Courier"/>
                <a:cs typeface="Courier"/>
              </a:rPr>
              <a:t>recalibrated_snps_raw_inrecalibrate_INDEL_plots.R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dels.vcf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</a:t>
            </a:r>
            <a:r>
              <a:rPr lang="en-US" sz="1400" dirty="0" err="1">
                <a:latin typeface="Courier"/>
                <a:cs typeface="Courier"/>
              </a:rPr>
              <a:t>resource:mills,known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false,training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true,truth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true,prior</a:t>
            </a:r>
            <a:r>
              <a:rPr lang="en-US" sz="1400" dirty="0">
                <a:latin typeface="Courier"/>
                <a:cs typeface="Courier"/>
              </a:rPr>
              <a:t>=12.0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Mills_and_1000G_gold_standard.indels.b37.sites.vcf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</a:t>
            </a:r>
            <a:r>
              <a:rPr lang="en-US" sz="1400" dirty="0" err="1">
                <a:latin typeface="Courier"/>
                <a:cs typeface="Courier"/>
              </a:rPr>
              <a:t>resource:dbsnp,known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true,training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false,truth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false,prior</a:t>
            </a:r>
            <a:r>
              <a:rPr lang="en-US" sz="1400" dirty="0">
                <a:latin typeface="Courier"/>
                <a:cs typeface="Courier"/>
              </a:rPr>
              <a:t>=2.0 </a:t>
            </a:r>
            <a:r>
              <a:rPr lang="en-US" sz="1400" dirty="0" err="1">
                <a:latin typeface="Courier"/>
                <a:cs typeface="Courier"/>
              </a:rPr>
              <a:t>dbsnp.vcf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-an DP -an QD -an FS -an SOR -an </a:t>
            </a:r>
            <a:r>
              <a:rPr lang="en-US" sz="1400" dirty="0" err="1">
                <a:latin typeface="Courier"/>
                <a:cs typeface="Courier"/>
              </a:rPr>
              <a:t>MQRankSum</a:t>
            </a:r>
            <a:r>
              <a:rPr lang="en-US" sz="1400" dirty="0">
                <a:latin typeface="Courier"/>
                <a:cs typeface="Courier"/>
              </a:rPr>
              <a:t> -an </a:t>
            </a:r>
            <a:r>
              <a:rPr lang="en-US" sz="1400" dirty="0" err="1">
                <a:latin typeface="Courier"/>
                <a:cs typeface="Courier"/>
              </a:rPr>
              <a:t>ReadPosRankSum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-an </a:t>
            </a:r>
            <a:r>
              <a:rPr lang="en-US" sz="1400" dirty="0" err="1">
                <a:latin typeface="Courier"/>
                <a:cs typeface="Courier"/>
              </a:rPr>
              <a:t>InbreedingCoeff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-mode INDEL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-tranche 100.0 -tranche 99.9 -tranche 99.0 -tranche 90.0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--</a:t>
            </a:r>
            <a:r>
              <a:rPr lang="en-US" sz="1400" dirty="0" err="1">
                <a:latin typeface="Courier"/>
                <a:cs typeface="Courier"/>
              </a:rPr>
              <a:t>maxGaussians</a:t>
            </a:r>
            <a:r>
              <a:rPr lang="en-US" sz="1400" dirty="0">
                <a:latin typeface="Courier"/>
                <a:cs typeface="Courier"/>
              </a:rPr>
              <a:t> 4 -</a:t>
            </a:r>
            <a:r>
              <a:rPr lang="en-US" sz="1400" dirty="0" err="1">
                <a:latin typeface="Courier"/>
                <a:cs typeface="Courier"/>
              </a:rPr>
              <a:t>recalFile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recalibrate_INDEL.recal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</a:t>
            </a:r>
            <a:r>
              <a:rPr lang="en-US" sz="1400" dirty="0" err="1">
                <a:latin typeface="Courier"/>
                <a:cs typeface="Courier"/>
              </a:rPr>
              <a:t>tranchesFile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recalibrate_INDEL.tranches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</a:t>
            </a:r>
            <a:r>
              <a:rPr lang="en-US" sz="1400" dirty="0" err="1">
                <a:latin typeface="Courier"/>
                <a:cs typeface="Courier"/>
              </a:rPr>
              <a:t>rscriptFile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845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INDEL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VQSR: Threshold</a:t>
            </a:r>
          </a:p>
          <a:p>
            <a:r>
              <a:rPr lang="en-US" dirty="0" err="1"/>
              <a:t>VariantRecalibrator</a:t>
            </a:r>
            <a:r>
              <a:rPr lang="en-US" dirty="0"/>
              <a:t> doesn't generate tranche plots for </a:t>
            </a:r>
            <a:r>
              <a:rPr lang="en-US" dirty="0" err="1"/>
              <a:t>indels</a:t>
            </a:r>
            <a:endParaRPr lang="en-US" dirty="0"/>
          </a:p>
          <a:p>
            <a:r>
              <a:rPr lang="en-US" dirty="0"/>
              <a:t>Best strategy is to plot mismatch rate against truth sensitivity for many tranches and identify the "elbow"</a:t>
            </a:r>
          </a:p>
          <a:p>
            <a:pPr lvl="1"/>
            <a:r>
              <a:rPr lang="en-US" dirty="0"/>
              <a:t>Stratifying by genotype can help</a:t>
            </a:r>
          </a:p>
        </p:txBody>
      </p:sp>
    </p:spTree>
    <p:extLst>
      <p:ext uri="{BB962C8B-B14F-4D97-AF65-F5344CB8AC3E}">
        <p14:creationId xmlns:p14="http://schemas.microsoft.com/office/powerpoint/2010/main" val="161535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INDEL CALLING</a:t>
            </a:r>
          </a:p>
        </p:txBody>
      </p:sp>
      <p:pic>
        <p:nvPicPr>
          <p:cNvPr id="4" name="Picture 3" descr="musadp_indel_tranches_mil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551946"/>
            <a:ext cx="5651500" cy="530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9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INDEL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Exercise: Hard Filtering </a:t>
            </a:r>
            <a:r>
              <a:rPr lang="mr-IN" u="sng" dirty="0"/>
              <a:t>–</a:t>
            </a:r>
            <a:r>
              <a:rPr lang="en-US" u="sng" dirty="0"/>
              <a:t> Extract </a:t>
            </a:r>
            <a:r>
              <a:rPr lang="en-US" u="sng" dirty="0" err="1"/>
              <a:t>Indels</a:t>
            </a:r>
            <a:endParaRPr lang="en-US" u="sng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export OUTPUT=/home/&lt;username&gt;/Desktop/output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resources/human_g1k_b37_20.fasta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output/NA12878_wgs_20_HC_calls.vcf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</a:t>
            </a:r>
            <a:r>
              <a:rPr lang="en-US" sz="2000" dirty="0" err="1">
                <a:latin typeface="Courier"/>
                <a:cs typeface="Courier"/>
              </a:rPr>
              <a:t>selectType</a:t>
            </a:r>
            <a:r>
              <a:rPr lang="en-US" sz="2000" dirty="0">
                <a:latin typeface="Courier"/>
                <a:cs typeface="Courier"/>
              </a:rPr>
              <a:t> INDEL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$OUTPUT/NA12878_wgs_20_HC_indels.vcf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390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INDEL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438"/>
            <a:ext cx="91440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u="sng" dirty="0"/>
              <a:t>Exercise: Hard Filtering </a:t>
            </a:r>
            <a:r>
              <a:rPr lang="en-US" sz="2800" u="sng" dirty="0" err="1"/>
              <a:t>Indels</a:t>
            </a:r>
            <a:endParaRPr lang="en-US" sz="2800" u="sng" dirty="0"/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GenomeAnalysisTK.jar</a:t>
            </a:r>
            <a:r>
              <a:rPr lang="en-US" sz="2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-T </a:t>
            </a:r>
            <a:r>
              <a:rPr lang="en-US" sz="2400" dirty="0" err="1">
                <a:latin typeface="Courier"/>
                <a:cs typeface="Courier"/>
              </a:rPr>
              <a:t>VariantFiltration</a:t>
            </a:r>
            <a:r>
              <a:rPr lang="en-US" sz="2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-R resources/human_g1k_b37_20.fasta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-</a:t>
            </a:r>
            <a:r>
              <a:rPr lang="en-US" sz="2400">
                <a:latin typeface="Courier"/>
                <a:cs typeface="Courier"/>
              </a:rPr>
              <a:t>V $OUTPUT/</a:t>
            </a:r>
            <a:r>
              <a:rPr lang="en-US" sz="2400" dirty="0">
                <a:latin typeface="Courier"/>
                <a:cs typeface="Courier"/>
              </a:rPr>
              <a:t>NA12878_wgs_20_HC_indels.vcf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--</a:t>
            </a:r>
            <a:r>
              <a:rPr lang="en-US" sz="2400" dirty="0" err="1">
                <a:latin typeface="Courier"/>
                <a:cs typeface="Courier"/>
              </a:rPr>
              <a:t>filterExpression</a:t>
            </a:r>
            <a:r>
              <a:rPr lang="en-US" sz="2400" dirty="0">
                <a:latin typeface="Courier"/>
                <a:cs typeface="Courier"/>
              </a:rPr>
              <a:t> "QD &lt; 2.0 || FS &gt; 200.0"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--</a:t>
            </a:r>
            <a:r>
              <a:rPr lang="en-US" sz="2400" dirty="0" err="1">
                <a:latin typeface="Courier"/>
                <a:cs typeface="Courier"/>
              </a:rPr>
              <a:t>filterName</a:t>
            </a:r>
            <a:r>
              <a:rPr lang="en-US" sz="2400" dirty="0">
                <a:latin typeface="Courier"/>
                <a:cs typeface="Courier"/>
              </a:rPr>
              <a:t> "HARD_FILTER1"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--</a:t>
            </a:r>
            <a:r>
              <a:rPr lang="en-US" sz="2400" dirty="0" err="1">
                <a:latin typeface="Courier"/>
                <a:cs typeface="Courier"/>
              </a:rPr>
              <a:t>filterExpression</a:t>
            </a:r>
            <a:r>
              <a:rPr lang="en-US" sz="2400" dirty="0">
                <a:latin typeface="Courier"/>
                <a:cs typeface="Courier"/>
              </a:rPr>
              <a:t> "</a:t>
            </a:r>
            <a:r>
              <a:rPr lang="en-US" sz="2400" dirty="0" err="1">
                <a:latin typeface="Courier"/>
                <a:cs typeface="Courier"/>
              </a:rPr>
              <a:t>ReadPosRankSum</a:t>
            </a:r>
            <a:r>
              <a:rPr lang="en-US" sz="2400" dirty="0">
                <a:latin typeface="Courier"/>
                <a:cs typeface="Courier"/>
              </a:rPr>
              <a:t> &lt; -20.0"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--</a:t>
            </a:r>
            <a:r>
              <a:rPr lang="en-US" sz="2400" dirty="0" err="1">
                <a:latin typeface="Courier"/>
                <a:cs typeface="Courier"/>
              </a:rPr>
              <a:t>filterName</a:t>
            </a:r>
            <a:r>
              <a:rPr lang="en-US" sz="2400" dirty="0">
                <a:latin typeface="Courier"/>
                <a:cs typeface="Courier"/>
              </a:rPr>
              <a:t> "HARD_FILTER2"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-o $OUTPUT/NA12878_wgs_20_HC_indels_filter.vcf  </a:t>
            </a:r>
          </a:p>
        </p:txBody>
      </p:sp>
    </p:spTree>
    <p:extLst>
      <p:ext uri="{BB962C8B-B14F-4D97-AF65-F5344CB8AC3E}">
        <p14:creationId xmlns:p14="http://schemas.microsoft.com/office/powerpoint/2010/main" val="102201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VARIANT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Types of Variants</a:t>
            </a:r>
          </a:p>
          <a:p>
            <a:r>
              <a:rPr lang="en-US" dirty="0"/>
              <a:t>SNP: Single Nucleotide Polymorphism</a:t>
            </a:r>
          </a:p>
          <a:p>
            <a:r>
              <a:rPr lang="en-US" dirty="0"/>
              <a:t>Small insertions and deletions (</a:t>
            </a:r>
            <a:r>
              <a:rPr lang="en-US" dirty="0" err="1"/>
              <a:t>indels</a:t>
            </a:r>
            <a:r>
              <a:rPr lang="en-US" dirty="0"/>
              <a:t>)</a:t>
            </a:r>
          </a:p>
          <a:p>
            <a:r>
              <a:rPr lang="en-US" dirty="0"/>
              <a:t>Large (&gt;100 bp) Structural Variants (SVs)</a:t>
            </a:r>
          </a:p>
          <a:p>
            <a:pPr lvl="1"/>
            <a:r>
              <a:rPr lang="en-US" dirty="0"/>
              <a:t>Copy-variable: Duplications, Deletions</a:t>
            </a:r>
          </a:p>
          <a:p>
            <a:pPr lvl="1"/>
            <a:r>
              <a:rPr lang="en-US" dirty="0"/>
              <a:t>Copy-neutral: Inversions, Translocations</a:t>
            </a:r>
          </a:p>
          <a:p>
            <a:pPr lvl="1"/>
            <a:r>
              <a:rPr lang="en-US" dirty="0"/>
              <a:t>Complex combinations of events</a:t>
            </a:r>
          </a:p>
          <a:p>
            <a:r>
              <a:rPr lang="en-US" dirty="0"/>
              <a:t>Germline versus somatic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6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/>
              <a:t>Discuss importance of </a:t>
            </a:r>
            <a:r>
              <a:rPr lang="en-US" dirty="0" err="1"/>
              <a:t>indels</a:t>
            </a:r>
            <a:endParaRPr lang="en-US" dirty="0"/>
          </a:p>
          <a:p>
            <a:r>
              <a:rPr lang="en-US" dirty="0"/>
              <a:t>Learn how recalibration and filtering of </a:t>
            </a:r>
            <a:r>
              <a:rPr lang="en-US" dirty="0" err="1"/>
              <a:t>indels</a:t>
            </a:r>
            <a:r>
              <a:rPr lang="en-US" dirty="0"/>
              <a:t> differs from SNPs</a:t>
            </a:r>
          </a:p>
          <a:p>
            <a:r>
              <a:rPr lang="en-US" dirty="0"/>
              <a:t>Perform hard filtering on </a:t>
            </a:r>
            <a:r>
              <a:rPr lang="en-US" dirty="0" err="1"/>
              <a:t>indels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INDEL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/>
              <a:t>Importance</a:t>
            </a:r>
          </a:p>
          <a:p>
            <a:r>
              <a:rPr lang="en-US" dirty="0"/>
              <a:t>Account for ~15% of variants</a:t>
            </a:r>
          </a:p>
          <a:p>
            <a:r>
              <a:rPr lang="en-US" dirty="0"/>
              <a:t>In terms of bp, are responsible for a larger share of differences between genomes than are SNPs</a:t>
            </a:r>
          </a:p>
          <a:p>
            <a:r>
              <a:rPr lang="en-US" dirty="0"/>
              <a:t>Highly concentrated in ~4% of the genome, and tend to cluster</a:t>
            </a:r>
          </a:p>
          <a:p>
            <a:r>
              <a:rPr lang="en-US" dirty="0"/>
              <a:t>Selected against in coding regions, but known to be responsible for some conditions (</a:t>
            </a:r>
            <a:r>
              <a:rPr lang="en-US" i="1" dirty="0"/>
              <a:t>e.g. </a:t>
            </a:r>
            <a:r>
              <a:rPr lang="en-US" dirty="0"/>
              <a:t>Cystic Fibrosis, Fragile X) and associated with cancer</a:t>
            </a:r>
          </a:p>
          <a:p>
            <a:r>
              <a:rPr lang="en-US" dirty="0"/>
              <a:t>May be responsible for a significant portion of gene expression variation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3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INDEL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Detection</a:t>
            </a:r>
          </a:p>
          <a:p>
            <a:r>
              <a:rPr lang="en-US" dirty="0"/>
              <a:t>Insertions/deletions detected as a gain/loss relative to the reference</a:t>
            </a:r>
          </a:p>
          <a:p>
            <a:r>
              <a:rPr lang="en-US" dirty="0"/>
              <a:t>Can be homozygous or heterozygous</a:t>
            </a:r>
          </a:p>
          <a:p>
            <a:pPr marL="0" indent="0" algn="ctr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sz="1800" dirty="0">
                <a:latin typeface="Courier"/>
                <a:cs typeface="Courier"/>
              </a:rPr>
              <a:t>Reference:      ACC</a:t>
            </a:r>
            <a:r>
              <a:rPr lang="en-US" sz="1800" b="1" dirty="0">
                <a:latin typeface="Courier"/>
                <a:cs typeface="Courier"/>
              </a:rPr>
              <a:t>AT</a:t>
            </a:r>
            <a:r>
              <a:rPr lang="en-US" sz="1800" dirty="0">
                <a:latin typeface="Courier"/>
                <a:cs typeface="Courier"/>
              </a:rPr>
              <a:t>AGC       ACC--ATAGC</a:t>
            </a:r>
          </a:p>
          <a:p>
            <a:pPr marL="0" indent="0" algn="ctr">
              <a:buNone/>
            </a:pPr>
            <a:r>
              <a:rPr lang="en-US" sz="1800" dirty="0">
                <a:latin typeface="Courier"/>
                <a:cs typeface="Courier"/>
              </a:rPr>
              <a:t>Allele A: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       ACC--AGC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       ACC--ATAAC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Allele B:   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   ACC--AGC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       ACC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GG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ATAAC</a:t>
            </a:r>
          </a:p>
          <a:p>
            <a:r>
              <a:rPr lang="en-US" dirty="0"/>
              <a:t>Most SNP callers (including GATK and </a:t>
            </a:r>
            <a:r>
              <a:rPr lang="en-US" dirty="0" err="1"/>
              <a:t>FreeBayes</a:t>
            </a:r>
            <a:r>
              <a:rPr lang="en-US" dirty="0"/>
              <a:t>) can also detect </a:t>
            </a:r>
            <a:r>
              <a:rPr lang="en-US" dirty="0" err="1"/>
              <a:t>indels</a:t>
            </a:r>
            <a:r>
              <a:rPr lang="en-US" dirty="0"/>
              <a:t> from 1 bp up to about the length of a sequencing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7000" y="3557032"/>
            <a:ext cx="118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Deletion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0600" y="3557032"/>
            <a:ext cx="1191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208774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INDEL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Workflow</a:t>
            </a:r>
          </a:p>
          <a:p>
            <a:r>
              <a:rPr lang="en-US" dirty="0"/>
              <a:t>GATK </a:t>
            </a:r>
            <a:r>
              <a:rPr lang="en-US" dirty="0" err="1"/>
              <a:t>HaplotypeCaller</a:t>
            </a:r>
            <a:r>
              <a:rPr lang="en-US" dirty="0"/>
              <a:t> calls both SNPs and </a:t>
            </a:r>
            <a:r>
              <a:rPr lang="en-US" dirty="0" err="1"/>
              <a:t>indels</a:t>
            </a:r>
            <a:endParaRPr lang="en-US" dirty="0"/>
          </a:p>
          <a:p>
            <a:r>
              <a:rPr lang="en-US" dirty="0"/>
              <a:t>VQSR must be performed separately for SNPs and </a:t>
            </a:r>
            <a:r>
              <a:rPr lang="en-US" dirty="0" err="1"/>
              <a:t>indels</a:t>
            </a:r>
            <a:r>
              <a:rPr lang="en-US" dirty="0"/>
              <a:t> using different truth/training/known datasets</a:t>
            </a:r>
          </a:p>
          <a:p>
            <a:r>
              <a:rPr lang="en-US" dirty="0"/>
              <a:t>Thus, the overall </a:t>
            </a:r>
            <a:r>
              <a:rPr lang="en-US" dirty="0" err="1"/>
              <a:t>SNP+indel</a:t>
            </a:r>
            <a:r>
              <a:rPr lang="en-US" dirty="0"/>
              <a:t> calling workflow is</a:t>
            </a:r>
          </a:p>
          <a:p>
            <a:pPr lvl="1"/>
            <a:r>
              <a:rPr lang="en-US" dirty="0"/>
              <a:t>Call variants using </a:t>
            </a:r>
            <a:r>
              <a:rPr lang="en-US" dirty="0" err="1"/>
              <a:t>HaplotypeCaller</a:t>
            </a:r>
            <a:endParaRPr lang="en-US" dirty="0"/>
          </a:p>
          <a:p>
            <a:pPr lvl="1"/>
            <a:r>
              <a:rPr lang="en-US" dirty="0"/>
              <a:t>Recalibrate SNPs</a:t>
            </a:r>
          </a:p>
          <a:p>
            <a:pPr lvl="1"/>
            <a:r>
              <a:rPr lang="en-US" dirty="0"/>
              <a:t>Recalibrate </a:t>
            </a:r>
            <a:r>
              <a:rPr lang="en-US" dirty="0" err="1"/>
              <a:t>indels</a:t>
            </a:r>
            <a:endParaRPr lang="en-US" dirty="0"/>
          </a:p>
          <a:p>
            <a:pPr lvl="1"/>
            <a:r>
              <a:rPr lang="en-US" dirty="0"/>
              <a:t>Filter SNPs and </a:t>
            </a:r>
            <a:r>
              <a:rPr lang="en-US" dirty="0" err="1"/>
              <a:t>indels</a:t>
            </a:r>
            <a:r>
              <a:rPr lang="en-US" dirty="0"/>
              <a:t> separately and/or together</a:t>
            </a:r>
          </a:p>
        </p:txBody>
      </p:sp>
    </p:spTree>
    <p:extLst>
      <p:ext uri="{BB962C8B-B14F-4D97-AF65-F5344CB8AC3E}">
        <p14:creationId xmlns:p14="http://schemas.microsoft.com/office/powerpoint/2010/main" val="77477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5B7B-16C4-C74E-B7E6-13942F5B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F403-9A2B-2844-BA3B-42EA9404E1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AD09-0A82-9A4B-9DF1-EC7D1A3A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CFEF-525C-D24B-9856-42844C66CE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INDEL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VQSR</a:t>
            </a:r>
          </a:p>
          <a:p>
            <a:r>
              <a:rPr lang="en-US" dirty="0"/>
              <a:t>Reference datasets</a:t>
            </a:r>
          </a:p>
          <a:p>
            <a:pPr lvl="1"/>
            <a:r>
              <a:rPr lang="en-US" dirty="0"/>
              <a:t>Mills: set of ~400k high-confidence </a:t>
            </a:r>
            <a:r>
              <a:rPr lang="en-US" dirty="0" err="1"/>
              <a:t>indels</a:t>
            </a:r>
            <a:r>
              <a:rPr lang="en-US" dirty="0"/>
              <a:t> (truth=true, training=true, known=false)</a:t>
            </a:r>
          </a:p>
          <a:p>
            <a:pPr lvl="1"/>
            <a:r>
              <a:rPr lang="en-US" dirty="0" err="1"/>
              <a:t>dbSNP</a:t>
            </a:r>
            <a:r>
              <a:rPr lang="en-US" dirty="0"/>
              <a:t>: Database of known human variation, also contains </a:t>
            </a:r>
            <a:r>
              <a:rPr lang="en-US" dirty="0" err="1"/>
              <a:t>indels</a:t>
            </a:r>
            <a:r>
              <a:rPr lang="en-US" dirty="0"/>
              <a:t> (truth=false, training=false, known=true)</a:t>
            </a:r>
          </a:p>
        </p:txBody>
      </p:sp>
    </p:spTree>
    <p:extLst>
      <p:ext uri="{BB962C8B-B14F-4D97-AF65-F5344CB8AC3E}">
        <p14:creationId xmlns:p14="http://schemas.microsoft.com/office/powerpoint/2010/main" val="79644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17840</TotalTime>
  <Words>740</Words>
  <Application>Microsoft Macintosh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Courier</vt:lpstr>
      <vt:lpstr>Mangal</vt:lpstr>
      <vt:lpstr>Tw Cen MT</vt:lpstr>
      <vt:lpstr>Wingdings</vt:lpstr>
      <vt:lpstr>Wingdings 2</vt:lpstr>
      <vt:lpstr>Median</vt:lpstr>
      <vt:lpstr>Beyond SNPs, part 1: indels</vt:lpstr>
      <vt:lpstr>VARIANT CALLING</vt:lpstr>
      <vt:lpstr>GOALS</vt:lpstr>
      <vt:lpstr>INDEL CALLING</vt:lpstr>
      <vt:lpstr>INDEL CALLING</vt:lpstr>
      <vt:lpstr>INDEL CALLING</vt:lpstr>
      <vt:lpstr>PowerPoint Presentation</vt:lpstr>
      <vt:lpstr>PowerPoint Presentation</vt:lpstr>
      <vt:lpstr>INDEL CALLING</vt:lpstr>
      <vt:lpstr>INDEL CALLING</vt:lpstr>
      <vt:lpstr>INDEL CALLING</vt:lpstr>
      <vt:lpstr>INDEL CALLING</vt:lpstr>
      <vt:lpstr>INDEL CALLING</vt:lpstr>
      <vt:lpstr>INDEL CALLING</vt:lpstr>
    </vt:vector>
  </TitlesOfParts>
  <Company>NHGRI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jdidion@pgdx.com</cp:lastModifiedBy>
  <cp:revision>398</cp:revision>
  <dcterms:created xsi:type="dcterms:W3CDTF">2016-11-26T13:55:20Z</dcterms:created>
  <dcterms:modified xsi:type="dcterms:W3CDTF">2018-02-28T16:01:45Z</dcterms:modified>
</cp:coreProperties>
</file>