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49"/>
  </p:handoutMasterIdLst>
  <p:sldIdLst>
    <p:sldId id="390" r:id="rId2"/>
    <p:sldId id="431" r:id="rId3"/>
    <p:sldId id="416" r:id="rId4"/>
    <p:sldId id="403" r:id="rId5"/>
    <p:sldId id="417" r:id="rId6"/>
    <p:sldId id="422" r:id="rId7"/>
    <p:sldId id="418" r:id="rId8"/>
    <p:sldId id="419" r:id="rId9"/>
    <p:sldId id="420" r:id="rId10"/>
    <p:sldId id="421" r:id="rId11"/>
    <p:sldId id="435" r:id="rId12"/>
    <p:sldId id="423" r:id="rId13"/>
    <p:sldId id="432" r:id="rId14"/>
    <p:sldId id="434" r:id="rId15"/>
    <p:sldId id="408" r:id="rId16"/>
    <p:sldId id="409" r:id="rId17"/>
    <p:sldId id="410" r:id="rId18"/>
    <p:sldId id="411" r:id="rId19"/>
    <p:sldId id="436" r:id="rId20"/>
    <p:sldId id="437" r:id="rId21"/>
    <p:sldId id="440" r:id="rId22"/>
    <p:sldId id="429" r:id="rId23"/>
    <p:sldId id="439" r:id="rId24"/>
    <p:sldId id="438" r:id="rId25"/>
    <p:sldId id="441" r:id="rId26"/>
    <p:sldId id="433" r:id="rId27"/>
    <p:sldId id="424" r:id="rId28"/>
    <p:sldId id="427" r:id="rId29"/>
    <p:sldId id="426" r:id="rId30"/>
    <p:sldId id="428" r:id="rId31"/>
    <p:sldId id="425" r:id="rId32"/>
    <p:sldId id="430" r:id="rId33"/>
    <p:sldId id="404" r:id="rId34"/>
    <p:sldId id="406" r:id="rId35"/>
    <p:sldId id="405" r:id="rId36"/>
    <p:sldId id="413" r:id="rId37"/>
    <p:sldId id="412" r:id="rId38"/>
    <p:sldId id="414" r:id="rId39"/>
    <p:sldId id="415" r:id="rId40"/>
    <p:sldId id="442" r:id="rId41"/>
    <p:sldId id="444" r:id="rId42"/>
    <p:sldId id="445" r:id="rId43"/>
    <p:sldId id="446" r:id="rId44"/>
    <p:sldId id="447" r:id="rId45"/>
    <p:sldId id="448" r:id="rId46"/>
    <p:sldId id="449" r:id="rId47"/>
    <p:sldId id="44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4" autoAdjust="0"/>
    <p:restoredTop sz="95423" autoAdjust="0"/>
  </p:normalViewPr>
  <p:slideViewPr>
    <p:cSldViewPr snapToGrid="0" snapToObjects="1">
      <p:cViewPr varScale="1">
        <p:scale>
          <a:sx n="147" d="100"/>
          <a:sy n="147" d="100"/>
        </p:scale>
        <p:origin x="1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g/freebay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Haplotype, de novo, and SOMATIC variant calling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Didion, PhD</a:t>
            </a:r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DETERMINING HAPLOYPTES (PHASING)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Three methods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Transmission: given genotypes of multiple individuals in a pedigree, offspring haplotypes can be determined from parents.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Read-backed: identify alleles co-occurring in sequencing reads. Some cutting-edge sequencing methods/technologies enable phase to be determined over long distances (10s to 100s of kb).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Statistical: given a large number of reference sequences, identify patterns of co-occurring alleles; match new samples to these patterns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45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DETERMINING HAPLOYPTES (PHASING)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61081"/>
            <a:ext cx="7222503" cy="523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Institute</a:t>
            </a:r>
          </a:p>
        </p:txBody>
      </p:sp>
    </p:spTree>
    <p:extLst>
      <p:ext uri="{BB962C8B-B14F-4D97-AF65-F5344CB8AC3E}">
        <p14:creationId xmlns:p14="http://schemas.microsoft.com/office/powerpoint/2010/main" val="24378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PHASING BY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Pedigrees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0"/>
            <a:ext cx="4394200" cy="3322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2424499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Unaffected</a:t>
            </a:r>
          </a:p>
          <a:p>
            <a:pPr algn="ctr"/>
            <a:r>
              <a:rPr lang="en-US" dirty="0"/>
              <a:t>Male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9700" y="2392233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Unaffected</a:t>
            </a:r>
          </a:p>
          <a:p>
            <a:pPr algn="ctr"/>
            <a:r>
              <a:rPr lang="en-US" dirty="0"/>
              <a:t>Female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0738" y="4545399"/>
            <a:ext cx="161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Affected</a:t>
            </a:r>
          </a:p>
          <a:p>
            <a:pPr algn="ctr"/>
            <a:r>
              <a:rPr lang="en-US" dirty="0"/>
              <a:t>Male Offspring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558" y="5608444"/>
            <a:ext cx="8694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affected status of III.1 due to </a:t>
            </a:r>
            <a:r>
              <a:rPr lang="en-US" sz="3200" i="1" dirty="0"/>
              <a:t>de novo </a:t>
            </a:r>
            <a:r>
              <a:rPr lang="en-US" sz="3200" dirty="0"/>
              <a:t>mutation, recessive condition, or something more complex?</a:t>
            </a:r>
          </a:p>
        </p:txBody>
      </p:sp>
    </p:spTree>
    <p:extLst>
      <p:ext uri="{BB962C8B-B14F-4D97-AF65-F5344CB8AC3E}">
        <p14:creationId xmlns:p14="http://schemas.microsoft.com/office/powerpoint/2010/main" val="62317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PHASING BY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For each variant, determine genotypes of mother, father, and offspring</a:t>
            </a:r>
          </a:p>
          <a:p>
            <a:r>
              <a:rPr lang="en-US" dirty="0"/>
              <a:t>Some combinations will have only one possible phase, </a:t>
            </a:r>
            <a:r>
              <a:rPr lang="en-US" i="1" dirty="0"/>
              <a:t>e.g.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0/1  Father: 1/1  Child: 0|1</a:t>
            </a:r>
          </a:p>
          <a:p>
            <a:r>
              <a:rPr lang="en-US" dirty="0"/>
              <a:t>Others will be ambiguous, </a:t>
            </a:r>
            <a:r>
              <a:rPr lang="en-US" i="1" dirty="0"/>
              <a:t>e.g.</a:t>
            </a:r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0/1  Father: 0/1  Child: 0|1 or 1|0?</a:t>
            </a:r>
            <a:endParaRPr lang="en-US" sz="2400" dirty="0"/>
          </a:p>
          <a:p>
            <a:r>
              <a:rPr lang="en-US" dirty="0"/>
              <a:t>Mendelian errors can be due to artifacts, loss of heterozygosity, or </a:t>
            </a:r>
            <a:r>
              <a:rPr lang="en-US" i="1" dirty="0"/>
              <a:t>de novo </a:t>
            </a:r>
            <a:r>
              <a:rPr lang="en-US" dirty="0"/>
              <a:t>mutations, </a:t>
            </a:r>
            <a:r>
              <a:rPr lang="en-US" i="1" dirty="0"/>
              <a:t>e.g.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0/0  Father: 1/1  Child: 0/0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workflow is same as germline calling</a:t>
            </a:r>
          </a:p>
          <a:p>
            <a:pPr lvl="1"/>
            <a:r>
              <a:rPr lang="en-US" dirty="0"/>
              <a:t>Call all samples using </a:t>
            </a:r>
            <a:r>
              <a:rPr lang="en-US" dirty="0" err="1"/>
              <a:t>HaplotypeCaller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Call each sample separately in GVCF mode, then genotype jointly</a:t>
            </a:r>
          </a:p>
          <a:p>
            <a:pPr lvl="1"/>
            <a:r>
              <a:rPr lang="en-US" dirty="0"/>
              <a:t>Variant recalibration and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Initial phasing by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Read-backed phasing and/or statistical phasing to resolve ambiguities and switching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Calculate genotype posterior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Genotype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cs typeface="Courier"/>
              </a:rPr>
              <a:t>Annotate possible </a:t>
            </a:r>
            <a:r>
              <a:rPr lang="en-US" i="1" dirty="0">
                <a:solidFill>
                  <a:srgbClr val="000000"/>
                </a:solidFill>
                <a:cs typeface="Courier"/>
              </a:rPr>
              <a:t>de novo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39071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Variant Calling in Trio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NA12891 is the father, NA12892 is the mother, and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NA12878 is the child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-T </a:t>
            </a:r>
            <a:r>
              <a:rPr lang="en-US" sz="2000" dirty="0" err="1">
                <a:latin typeface="Courier"/>
                <a:cs typeface="Courier"/>
              </a:rPr>
              <a:t>HaplotypeCaller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input/trio2/NA12891_chr22.bam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input/trio2/NA12892_chr22.bam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input/trio2/NA12878_chr22.bam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output/ceu_trio_chr22_jointcalls.vcf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-L </a:t>
            </a:r>
            <a:r>
              <a:rPr lang="is-IS" sz="2000" dirty="0">
                <a:latin typeface="Courier"/>
                <a:cs typeface="Courier"/>
              </a:rPr>
              <a:t>22:24260000-24270000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658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Variant Calling in Trio</a:t>
            </a:r>
          </a:p>
          <a:p>
            <a:r>
              <a:rPr lang="en-US" dirty="0"/>
              <a:t>Open the file in IGV and browse to </a:t>
            </a:r>
            <a:r>
              <a:rPr lang="en-US" sz="2400" dirty="0">
                <a:latin typeface="Courier"/>
                <a:cs typeface="Courier"/>
              </a:rPr>
              <a:t>2</a:t>
            </a:r>
            <a:r>
              <a:rPr lang="is-IS" sz="2400" dirty="0">
                <a:latin typeface="Courier"/>
                <a:cs typeface="Courier"/>
              </a:rPr>
              <a:t>2:24262450-24262500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dirty="0">
                <a:latin typeface="+mj-lt"/>
              </a:rPr>
              <a:t>Variant at </a:t>
            </a:r>
            <a:r>
              <a:rPr lang="is-IS" sz="2400" dirty="0">
                <a:latin typeface="Courier"/>
                <a:cs typeface="Courier"/>
              </a:rPr>
              <a:t>24262476</a:t>
            </a:r>
            <a:r>
              <a:rPr lang="en-US" dirty="0">
                <a:latin typeface="+mj-lt"/>
                <a:cs typeface="Courier"/>
              </a:rPr>
              <a:t>: Parents are both T/T, but offspring is A/T </a:t>
            </a:r>
            <a:r>
              <a:rPr lang="mr-IN" dirty="0">
                <a:latin typeface="+mj-lt"/>
                <a:cs typeface="Courier"/>
              </a:rPr>
              <a:t>–</a:t>
            </a:r>
            <a:r>
              <a:rPr lang="en-US" dirty="0">
                <a:latin typeface="+mj-lt"/>
                <a:cs typeface="Courier"/>
              </a:rPr>
              <a:t> is this a </a:t>
            </a:r>
            <a:r>
              <a:rPr lang="en-US" i="1" dirty="0">
                <a:latin typeface="+mj-lt"/>
                <a:cs typeface="Courier"/>
              </a:rPr>
              <a:t>de novo</a:t>
            </a:r>
            <a:r>
              <a:rPr lang="en-US" dirty="0">
                <a:latin typeface="+mj-lt"/>
                <a:cs typeface="Courier"/>
              </a:rPr>
              <a:t> mutation?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005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Hard Filtering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Normally we would filter variants using VQSR.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Today we'll use a hard filter.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output/ceu_trio_chr22_jointcalls.vcf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filterExpression</a:t>
            </a:r>
            <a:r>
              <a:rPr lang="en-US" sz="2000" dirty="0">
                <a:latin typeface="Courier"/>
                <a:cs typeface="Courier"/>
              </a:rPr>
              <a:t> "QD &lt; 2.0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SOR &gt; 3.0 || MQ &lt; 40.0 || </a:t>
            </a:r>
            <a:r>
              <a:rPr lang="en-US" sz="2000" dirty="0" err="1">
                <a:latin typeface="Courier"/>
                <a:cs typeface="Courier"/>
              </a:rPr>
              <a:t>MQRankSum</a:t>
            </a:r>
            <a:r>
              <a:rPr lang="en-US" sz="2000" dirty="0">
                <a:latin typeface="Courier"/>
                <a:cs typeface="Courier"/>
              </a:rPr>
              <a:t> &lt; -12.5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ReadPosRankSum</a:t>
            </a:r>
            <a:r>
              <a:rPr lang="en-US" sz="2000" dirty="0">
                <a:latin typeface="Courier"/>
                <a:cs typeface="Courier"/>
              </a:rPr>
              <a:t> &lt; -8.0"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filterName</a:t>
            </a:r>
            <a:r>
              <a:rPr lang="en-US" sz="2000" dirty="0">
                <a:latin typeface="Courier"/>
                <a:cs typeface="Courier"/>
              </a:rPr>
              <a:t> "HARD_FILTER"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output/ceu_trio_chr22_jointcalls_filtered.vcf</a:t>
            </a:r>
          </a:p>
        </p:txBody>
      </p:sp>
    </p:spTree>
    <p:extLst>
      <p:ext uri="{BB962C8B-B14F-4D97-AF65-F5344CB8AC3E}">
        <p14:creationId xmlns:p14="http://schemas.microsoft.com/office/powerpoint/2010/main" val="51477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Hard Filtering</a:t>
            </a:r>
          </a:p>
          <a:p>
            <a:r>
              <a:rPr lang="en-US" dirty="0"/>
              <a:t>Open the filtered file in IGV </a:t>
            </a:r>
          </a:p>
          <a:p>
            <a:r>
              <a:rPr lang="en-US" dirty="0"/>
              <a:t>Browse to </a:t>
            </a:r>
            <a:r>
              <a:rPr lang="en-US" sz="2400" dirty="0">
                <a:latin typeface="Courier"/>
                <a:cs typeface="Courier"/>
              </a:rPr>
              <a:t>22:24268730-24268750</a:t>
            </a:r>
            <a:endParaRPr lang="en-US" dirty="0"/>
          </a:p>
          <a:p>
            <a:r>
              <a:rPr lang="en-US" dirty="0"/>
              <a:t>Right-click on the filtered variant call track and choose "Suppress Filtered Sites" </a:t>
            </a:r>
            <a:r>
              <a:rPr lang="mr-IN" dirty="0"/>
              <a:t>–</a:t>
            </a:r>
            <a:r>
              <a:rPr lang="en-US" dirty="0"/>
              <a:t> notice the variants at </a:t>
            </a:r>
            <a:r>
              <a:rPr lang="en-US" sz="2400" dirty="0">
                <a:latin typeface="Courier"/>
                <a:cs typeface="Courier"/>
              </a:rPr>
              <a:t>24268739</a:t>
            </a:r>
            <a:r>
              <a:rPr lang="en-US" dirty="0">
                <a:latin typeface="Courier"/>
                <a:cs typeface="Courier"/>
              </a:rPr>
              <a:t> and </a:t>
            </a:r>
            <a:r>
              <a:rPr lang="en-US" sz="2400" dirty="0">
                <a:latin typeface="Courier"/>
                <a:cs typeface="Courier"/>
              </a:rPr>
              <a:t>24268743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+mj-lt"/>
                <a:cs typeface="Courier"/>
              </a:rPr>
              <a:t>go away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0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Pedigree Files</a:t>
            </a:r>
          </a:p>
          <a:p>
            <a:r>
              <a:rPr lang="en-US" dirty="0"/>
              <a:t>Format is taken from Plink .</a:t>
            </a:r>
            <a:r>
              <a:rPr lang="en-US" dirty="0" err="1"/>
              <a:t>fam</a:t>
            </a:r>
            <a:r>
              <a:rPr lang="en-US" dirty="0"/>
              <a:t> file</a:t>
            </a:r>
          </a:p>
          <a:p>
            <a:r>
              <a:rPr lang="en-US" dirty="0"/>
              <a:t>Six columns, whitespace-separated: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Family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Individual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Father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Mother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Individual Sex (1=male, 2=female, 0=unknown)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Phenotype (1=control, 2=case, 0/-9/non-numeric=missing; any other value = quantitative trait)</a:t>
            </a:r>
          </a:p>
          <a:p>
            <a:pPr marL="560070" indent="-514350"/>
            <a:r>
              <a:rPr lang="en-US" dirty="0"/>
              <a:t>Use only alphanumeric + underscore in IDs, and don't start an ID with a number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3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Identify variants in offspring that were transmitted from parents</a:t>
            </a:r>
          </a:p>
          <a:p>
            <a:pPr lvl="1"/>
            <a:r>
              <a:rPr lang="en-US" dirty="0"/>
              <a:t>Determine which allele was inherited from each parent</a:t>
            </a:r>
          </a:p>
          <a:p>
            <a:pPr lvl="1"/>
            <a:r>
              <a:rPr lang="en-US" dirty="0"/>
              <a:t>Group alleles into haplotypes that were inherited together</a:t>
            </a:r>
          </a:p>
          <a:p>
            <a:pPr lvl="1"/>
            <a:r>
              <a:rPr lang="en-US" dirty="0"/>
              <a:t>Refine haplotypes using sequencing reads and reference panels</a:t>
            </a:r>
          </a:p>
          <a:p>
            <a:r>
              <a:rPr lang="en-US" dirty="0"/>
              <a:t>Identify </a:t>
            </a:r>
            <a:r>
              <a:rPr lang="en-US" i="1" dirty="0"/>
              <a:t>de novo</a:t>
            </a:r>
            <a:r>
              <a:rPr lang="en-US" dirty="0"/>
              <a:t> variants</a:t>
            </a:r>
          </a:p>
          <a:p>
            <a:r>
              <a:rPr lang="en-US" dirty="0"/>
              <a:t>Identify somatic mutations in matched tumor/normal samples</a:t>
            </a:r>
          </a:p>
        </p:txBody>
      </p:sp>
    </p:spTree>
    <p:extLst>
      <p:ext uri="{BB962C8B-B14F-4D97-AF65-F5344CB8AC3E}">
        <p14:creationId xmlns:p14="http://schemas.microsoft.com/office/powerpoint/2010/main" val="311623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PhaseByTransmission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output/ceu_trio_chr22_jointcalls_filtered.vcf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output/ceu_trio_chr22_jointcalls_phased.vcf</a:t>
            </a:r>
          </a:p>
        </p:txBody>
      </p:sp>
    </p:spTree>
    <p:extLst>
      <p:ext uri="{BB962C8B-B14F-4D97-AF65-F5344CB8AC3E}">
        <p14:creationId xmlns:p14="http://schemas.microsoft.com/office/powerpoint/2010/main" val="395384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Look at the results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output/ceu_trio_chr22_jointcalls_phased.vcf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'|' in genotype indicates phasing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953"/>
          <a:stretch/>
        </p:blipFill>
        <p:spPr>
          <a:xfrm>
            <a:off x="152400" y="3864680"/>
            <a:ext cx="8864600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READ-BASED PHASING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WGS and WES data provides more accurate phasing due to linkage information in reads</a:t>
            </a:r>
          </a:p>
          <a:p>
            <a:r>
              <a:rPr lang="en-US" dirty="0"/>
              <a:t>Artifacts </a:t>
            </a:r>
            <a:r>
              <a:rPr lang="mr-IN" dirty="0"/>
              <a:t>–</a:t>
            </a:r>
            <a:r>
              <a:rPr lang="en-US" dirty="0"/>
              <a:t> sequencing errors, misalignment, allelic bias, gaps </a:t>
            </a:r>
            <a:r>
              <a:rPr lang="mr-IN" dirty="0"/>
              <a:t>–</a:t>
            </a:r>
            <a:r>
              <a:rPr lang="en-US" dirty="0"/>
              <a:t> can create switching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8" y="4152900"/>
            <a:ext cx="8767382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Martin et al., </a:t>
            </a:r>
            <a:r>
              <a:rPr lang="en-US" dirty="0" err="1"/>
              <a:t>bioRxiv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406545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READ-BASED PHASING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/>
              <a:t>WhatsHap</a:t>
            </a:r>
            <a:endParaRPr lang="en-US" u="sng" dirty="0"/>
          </a:p>
          <a:p>
            <a:r>
              <a:rPr lang="en-US" dirty="0"/>
              <a:t>Read-based phasing software that can optionally utilize pedigree information</a:t>
            </a:r>
          </a:p>
          <a:p>
            <a:r>
              <a:rPr lang="en-US" dirty="0"/>
              <a:t>Takes VCF and BAM files as input, outputs phased VCF</a:t>
            </a:r>
          </a:p>
          <a:p>
            <a:r>
              <a:rPr lang="en-US" dirty="0"/>
              <a:t>Can also output</a:t>
            </a:r>
          </a:p>
          <a:p>
            <a:pPr lvl="1"/>
            <a:r>
              <a:rPr lang="en-US" dirty="0"/>
              <a:t>Phased reference genomes</a:t>
            </a:r>
          </a:p>
          <a:p>
            <a:pPr lvl="1"/>
            <a:r>
              <a:rPr lang="en-US" dirty="0"/>
              <a:t>Haplotype blocks (in GTF format)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Martin et al., </a:t>
            </a:r>
            <a:r>
              <a:rPr lang="en-US" dirty="0" err="1"/>
              <a:t>bioRxiv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43471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Read-Based Phasing Using </a:t>
            </a:r>
            <a:r>
              <a:rPr lang="en-US" u="sng" dirty="0" err="1"/>
              <a:t>WhatsHap</a:t>
            </a:r>
            <a:endParaRPr lang="en-US" u="sng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Run </a:t>
            </a:r>
            <a:r>
              <a:rPr lang="en-US" sz="2000" dirty="0" err="1">
                <a:latin typeface="Courier"/>
                <a:cs typeface="Courier"/>
              </a:rPr>
              <a:t>WhatsHap</a:t>
            </a:r>
            <a:r>
              <a:rPr lang="en-US" sz="2000" dirty="0">
                <a:latin typeface="Courier"/>
                <a:cs typeface="Courier"/>
              </a:rPr>
              <a:t> on chr22 with pedigree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Another important option is '--distrust-genotypes',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which allows </a:t>
            </a:r>
            <a:r>
              <a:rPr lang="en-US" sz="2000" dirty="0" err="1">
                <a:latin typeface="Courier"/>
                <a:cs typeface="Courier"/>
              </a:rPr>
              <a:t>WhatsHap</a:t>
            </a:r>
            <a:r>
              <a:rPr lang="en-US" sz="2000" dirty="0">
                <a:latin typeface="Courier"/>
                <a:cs typeface="Courier"/>
              </a:rPr>
              <a:t> to change low-quality genotypes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to resolve Mendelian errors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whatshap</a:t>
            </a:r>
            <a:r>
              <a:rPr lang="en-US" sz="2000" dirty="0">
                <a:latin typeface="Courier"/>
                <a:cs typeface="Courier"/>
              </a:rPr>
              <a:t> phase --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-o output/ceu_trio_chr22_jointcalls_wh.vcf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resources/human_g1k_v37.fasta --chromosome 22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--</a:t>
            </a:r>
            <a:r>
              <a:rPr lang="en-US" sz="2000" dirty="0" err="1">
                <a:latin typeface="Courier"/>
                <a:cs typeface="Courier"/>
              </a:rPr>
              <a:t>indels</a:t>
            </a:r>
            <a:r>
              <a:rPr lang="en-US" sz="2000" dirty="0">
                <a:latin typeface="Courier"/>
                <a:cs typeface="Courier"/>
              </a:rPr>
              <a:t> output/ceu_trio_chr22_jointcalls_phased.vcf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input/trio2/NA12878_chr22.bam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input/trio2/NA12891_chr22.bam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input/trio2/NA12892_chr22.bam</a:t>
            </a:r>
          </a:p>
        </p:txBody>
      </p:sp>
    </p:spTree>
    <p:extLst>
      <p:ext uri="{BB962C8B-B14F-4D97-AF65-F5344CB8AC3E}">
        <p14:creationId xmlns:p14="http://schemas.microsoft.com/office/powerpoint/2010/main" val="286716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Read-Based Phasing Using </a:t>
            </a:r>
            <a:r>
              <a:rPr lang="en-US" u="sng" dirty="0" err="1"/>
              <a:t>WhatsHap</a:t>
            </a:r>
            <a:endParaRPr lang="en-US" u="sng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Look at a few results and compare them to the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output. Notice that </a:t>
            </a:r>
            <a:r>
              <a:rPr lang="en-US" sz="2000" dirty="0" err="1">
                <a:latin typeface="Courier"/>
                <a:cs typeface="Courier"/>
              </a:rPr>
              <a:t>WhatsHap</a:t>
            </a:r>
            <a:r>
              <a:rPr lang="en-US" sz="2000" dirty="0">
                <a:latin typeface="Courier"/>
                <a:cs typeface="Courier"/>
              </a:rPr>
              <a:t> only labels heterozygous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genotypes as phased.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-5 output/ceu_trio_chr22_jointcalls_wh.vcf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-5 output/ceu_trio_chr22_jointcalls_phased.vcf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68694"/>
            <a:ext cx="8864600" cy="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PHASING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Reference haplotypes from many populations have been generated by large consortium efforts</a:t>
            </a:r>
          </a:p>
          <a:p>
            <a:r>
              <a:rPr lang="en-US" dirty="0"/>
              <a:t>Phasing algorithms break the genome into blocks in which # </a:t>
            </a:r>
            <a:r>
              <a:rPr lang="en-US" dirty="0" err="1"/>
              <a:t>haploypes</a:t>
            </a:r>
            <a:r>
              <a:rPr lang="en-US" dirty="0"/>
              <a:t> &lt;&lt; # sequences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3746500"/>
            <a:ext cx="6392808" cy="284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8327" y="6406634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Pääbo</a:t>
            </a:r>
            <a:r>
              <a:rPr lang="en-US" dirty="0"/>
              <a:t>, Nature, 2003</a:t>
            </a:r>
          </a:p>
        </p:txBody>
      </p:sp>
    </p:spTree>
    <p:extLst>
      <p:ext uri="{BB962C8B-B14F-4D97-AF65-F5344CB8AC3E}">
        <p14:creationId xmlns:p14="http://schemas.microsoft.com/office/powerpoint/2010/main" val="199440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PHASING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SNP arrays (</a:t>
            </a:r>
            <a:r>
              <a:rPr lang="en-US" i="1" dirty="0"/>
              <a:t>e.g. </a:t>
            </a:r>
            <a:r>
              <a:rPr lang="en-US" dirty="0"/>
              <a:t>Illumina, </a:t>
            </a:r>
            <a:r>
              <a:rPr lang="en-US" dirty="0" err="1"/>
              <a:t>Affymetrix</a:t>
            </a:r>
            <a:r>
              <a:rPr lang="en-US" dirty="0"/>
              <a:t>) provide enough information to match a sample to a pair of haplotypes across a large fraction of the genome</a:t>
            </a:r>
          </a:p>
          <a:p>
            <a:pPr lvl="1"/>
            <a:r>
              <a:rPr lang="en-US" dirty="0"/>
              <a:t>Switching errors can occur, especially at heterozygous SNPs</a:t>
            </a:r>
          </a:p>
          <a:p>
            <a:pPr lvl="1"/>
            <a:r>
              <a:rPr lang="en-US" dirty="0"/>
              <a:t>Does not detect </a:t>
            </a:r>
            <a:r>
              <a:rPr lang="en-US" i="1" dirty="0"/>
              <a:t>de novo </a:t>
            </a:r>
            <a:r>
              <a:rPr lang="en-US" dirty="0"/>
              <a:t>mutations</a:t>
            </a:r>
          </a:p>
          <a:p>
            <a:pPr lvl="1"/>
            <a:r>
              <a:rPr lang="en-US" dirty="0"/>
              <a:t>Admixture (recent mating between diverse populations) can confound phasing, especially if some populations are poorly represented in the reference haplotypes</a:t>
            </a:r>
          </a:p>
          <a:p>
            <a:pPr lvl="1"/>
            <a:r>
              <a:rPr lang="en-US" dirty="0"/>
              <a:t>Error rate increases with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07260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Assigning genotypes at "missing sites"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i.e. </a:t>
            </a:r>
            <a:r>
              <a:rPr lang="en-US" dirty="0"/>
              <a:t>sites not including on genotyping array or having low coverage/quality in WES/WGS</a:t>
            </a:r>
          </a:p>
          <a:p>
            <a:r>
              <a:rPr lang="en-US" dirty="0"/>
              <a:t>Logical next step after phasing </a:t>
            </a:r>
            <a:r>
              <a:rPr lang="mr-IN" dirty="0"/>
              <a:t>–</a:t>
            </a:r>
            <a:r>
              <a:rPr lang="en-US" dirty="0"/>
              <a:t> "fill in the blanks" using alleles from haplotypes that match at tag SNPs</a:t>
            </a:r>
          </a:p>
        </p:txBody>
      </p:sp>
    </p:spTree>
    <p:extLst>
      <p:ext uri="{BB962C8B-B14F-4D97-AF65-F5344CB8AC3E}">
        <p14:creationId xmlns:p14="http://schemas.microsoft.com/office/powerpoint/2010/main" val="280207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The </a:t>
            </a:r>
            <a:r>
              <a:rPr lang="en-US" u="sng" dirty="0" err="1"/>
              <a:t>Michgan</a:t>
            </a:r>
            <a:r>
              <a:rPr lang="en-US" u="sng" dirty="0"/>
              <a:t> Imputation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430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4809" y="6440787"/>
            <a:ext cx="278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 et al., Nat Genet, 2016</a:t>
            </a:r>
          </a:p>
        </p:txBody>
      </p:sp>
    </p:spTree>
    <p:extLst>
      <p:ext uri="{BB962C8B-B14F-4D97-AF65-F5344CB8AC3E}">
        <p14:creationId xmlns:p14="http://schemas.microsoft.com/office/powerpoint/2010/main" val="215266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GERMLINE VS SOMATIC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Germline variants were present at the zygote stage and exist in most/all cells in the body; these are the variants that will be passed to the next generation</a:t>
            </a:r>
          </a:p>
          <a:p>
            <a:r>
              <a:rPr lang="en-US" dirty="0"/>
              <a:t>Somatic variants arise later</a:t>
            </a:r>
          </a:p>
          <a:p>
            <a:pPr lvl="1"/>
            <a:r>
              <a:rPr lang="en-US" dirty="0"/>
              <a:t>Can be benign or associated with disease processes</a:t>
            </a:r>
          </a:p>
          <a:p>
            <a:pPr lvl="1"/>
            <a:r>
              <a:rPr lang="en-US" dirty="0"/>
              <a:t>Generally discussed in the context of cancer </a:t>
            </a:r>
            <a:r>
              <a:rPr lang="mr-IN" dirty="0"/>
              <a:t>–</a:t>
            </a:r>
            <a:r>
              <a:rPr lang="en-US" dirty="0"/>
              <a:t> mutations present in tumors</a:t>
            </a:r>
          </a:p>
          <a:p>
            <a:r>
              <a:rPr lang="en-US" dirty="0"/>
              <a:t>Somatic variant calling requires matched somatic and germline samples (</a:t>
            </a:r>
            <a:r>
              <a:rPr lang="en-US" i="1" dirty="0"/>
              <a:t>e.g. </a:t>
            </a:r>
            <a:r>
              <a:rPr lang="en-US" dirty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03275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AND IMPUTATION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1169"/>
            <a:ext cx="6972300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Michigan Imputation Server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account or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reference panel</a:t>
            </a:r>
          </a:p>
          <a:p>
            <a:pPr lvl="1"/>
            <a:r>
              <a:rPr lang="en-US" dirty="0"/>
              <a:t>Haplotype Reference Consortium: large panel (&gt;32k samples), mostly European ancestry</a:t>
            </a:r>
          </a:p>
          <a:p>
            <a:pPr lvl="1"/>
            <a:r>
              <a:rPr lang="en-US" dirty="0"/>
              <a:t>1000 Genomes: Smaller (~2500), multi-population (26) panel, 10M more sites than HRC, better for cosmopolitan populations</a:t>
            </a:r>
          </a:p>
          <a:p>
            <a:pPr lvl="1"/>
            <a:r>
              <a:rPr lang="en-US" dirty="0"/>
              <a:t>CAAPA: Small (~900) African American panel</a:t>
            </a:r>
          </a:p>
        </p:txBody>
      </p:sp>
    </p:spTree>
    <p:extLst>
      <p:ext uri="{BB962C8B-B14F-4D97-AF65-F5344CB8AC3E}">
        <p14:creationId xmlns:p14="http://schemas.microsoft.com/office/powerpoint/2010/main" val="278411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Michigan Imputation Server Workflow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Compress VCF file using </a:t>
            </a:r>
            <a:r>
              <a:rPr lang="en-US" sz="2600" dirty="0" err="1">
                <a:latin typeface="Courier"/>
                <a:cs typeface="Courier"/>
              </a:rPr>
              <a:t>bgzip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dirty="0">
                <a:latin typeface="+mj-lt"/>
                <a:cs typeface="Courier"/>
              </a:rPr>
              <a:t>(</a:t>
            </a:r>
            <a:r>
              <a:rPr lang="en-US" dirty="0" err="1">
                <a:latin typeface="+mj-lt"/>
                <a:cs typeface="Courier"/>
              </a:rPr>
              <a:t>WhatsHap</a:t>
            </a:r>
            <a:r>
              <a:rPr lang="en-US" dirty="0">
                <a:latin typeface="+mj-lt"/>
                <a:cs typeface="Courier"/>
              </a:rPr>
              <a:t> does this)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bgzip</a:t>
            </a:r>
            <a:r>
              <a:rPr lang="en-US" sz="2000" dirty="0">
                <a:latin typeface="Courier"/>
                <a:cs typeface="Courier"/>
              </a:rPr>
              <a:t> output/ceu_trio_chr22_jointcalls_phased.vcf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Upload VCF file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Leave other choices as default unless you have good reason to change them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Check AES 256 if you want extra security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Check remaining boxes</a:t>
            </a:r>
          </a:p>
          <a:p>
            <a:pPr marL="834390" lvl="1" indent="-514350"/>
            <a:r>
              <a:rPr lang="en-US" dirty="0"/>
              <a:t>No re-identification of research participants</a:t>
            </a:r>
          </a:p>
          <a:p>
            <a:pPr marL="834390" lvl="1" indent="-514350"/>
            <a:r>
              <a:rPr lang="en-US" dirty="0"/>
              <a:t>Promise to report any data breaches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Start imputation and wait </a:t>
            </a:r>
            <a:r>
              <a:rPr lang="mr-IN" dirty="0"/>
              <a:t>–</a:t>
            </a:r>
            <a:r>
              <a:rPr lang="en-US" dirty="0"/>
              <a:t> you'll get an email when it's done</a:t>
            </a:r>
          </a:p>
        </p:txBody>
      </p:sp>
    </p:spTree>
    <p:extLst>
      <p:ext uri="{BB962C8B-B14F-4D97-AF65-F5344CB8AC3E}">
        <p14:creationId xmlns:p14="http://schemas.microsoft.com/office/powerpoint/2010/main" val="4082572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/>
              <a:t>De Novo </a:t>
            </a:r>
            <a:r>
              <a:rPr lang="en-US" u="sng" dirty="0"/>
              <a:t>Variation</a:t>
            </a:r>
            <a:endParaRPr lang="en-US" dirty="0"/>
          </a:p>
          <a:p>
            <a:r>
              <a:rPr lang="en-US" dirty="0"/>
              <a:t>When parents and offspring are differentially affected by a condition, a key question is whether the condition is inherited (recessive or incomplete penetrance) or is due to a </a:t>
            </a:r>
            <a:r>
              <a:rPr lang="en-US" i="1" dirty="0"/>
              <a:t>de novo </a:t>
            </a:r>
            <a:r>
              <a:rPr lang="en-US" dirty="0"/>
              <a:t>mutation</a:t>
            </a:r>
          </a:p>
          <a:p>
            <a:r>
              <a:rPr lang="en-US" dirty="0"/>
              <a:t>Generally, the parent-child trio must be sequenced at a minimum; sequencing additional affected and/or unaffected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degree relatives may also help</a:t>
            </a:r>
          </a:p>
        </p:txBody>
      </p:sp>
    </p:spTree>
    <p:extLst>
      <p:ext uri="{BB962C8B-B14F-4D97-AF65-F5344CB8AC3E}">
        <p14:creationId xmlns:p14="http://schemas.microsoft.com/office/powerpoint/2010/main" val="125557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/>
              <a:t>De Novo </a:t>
            </a:r>
            <a:r>
              <a:rPr lang="en-US" u="sng" dirty="0"/>
              <a:t>Variation: Strategies</a:t>
            </a:r>
          </a:p>
          <a:p>
            <a:r>
              <a:rPr lang="en-US" dirty="0"/>
              <a:t>WGS is least biased but most expensive</a:t>
            </a:r>
          </a:p>
          <a:p>
            <a:r>
              <a:rPr lang="en-US" dirty="0"/>
              <a:t>Low-coverage screening of trios/pedigrees, followed by deep sequencing of candidate panel; if nothing turns up, you have the option of sequencing more deeply</a:t>
            </a:r>
          </a:p>
          <a:p>
            <a:r>
              <a:rPr lang="en-US" dirty="0"/>
              <a:t>WES or amplicon sequencing if you already have gene candidates</a:t>
            </a:r>
          </a:p>
          <a:p>
            <a:r>
              <a:rPr lang="en-US" dirty="0"/>
              <a:t>Gene expression (</a:t>
            </a:r>
            <a:r>
              <a:rPr lang="en-US" dirty="0" err="1"/>
              <a:t>qPCR</a:t>
            </a:r>
            <a:r>
              <a:rPr lang="en-US" dirty="0"/>
              <a:t>, RNA-Seq) can diagnose complex causes (</a:t>
            </a:r>
            <a:r>
              <a:rPr lang="en-US" i="1" dirty="0"/>
              <a:t>e.g. </a:t>
            </a:r>
            <a:r>
              <a:rPr lang="en-US" dirty="0"/>
              <a:t>splice variants)</a:t>
            </a:r>
          </a:p>
        </p:txBody>
      </p:sp>
    </p:spTree>
    <p:extLst>
      <p:ext uri="{BB962C8B-B14F-4D97-AF65-F5344CB8AC3E}">
        <p14:creationId xmlns:p14="http://schemas.microsoft.com/office/powerpoint/2010/main" val="105448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/>
              <a:t>De Novo </a:t>
            </a:r>
            <a:r>
              <a:rPr lang="en-US" u="sng" dirty="0"/>
              <a:t>Variation: Leverage prior knowledge</a:t>
            </a:r>
          </a:p>
          <a:p>
            <a:r>
              <a:rPr lang="en-US" dirty="0"/>
              <a:t>Is the phenotype known, or similar to one that is known?</a:t>
            </a:r>
          </a:p>
          <a:p>
            <a:r>
              <a:rPr lang="en-US" dirty="0"/>
              <a:t>Does the phenotype have characteristics that indicate a genetic cause?</a:t>
            </a:r>
          </a:p>
          <a:p>
            <a:pPr lvl="1"/>
            <a:r>
              <a:rPr lang="en-US" dirty="0"/>
              <a:t>Likelihood of being a protein-coding variant</a:t>
            </a:r>
          </a:p>
          <a:p>
            <a:pPr lvl="1"/>
            <a:r>
              <a:rPr lang="en-US" dirty="0"/>
              <a:t>Likelihood of being Mendelian</a:t>
            </a:r>
          </a:p>
          <a:p>
            <a:r>
              <a:rPr lang="en-US" dirty="0"/>
              <a:t>Is there family history (pedigree)?</a:t>
            </a:r>
          </a:p>
        </p:txBody>
      </p:sp>
    </p:spTree>
    <p:extLst>
      <p:ext uri="{BB962C8B-B14F-4D97-AF65-F5344CB8AC3E}">
        <p14:creationId xmlns:p14="http://schemas.microsoft.com/office/powerpoint/2010/main" val="2630915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Genotype Refinement</a:t>
            </a:r>
          </a:p>
          <a:p>
            <a:r>
              <a:rPr lang="en-US" dirty="0"/>
              <a:t>Use pedigree and population allele frequencies from high-confidence, multi-population reference (1000 Genomes) as priors for computing genotype probabilities for each sample at each site</a:t>
            </a:r>
          </a:p>
          <a:p>
            <a:pPr lvl="1"/>
            <a:r>
              <a:rPr lang="en-US" dirty="0"/>
              <a:t>Depending on your sample population, a different reference </a:t>
            </a:r>
            <a:r>
              <a:rPr lang="en-US" dirty="0" err="1"/>
              <a:t>callset</a:t>
            </a:r>
            <a:r>
              <a:rPr lang="en-US" dirty="0"/>
              <a:t> or a subset of 1000G might be better</a:t>
            </a:r>
          </a:p>
          <a:p>
            <a:r>
              <a:rPr lang="en-US" dirty="0"/>
              <a:t>Mendelian errors are penalized using a probability of </a:t>
            </a:r>
            <a:r>
              <a:rPr lang="en-US" i="1" dirty="0"/>
              <a:t>de novo </a:t>
            </a:r>
            <a:r>
              <a:rPr lang="en-US" dirty="0"/>
              <a:t>mutation (1 x 10</a:t>
            </a:r>
            <a:r>
              <a:rPr lang="en-US" baseline="30000" dirty="0"/>
              <a:t>-6</a:t>
            </a:r>
            <a:r>
              <a:rPr lang="en-US" dirty="0"/>
              <a:t> by default)</a:t>
            </a:r>
          </a:p>
        </p:txBody>
      </p:sp>
    </p:spTree>
    <p:extLst>
      <p:ext uri="{BB962C8B-B14F-4D97-AF65-F5344CB8AC3E}">
        <p14:creationId xmlns:p14="http://schemas.microsoft.com/office/powerpoint/2010/main" val="253650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Identify De Novo Variants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Genotype refinement step 1: refine calls using 1000G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priors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>
                <a:latin typeface="Courier"/>
                <a:cs typeface="Courier"/>
              </a:rPr>
              <a:t>–</a:t>
            </a:r>
            <a:r>
              <a:rPr lang="en-US" sz="2000" dirty="0">
                <a:latin typeface="Courier"/>
                <a:cs typeface="Courier"/>
              </a:rPr>
              <a:t>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-T </a:t>
            </a:r>
            <a:r>
              <a:rPr lang="en-US" sz="2000" dirty="0" err="1">
                <a:latin typeface="Courier"/>
                <a:cs typeface="Courier"/>
              </a:rPr>
              <a:t>CalculateGenotypePosteriors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--supporting resources/1000G_22_sites.vcf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-V output/ceu_trio_chr22_jointcalls_phased.vcf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-o output/ceu_trio_chr22_jointcalls_postCGP.vcf</a:t>
            </a:r>
          </a:p>
        </p:txBody>
      </p:sp>
    </p:spTree>
    <p:extLst>
      <p:ext uri="{BB962C8B-B14F-4D97-AF65-F5344CB8AC3E}">
        <p14:creationId xmlns:p14="http://schemas.microsoft.com/office/powerpoint/2010/main" val="3251195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 Identify De Novo Variants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Genotype refinement step 2: filter out low-quality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genotypes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>
                <a:latin typeface="Courier"/>
                <a:cs typeface="Courier"/>
              </a:rPr>
              <a:t>–</a:t>
            </a:r>
            <a:r>
              <a:rPr lang="en-US" sz="2000" dirty="0">
                <a:latin typeface="Courier"/>
                <a:cs typeface="Courier"/>
              </a:rPr>
              <a:t>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output/ceu_trio_chr22_jointcalls_postCGP.vcf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</a:t>
            </a:r>
            <a:r>
              <a:rPr lang="en-US" sz="2000" dirty="0" err="1">
                <a:latin typeface="Courier"/>
                <a:cs typeface="Courier"/>
              </a:rPr>
              <a:t>G_filter</a:t>
            </a:r>
            <a:r>
              <a:rPr lang="en-US" sz="2000" dirty="0">
                <a:latin typeface="Courier"/>
                <a:cs typeface="Courier"/>
              </a:rPr>
              <a:t> "GQ &lt; 20.0" -</a:t>
            </a:r>
            <a:r>
              <a:rPr lang="en-US" sz="2000" dirty="0" err="1">
                <a:latin typeface="Courier"/>
                <a:cs typeface="Courier"/>
              </a:rPr>
              <a:t>G_filterName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lowGQ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output/ceu_trio_chr22_jointcalls_postCGP_filter.vcf </a:t>
            </a:r>
          </a:p>
        </p:txBody>
      </p:sp>
    </p:spTree>
    <p:extLst>
      <p:ext uri="{BB962C8B-B14F-4D97-AF65-F5344CB8AC3E}">
        <p14:creationId xmlns:p14="http://schemas.microsoft.com/office/powerpoint/2010/main" val="3442227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 Identify De Novo Variants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Genotype refinement step 3: annotate possible </a:t>
            </a:r>
            <a:r>
              <a:rPr lang="en-US" sz="2000" i="1" dirty="0">
                <a:latin typeface="Courier"/>
                <a:cs typeface="Courier"/>
              </a:rPr>
              <a:t>de novo</a:t>
            </a:r>
            <a:r>
              <a:rPr lang="en-US" sz="2000" dirty="0">
                <a:latin typeface="Courier"/>
                <a:cs typeface="Courier"/>
              </a:rPr>
              <a:t> # variants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>
                <a:latin typeface="Courier"/>
                <a:cs typeface="Courier"/>
              </a:rPr>
              <a:t>–</a:t>
            </a:r>
            <a:r>
              <a:rPr lang="en-US" sz="2000" dirty="0">
                <a:latin typeface="Courier"/>
                <a:cs typeface="Courier"/>
              </a:rPr>
              <a:t>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-T </a:t>
            </a:r>
            <a:r>
              <a:rPr lang="en-US" sz="2000" dirty="0" err="1">
                <a:latin typeface="Courier"/>
                <a:cs typeface="Courier"/>
              </a:rPr>
              <a:t>VariantAnnotator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resources/human_g1k_v37.fasta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-V output/ceu_trio_chr22_jointcalls_postCGP_filter.vcf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-A </a:t>
            </a:r>
            <a:r>
              <a:rPr lang="en-US" sz="2000" dirty="0" err="1">
                <a:latin typeface="Courier"/>
                <a:cs typeface="Courier"/>
              </a:rPr>
              <a:t>PossibleDeNovo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-o output/ceu_trio_chr22_jointcalls_postCGP_deNovos.vcf</a:t>
            </a:r>
          </a:p>
        </p:txBody>
      </p:sp>
    </p:spTree>
    <p:extLst>
      <p:ext uri="{BB962C8B-B14F-4D97-AF65-F5344CB8AC3E}">
        <p14:creationId xmlns:p14="http://schemas.microsoft.com/office/powerpoint/2010/main" val="344768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PLOIDY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Plants and animals have multiple copies of each autosome</a:t>
            </a:r>
          </a:p>
          <a:p>
            <a:pPr lvl="1"/>
            <a:r>
              <a:rPr lang="en-US" dirty="0"/>
              <a:t>Humans have 2 (diploid)</a:t>
            </a:r>
          </a:p>
          <a:p>
            <a:pPr lvl="1"/>
            <a:r>
              <a:rPr lang="en-US" dirty="0"/>
              <a:t>Some plants have 4 or 8</a:t>
            </a:r>
          </a:p>
          <a:p>
            <a:r>
              <a:rPr lang="en-US" dirty="0"/>
              <a:t>Sex chromosomes are handled differently</a:t>
            </a:r>
          </a:p>
          <a:p>
            <a:pPr lvl="1"/>
            <a:r>
              <a:rPr lang="en-US" dirty="0"/>
              <a:t>In humans, females have twice as many X chromosomes, and males have a Y chromosome</a:t>
            </a:r>
          </a:p>
          <a:p>
            <a:pPr lvl="1"/>
            <a:r>
              <a:rPr lang="en-US" dirty="0"/>
              <a:t>Many implications for coverage depth, genotype probabilities, and copy number</a:t>
            </a:r>
          </a:p>
          <a:p>
            <a:r>
              <a:rPr lang="en-US" dirty="0"/>
              <a:t>Mitochondrial DNA is also different </a:t>
            </a:r>
            <a:r>
              <a:rPr lang="mr-IN" dirty="0"/>
              <a:t>–</a:t>
            </a:r>
            <a:r>
              <a:rPr lang="en-US" dirty="0"/>
              <a:t> haploid, maternally inherited, high copy (&gt;1k/cell), </a:t>
            </a:r>
            <a:r>
              <a:rPr lang="en-US" dirty="0" err="1"/>
              <a:t>mosaicism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Somatic calling is similar to trio calling:</a:t>
            </a:r>
          </a:p>
          <a:p>
            <a:pPr lvl="1"/>
            <a:r>
              <a:rPr lang="en-US" sz="3200" dirty="0"/>
              <a:t>The germline tissue is the "parent"</a:t>
            </a:r>
          </a:p>
          <a:p>
            <a:pPr lvl="1"/>
            <a:r>
              <a:rPr lang="en-US" sz="3200" dirty="0"/>
              <a:t>The tumor is the "offspring"</a:t>
            </a:r>
          </a:p>
          <a:p>
            <a:r>
              <a:rPr lang="en-US" dirty="0"/>
              <a:t>We're looking for the variant calls that are different between in the tumor versus the germline (or normal) tissue...easy, right?</a:t>
            </a:r>
          </a:p>
          <a:p>
            <a:endParaRPr lang="en-US" sz="4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5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840"/>
            <a:ext cx="9144000" cy="4328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Institute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1326" y="1511064"/>
            <a:ext cx="4609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/>
              <a:t>Somatic Calling Challenges</a:t>
            </a:r>
          </a:p>
        </p:txBody>
      </p:sp>
    </p:spTree>
    <p:extLst>
      <p:ext uri="{BB962C8B-B14F-4D97-AF65-F5344CB8AC3E}">
        <p14:creationId xmlns:p14="http://schemas.microsoft.com/office/powerpoint/2010/main" val="1674014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3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4251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98" y="1472964"/>
            <a:ext cx="89178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/>
              <a:t>Somatic Calling Challenges: Purity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2766044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46300"/>
            <a:ext cx="85979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124" y="1511064"/>
            <a:ext cx="72843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/>
              <a:t>Somatic Calling Challenges: Signal to Noise </a:t>
            </a:r>
          </a:p>
        </p:txBody>
      </p:sp>
    </p:spTree>
    <p:extLst>
      <p:ext uri="{BB962C8B-B14F-4D97-AF65-F5344CB8AC3E}">
        <p14:creationId xmlns:p14="http://schemas.microsoft.com/office/powerpoint/2010/main" val="2838321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039" y="1523764"/>
            <a:ext cx="84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Somatic Calling Challenges: Artifacts and Uncalled Germline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72"/>
            <a:ext cx="91440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5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GATK 4.0 has a new somatic variant caller, MuTect2, that is based on </a:t>
            </a:r>
            <a:r>
              <a:rPr lang="en-US" dirty="0" err="1"/>
              <a:t>HaplotypeCaller</a:t>
            </a:r>
            <a:r>
              <a:rPr lang="en-US" dirty="0"/>
              <a:t>. However, the workflow is quite involved.</a:t>
            </a:r>
          </a:p>
          <a:p>
            <a:r>
              <a:rPr lang="en-US" dirty="0"/>
              <a:t>We’ll walk through the GATK workflow, but for practice we'll use a different tool,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endParaRPr lang="en-US" sz="4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57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err="1"/>
              <a:t>FreeBayes</a:t>
            </a:r>
            <a:endParaRPr lang="en-US" u="sng" dirty="0"/>
          </a:p>
          <a:p>
            <a:r>
              <a:rPr lang="en-US" dirty="0"/>
              <a:t>Bayesian variant caller – leverages base quality, alignment metrics, read depth, local sequence context, and population information</a:t>
            </a:r>
          </a:p>
          <a:p>
            <a:r>
              <a:rPr lang="en-US" dirty="0"/>
              <a:t>Performs haplotype-based calling</a:t>
            </a:r>
          </a:p>
          <a:p>
            <a:pPr lvl="1"/>
            <a:r>
              <a:rPr lang="en-US" dirty="0"/>
              <a:t>Designed to run on many individuals simultaneously</a:t>
            </a:r>
          </a:p>
          <a:p>
            <a:pPr lvl="1"/>
            <a:r>
              <a:rPr lang="en-US" dirty="0"/>
              <a:t>More samples == better accuracy</a:t>
            </a:r>
          </a:p>
          <a:p>
            <a:pPr lvl="1"/>
            <a:r>
              <a:rPr lang="en-US" dirty="0"/>
              <a:t>Sequencing errors detected as unique haplotypes</a:t>
            </a:r>
          </a:p>
          <a:p>
            <a:r>
              <a:rPr lang="en-US" dirty="0"/>
              <a:t>Performs local realignment across overlapping reads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https://github.com/ekg/freebayes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59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SOMATIC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Exercise: Call Somatic Variants with </a:t>
            </a:r>
            <a:r>
              <a:rPr lang="en-US" u="sng" dirty="0" err="1"/>
              <a:t>FreeBayes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# We need two BAM files – one from normal 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# tissue and one from a matched tumor sample.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latin typeface="Courier"/>
                <a:cs typeface="Courier"/>
              </a:rPr>
              <a:t>freebayes</a:t>
            </a:r>
            <a:r>
              <a:rPr lang="en-US" sz="2200" dirty="0">
                <a:latin typeface="Courier"/>
                <a:cs typeface="Courier"/>
              </a:rPr>
              <a:t> -r 1:16899000-16920000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-f resources/human_g1k_v37.fasta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--genotype-qualities --min-alternate-count 2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--pooled-discrete --min-alternate-fraction 0.05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input/somatic/</a:t>
            </a:r>
            <a:r>
              <a:rPr lang="en-US" sz="2200" dirty="0" err="1">
                <a:latin typeface="Courier"/>
                <a:cs typeface="Courier"/>
              </a:rPr>
              <a:t>normal.bam</a:t>
            </a:r>
            <a:r>
              <a:rPr lang="en-US" sz="2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input/somatic/</a:t>
            </a:r>
            <a:r>
              <a:rPr lang="en-US" sz="2200" dirty="0" err="1">
                <a:latin typeface="Courier"/>
                <a:cs typeface="Courier"/>
              </a:rPr>
              <a:t>tumor.bam</a:t>
            </a:r>
            <a:r>
              <a:rPr lang="en-US" sz="2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| scripts/</a:t>
            </a:r>
            <a:r>
              <a:rPr lang="en-US" sz="2200" dirty="0" err="1">
                <a:latin typeface="Courier"/>
                <a:cs typeface="Courier"/>
              </a:rPr>
              <a:t>somatic_filter</a:t>
            </a:r>
            <a:r>
              <a:rPr lang="en-US" sz="2200" dirty="0">
                <a:latin typeface="Courier"/>
                <a:cs typeface="Courier"/>
              </a:rPr>
              <a:t> 1e-5 18 0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| </a:t>
            </a:r>
            <a:r>
              <a:rPr lang="en-US" sz="2200" dirty="0" err="1">
                <a:latin typeface="Courier"/>
                <a:cs typeface="Courier"/>
              </a:rPr>
              <a:t>bgzip</a:t>
            </a:r>
            <a:r>
              <a:rPr lang="en-US" sz="2200" dirty="0">
                <a:latin typeface="Courier"/>
                <a:cs typeface="Courier"/>
              </a:rPr>
              <a:t> &gt; output/</a:t>
            </a:r>
            <a:r>
              <a:rPr lang="en-US" sz="2200" dirty="0" err="1">
                <a:latin typeface="Courier"/>
                <a:cs typeface="Courier"/>
              </a:rPr>
              <a:t>somatic.vcf.gz</a:t>
            </a:r>
            <a:r>
              <a:rPr lang="en-US" sz="2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&amp;&amp; </a:t>
            </a:r>
            <a:r>
              <a:rPr lang="en-US" sz="2200" dirty="0" err="1">
                <a:latin typeface="Courier"/>
                <a:cs typeface="Courier"/>
              </a:rPr>
              <a:t>tabix</a:t>
            </a:r>
            <a:r>
              <a:rPr lang="en-US" sz="2200" dirty="0">
                <a:latin typeface="Courier"/>
                <a:cs typeface="Courier"/>
              </a:rPr>
              <a:t> output/</a:t>
            </a:r>
            <a:r>
              <a:rPr lang="en-US" sz="2200" dirty="0" err="1">
                <a:latin typeface="Courier"/>
                <a:cs typeface="Courier"/>
              </a:rPr>
              <a:t>somatic.vcf.gz</a:t>
            </a:r>
            <a:r>
              <a:rPr lang="en-US" sz="22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27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HAPLOTYPES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The alleles at polymorphic sites on a single chromosome constitute a haplotype</a:t>
            </a:r>
          </a:p>
          <a:p>
            <a:r>
              <a:rPr lang="en-US" dirty="0"/>
              <a:t>Two alleles on the same chromosome are said to be "in phase"</a:t>
            </a:r>
          </a:p>
          <a:p>
            <a:r>
              <a:rPr lang="en-US" dirty="0"/>
              <a:t>It is difficult to determine phase from genotypes absent any linkage information</a:t>
            </a:r>
          </a:p>
          <a:p>
            <a:r>
              <a:rPr lang="en-US" dirty="0"/>
              <a:t>Sequencing data provides linkage information:</a:t>
            </a:r>
          </a:p>
          <a:p>
            <a:pPr marL="0" indent="0" algn="ctr">
              <a:buNone/>
            </a:pPr>
            <a:r>
              <a:rPr lang="en-US" dirty="0">
                <a:latin typeface="Courier"/>
                <a:cs typeface="Courier"/>
              </a:rPr>
              <a:t>Ref:  AAGTACATCGACATAGAAACATGATAGAA</a:t>
            </a:r>
          </a:p>
          <a:p>
            <a:pPr marL="0" indent="0" algn="ctr">
              <a:buNone/>
            </a:pPr>
            <a:r>
              <a:rPr lang="en-US" dirty="0">
                <a:latin typeface="Courier"/>
                <a:cs typeface="Courier"/>
              </a:rPr>
              <a:t>Read: AAG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latin typeface="Courier"/>
                <a:cs typeface="Courier"/>
              </a:rPr>
              <a:t>ATC----------CA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latin typeface="Courier"/>
                <a:cs typeface="Courier"/>
              </a:rPr>
              <a:t>GATAGA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870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HAPLOTYPES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Importance</a:t>
            </a:r>
          </a:p>
          <a:p>
            <a:r>
              <a:rPr lang="en-US" dirty="0"/>
              <a:t>Alleles within the same haplotype "tag" each other</a:t>
            </a:r>
          </a:p>
          <a:p>
            <a:pPr lvl="1"/>
            <a:r>
              <a:rPr lang="en-US" dirty="0"/>
              <a:t>In humans, a relatively small number of variants is required to indicate the haploid sequences of the entire genome (with some level of error)</a:t>
            </a:r>
          </a:p>
          <a:p>
            <a:r>
              <a:rPr lang="en-US" dirty="0"/>
              <a:t>Disease mechanism may be different depending on whether mutations are on the same or different chromosomes</a:t>
            </a:r>
          </a:p>
          <a:p>
            <a:r>
              <a:rPr lang="en-US" dirty="0"/>
              <a:t>Phasing enables allele-specific analyses of gene expression and epigenetics</a:t>
            </a:r>
          </a:p>
        </p:txBody>
      </p:sp>
    </p:spTree>
    <p:extLst>
      <p:ext uri="{BB962C8B-B14F-4D97-AF65-F5344CB8AC3E}">
        <p14:creationId xmlns:p14="http://schemas.microsoft.com/office/powerpoint/2010/main" val="401945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6270287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Imagine two hypothetical ancestors of all humans ("Adam and Eve")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Meiotic recombination generates unique haplotypes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Haplotypes combine uniquely in each mating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Offspring establish their own lineages (populations) with some haplotypes more frequent than others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Haplotype diversity is maintained through outbreeding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41"/>
          <a:stretch/>
        </p:blipFill>
        <p:spPr>
          <a:xfrm>
            <a:off x="6422687" y="1574800"/>
            <a:ext cx="2619713" cy="505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829" y="6541700"/>
            <a:ext cx="3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http://cockatiels4u.tripod.com/algenetics9.htm</a:t>
            </a:r>
          </a:p>
        </p:txBody>
      </p:sp>
    </p:spTree>
    <p:extLst>
      <p:ext uri="{BB962C8B-B14F-4D97-AF65-F5344CB8AC3E}">
        <p14:creationId xmlns:p14="http://schemas.microsoft.com/office/powerpoint/2010/main" val="134351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36700"/>
            <a:ext cx="88392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Example: </a:t>
            </a:r>
            <a:r>
              <a:rPr lang="en-US" u="sng" dirty="0" err="1"/>
              <a:t>mtDNA</a:t>
            </a:r>
            <a:r>
              <a:rPr lang="en-US" u="sng" dirty="0"/>
              <a:t> </a:t>
            </a:r>
            <a:r>
              <a:rPr lang="en-US" u="sng" dirty="0" err="1"/>
              <a:t>Haplogroups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225754"/>
            <a:ext cx="6890749" cy="4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LINKAGE DISEQUILIBRIUM (LD)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/>
              <a:t>Non-random association of two alleles due to co-inheritance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Expressed in terms of correlation coefficient (r</a:t>
            </a:r>
            <a:r>
              <a:rPr lang="en-US" baseline="30000" dirty="0">
                <a:solidFill>
                  <a:srgbClr val="000000"/>
                </a:solidFill>
                <a:latin typeface="+mj-lt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) between 0-1, where 1 means alleles are always inherited together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Generally, the closer two sites are on the same chromosome, the higher their LD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LD extends over fairly long distance in humans </a:t>
            </a:r>
            <a:r>
              <a:rPr lang="mr-IN" dirty="0">
                <a:solidFill>
                  <a:srgbClr val="000000"/>
                </a:solidFill>
                <a:latin typeface="+mj-lt"/>
                <a:cs typeface="Courier"/>
              </a:rPr>
              <a:t>–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 on average, sites 50 kb apart have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r</a:t>
            </a:r>
            <a:r>
              <a:rPr lang="en-US" baseline="30000" dirty="0">
                <a:solidFill>
                  <a:srgbClr val="000000"/>
                </a:solidFill>
                <a:cs typeface="Courier"/>
              </a:rPr>
              <a:t>2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&gt; 0.8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284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19702</TotalTime>
  <Words>2684</Words>
  <Application>Microsoft Macintosh PowerPoint</Application>
  <PresentationFormat>On-screen Show (4:3)</PresentationFormat>
  <Paragraphs>307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Haplotype, de novo, and SOMATIC variant calling</vt:lpstr>
      <vt:lpstr>GOALS</vt:lpstr>
      <vt:lpstr>GERMLINE VS SOMATIC VARIANTS</vt:lpstr>
      <vt:lpstr>PLOIDY</vt:lpstr>
      <vt:lpstr>HAPLOTYPES</vt:lpstr>
      <vt:lpstr>HAPLOTYPES</vt:lpstr>
      <vt:lpstr>RECOMBINATION</vt:lpstr>
      <vt:lpstr>RECOMBINATION</vt:lpstr>
      <vt:lpstr>LINKAGE DISEQUILIBRIUM (LD)</vt:lpstr>
      <vt:lpstr>DETERMINING HAPLOYPTES (PHASING)</vt:lpstr>
      <vt:lpstr>DETERMINING HAPLOYPTES (PHASING)</vt:lpstr>
      <vt:lpstr>PHASING BY TRANSMISSION</vt:lpstr>
      <vt:lpstr>PHASING BY TRANSMISSION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READ-BASED PHASING</vt:lpstr>
      <vt:lpstr>READ-BASED PHASING</vt:lpstr>
      <vt:lpstr>TRIO CALLING WORKFLOW</vt:lpstr>
      <vt:lpstr>TRIO CALLING WORKFLOW</vt:lpstr>
      <vt:lpstr>STATISTICAL PHASING</vt:lpstr>
      <vt:lpstr>STATISTICAL PHASING</vt:lpstr>
      <vt:lpstr>IMPUTATION</vt:lpstr>
      <vt:lpstr>STATISTICAL PHASING AND IMPUTATION</vt:lpstr>
      <vt:lpstr>STATISTICAL PHASING AND IMPUTATION</vt:lpstr>
      <vt:lpstr>STATISTICAL PHASING AND IMPUTATION</vt:lpstr>
      <vt:lpstr>STATISTICAL PHASING AND IMPUTATION</vt:lpstr>
      <vt:lpstr>EXPERIMENTAL DESIGN</vt:lpstr>
      <vt:lpstr>EXPERIMENTAL DESIGN</vt:lpstr>
      <vt:lpstr>EXPERIMENTAL DESIGN</vt:lpstr>
      <vt:lpstr>TRIO CALLING WORKFLOW</vt:lpstr>
      <vt:lpstr>TRIO CALLING WORKFLOW</vt:lpstr>
      <vt:lpstr>TRIO CALLING WORKFLOW</vt:lpstr>
      <vt:lpstr>TRIO CALLING WORKFLOW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VARIANT CALLING</vt:lpstr>
      <vt:lpstr>SOMATIC VARIANT CALLING</vt:lpstr>
    </vt:vector>
  </TitlesOfParts>
  <Company>NHGRI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jdidion@pgdx.com</cp:lastModifiedBy>
  <cp:revision>462</cp:revision>
  <dcterms:created xsi:type="dcterms:W3CDTF">2016-11-26T13:55:20Z</dcterms:created>
  <dcterms:modified xsi:type="dcterms:W3CDTF">2018-02-26T03:29:56Z</dcterms:modified>
</cp:coreProperties>
</file>