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notesMasterIdLst>
    <p:notesMasterId r:id="rId19"/>
  </p:notesMasterIdLst>
  <p:handoutMasterIdLst>
    <p:handoutMasterId r:id="rId20"/>
  </p:handoutMasterIdLst>
  <p:sldIdLst>
    <p:sldId id="390" r:id="rId2"/>
    <p:sldId id="407" r:id="rId3"/>
    <p:sldId id="401" r:id="rId4"/>
    <p:sldId id="415" r:id="rId5"/>
    <p:sldId id="416" r:id="rId6"/>
    <p:sldId id="418" r:id="rId7"/>
    <p:sldId id="419" r:id="rId8"/>
    <p:sldId id="420" r:id="rId9"/>
    <p:sldId id="417" r:id="rId10"/>
    <p:sldId id="403" r:id="rId11"/>
    <p:sldId id="422" r:id="rId12"/>
    <p:sldId id="421" r:id="rId13"/>
    <p:sldId id="423" r:id="rId14"/>
    <p:sldId id="424" r:id="rId15"/>
    <p:sldId id="425" r:id="rId16"/>
    <p:sldId id="431" r:id="rId17"/>
    <p:sldId id="43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5423" autoAdjust="0"/>
  </p:normalViewPr>
  <p:slideViewPr>
    <p:cSldViewPr snapToGrid="0" snapToObjects="1">
      <p:cViewPr varScale="1">
        <p:scale>
          <a:sx n="147" d="100"/>
          <a:sy n="147" d="100"/>
        </p:scale>
        <p:origin x="14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48F09-FB8D-7A49-8950-C87CE2C8D3AD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6E0CD-8A9F-EC44-9555-81083CD67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Sunday, February 25, 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February 25,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itzsedlazeck/SURVIVOR/wiki/Methods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SNPs, Part 2: copy number and other structural variation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Didion, PhD</a:t>
            </a:r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u="sng" dirty="0">
                <a:cs typeface="Courier"/>
              </a:rPr>
              <a:t>SV Calling Strategies</a:t>
            </a:r>
          </a:p>
          <a:p>
            <a:r>
              <a:rPr lang="en-US" dirty="0">
                <a:cs typeface="Courier"/>
              </a:rPr>
              <a:t>Four strategies</a:t>
            </a:r>
          </a:p>
          <a:p>
            <a:pPr lvl="1"/>
            <a:r>
              <a:rPr lang="en-US" dirty="0">
                <a:cs typeface="Courier"/>
              </a:rPr>
              <a:t>Read pair (RP): evaluate paired-end read fragment size and orientation</a:t>
            </a:r>
          </a:p>
          <a:p>
            <a:pPr lvl="1"/>
            <a:r>
              <a:rPr lang="en-US" dirty="0">
                <a:cs typeface="Courier"/>
              </a:rPr>
              <a:t>Read count (RC): detect CNVs as regions of significantly higher/lower coverage than a regional or genome-wide average</a:t>
            </a:r>
          </a:p>
          <a:p>
            <a:pPr lvl="1"/>
            <a:r>
              <a:rPr lang="en-US" dirty="0">
                <a:cs typeface="Courier"/>
              </a:rPr>
              <a:t>Split-read (SR): breakpoint identification within read sequences; requires a split-read aligner such as BWA</a:t>
            </a:r>
          </a:p>
          <a:p>
            <a:pPr lvl="1"/>
            <a:r>
              <a:rPr lang="en-US" dirty="0">
                <a:cs typeface="Courier"/>
              </a:rPr>
              <a:t>Assembly (AS): assemble genome from sequencing reads, compare to reference to identify SVs; requires long reads</a:t>
            </a:r>
          </a:p>
        </p:txBody>
      </p:sp>
    </p:spTree>
    <p:extLst>
      <p:ext uri="{BB962C8B-B14F-4D97-AF65-F5344CB8AC3E}">
        <p14:creationId xmlns:p14="http://schemas.microsoft.com/office/powerpoint/2010/main" val="230636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36700"/>
            <a:ext cx="8864600" cy="4191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u="sng" dirty="0">
                <a:cs typeface="Courier"/>
              </a:rPr>
              <a:t>SV Calling Strategies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30"/>
          <a:stretch/>
        </p:blipFill>
        <p:spPr>
          <a:xfrm>
            <a:off x="1308100" y="1993900"/>
            <a:ext cx="6124900" cy="4406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4357" y="6400876"/>
            <a:ext cx="400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Tattini</a:t>
            </a:r>
            <a:r>
              <a:rPr lang="en-US" dirty="0"/>
              <a:t> et al., Front. </a:t>
            </a:r>
            <a:r>
              <a:rPr lang="en-US" dirty="0" err="1"/>
              <a:t>Bioeng</a:t>
            </a:r>
            <a:r>
              <a:rPr lang="en-US" dirty="0"/>
              <a:t>. Biotech., 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022" y="2456934"/>
            <a:ext cx="93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3295134"/>
            <a:ext cx="9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474" y="4133334"/>
            <a:ext cx="9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470" y="5022334"/>
            <a:ext cx="11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Duplication</a:t>
            </a:r>
          </a:p>
        </p:txBody>
      </p:sp>
    </p:spTree>
    <p:extLst>
      <p:ext uri="{BB962C8B-B14F-4D97-AF65-F5344CB8AC3E}">
        <p14:creationId xmlns:p14="http://schemas.microsoft.com/office/powerpoint/2010/main" val="248002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>
                <a:cs typeface="Courier"/>
              </a:rPr>
              <a:t>SV Calling Tools</a:t>
            </a:r>
          </a:p>
          <a:p>
            <a:r>
              <a:rPr lang="en-US" dirty="0">
                <a:cs typeface="Courier"/>
              </a:rPr>
              <a:t>Most require whole-genome sequence; only a few work with </a:t>
            </a:r>
            <a:r>
              <a:rPr lang="en-US" dirty="0" err="1">
                <a:cs typeface="Courier"/>
              </a:rPr>
              <a:t>exomes</a:t>
            </a:r>
            <a:endParaRPr lang="en-US" dirty="0">
              <a:cs typeface="Courier"/>
            </a:endParaRPr>
          </a:p>
          <a:p>
            <a:r>
              <a:rPr lang="en-US" dirty="0">
                <a:cs typeface="Courier"/>
              </a:rPr>
              <a:t>SV calling is challenging – different tools don’t agree well; the best strategy is consensus of multiple tools</a:t>
            </a:r>
          </a:p>
          <a:p>
            <a:r>
              <a:rPr lang="en-US" dirty="0">
                <a:cs typeface="Courier"/>
              </a:rPr>
              <a:t>Some tools able to integrate short read (for CNV) and long read (for breakpoint discovery) data</a:t>
            </a:r>
          </a:p>
          <a:p>
            <a:r>
              <a:rPr lang="en-US" dirty="0">
                <a:cs typeface="Courier"/>
              </a:rPr>
              <a:t>Validate any important findings (Array CGH, targeted sequencing)</a:t>
            </a:r>
          </a:p>
        </p:txBody>
      </p:sp>
    </p:spTree>
    <p:extLst>
      <p:ext uri="{BB962C8B-B14F-4D97-AF65-F5344CB8AC3E}">
        <p14:creationId xmlns:p14="http://schemas.microsoft.com/office/powerpoint/2010/main" val="232084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>
                <a:cs typeface="Courier"/>
              </a:rPr>
              <a:t>SV Calling Tools</a:t>
            </a:r>
          </a:p>
          <a:p>
            <a:r>
              <a:rPr lang="en-US" dirty="0">
                <a:cs typeface="Courier"/>
              </a:rPr>
              <a:t>Today we'll use two tools:</a:t>
            </a:r>
          </a:p>
          <a:p>
            <a:pPr lvl="1"/>
            <a:r>
              <a:rPr lang="en-US" dirty="0">
                <a:cs typeface="Courier"/>
              </a:rPr>
              <a:t>Delly2: detects SVs using a combination of paired-end and split-read approaches; provides visualization tools</a:t>
            </a:r>
          </a:p>
          <a:p>
            <a:pPr lvl="1"/>
            <a:r>
              <a:rPr lang="en-US" dirty="0">
                <a:cs typeface="Courier"/>
              </a:rPr>
              <a:t>Canvas: CNV caller used in Illumina pipeline; can work on exome data</a:t>
            </a:r>
          </a:p>
          <a:p>
            <a:pPr lvl="1"/>
            <a:r>
              <a:rPr lang="en-US" dirty="0">
                <a:cs typeface="Courier"/>
              </a:rPr>
              <a:t>Both detect germline and somatic SVs</a:t>
            </a:r>
          </a:p>
          <a:p>
            <a:r>
              <a:rPr lang="en-US" dirty="0">
                <a:cs typeface="Courier"/>
              </a:rPr>
              <a:t>Well also use a tool (SURVIVOR) to merge results from Delly2 and Canvas and perform consensus calling</a:t>
            </a:r>
          </a:p>
        </p:txBody>
      </p:sp>
    </p:spTree>
    <p:extLst>
      <p:ext uri="{BB962C8B-B14F-4D97-AF65-F5344CB8AC3E}">
        <p14:creationId xmlns:p14="http://schemas.microsoft.com/office/powerpoint/2010/main" val="165175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>
                <a:cs typeface="Courier"/>
              </a:rPr>
              <a:t>Exercise: SV Calling with Delly2</a:t>
            </a:r>
          </a:p>
          <a:p>
            <a:r>
              <a:rPr lang="en-US" dirty="0">
                <a:cs typeface="Courier"/>
              </a:rPr>
              <a:t>Delly2 can call 5 types of events</a:t>
            </a:r>
          </a:p>
          <a:p>
            <a:pPr lvl="1"/>
            <a:r>
              <a:rPr lang="en-US" dirty="0">
                <a:cs typeface="Courier"/>
              </a:rPr>
              <a:t>DEL (deletion)</a:t>
            </a:r>
          </a:p>
          <a:p>
            <a:pPr lvl="1"/>
            <a:r>
              <a:rPr lang="en-US" dirty="0">
                <a:cs typeface="Courier"/>
              </a:rPr>
              <a:t>DUP (duplication)</a:t>
            </a:r>
          </a:p>
          <a:p>
            <a:pPr lvl="1"/>
            <a:r>
              <a:rPr lang="en-US" dirty="0">
                <a:cs typeface="Courier"/>
              </a:rPr>
              <a:t>INV (inversion)</a:t>
            </a:r>
          </a:p>
          <a:p>
            <a:pPr lvl="1"/>
            <a:r>
              <a:rPr lang="en-US" dirty="0">
                <a:cs typeface="Courier"/>
              </a:rPr>
              <a:t>BND (translocation)</a:t>
            </a:r>
          </a:p>
          <a:p>
            <a:pPr lvl="1"/>
            <a:r>
              <a:rPr lang="en-US" dirty="0">
                <a:cs typeface="Courier"/>
              </a:rPr>
              <a:t>INS (small insertions)</a:t>
            </a:r>
          </a:p>
          <a:p>
            <a:r>
              <a:rPr lang="en-US" dirty="0">
                <a:cs typeface="Courier"/>
              </a:rPr>
              <a:t>Rather than discover SVs, Delly2 can also genotype a set of known SVs (-v option).</a:t>
            </a:r>
          </a:p>
        </p:txBody>
      </p:sp>
    </p:spTree>
    <p:extLst>
      <p:ext uri="{BB962C8B-B14F-4D97-AF65-F5344CB8AC3E}">
        <p14:creationId xmlns:p14="http://schemas.microsoft.com/office/powerpoint/2010/main" val="351188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>
                <a:cs typeface="Courier"/>
              </a:rPr>
              <a:t>Exercise: Germline SV Calling with Delly2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Call events; exclude problem regions.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delly</a:t>
            </a:r>
            <a:r>
              <a:rPr lang="en-US" sz="2400" dirty="0">
                <a:latin typeface="Courier"/>
                <a:cs typeface="Courier"/>
              </a:rPr>
              <a:t> call -o $OUTPUT/</a:t>
            </a:r>
            <a:r>
              <a:rPr lang="en-US" sz="2400" dirty="0" err="1">
                <a:latin typeface="Courier"/>
                <a:cs typeface="Courier"/>
              </a:rPr>
              <a:t>sv.bcf</a:t>
            </a:r>
            <a:r>
              <a:rPr lang="en-US" sz="2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-g resources/Homo_sapiens_assembly38.fasta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-x resources/</a:t>
            </a:r>
            <a:r>
              <a:rPr lang="en-US" sz="2400" dirty="0" err="1">
                <a:latin typeface="Courier"/>
                <a:cs typeface="Courier"/>
              </a:rPr>
              <a:t>sv_exclude_regions.txt</a:t>
            </a:r>
            <a:r>
              <a:rPr lang="en-US" sz="2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input/</a:t>
            </a:r>
            <a:r>
              <a:rPr lang="en-US" sz="2400" dirty="0" err="1">
                <a:latin typeface="Courier"/>
                <a:cs typeface="Courier"/>
              </a:rPr>
              <a:t>sv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lumpy_input.bam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Output is in BCF (binary VCF) format. Use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</a:t>
            </a:r>
            <a:r>
              <a:rPr lang="en-US" sz="2400" dirty="0" err="1">
                <a:latin typeface="Courier"/>
                <a:cs typeface="Courier"/>
              </a:rPr>
              <a:t>bcftools</a:t>
            </a:r>
            <a:r>
              <a:rPr lang="en-US" sz="2400" dirty="0">
                <a:latin typeface="Courier"/>
                <a:cs typeface="Courier"/>
              </a:rPr>
              <a:t> to convert (don't show header).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bcftools</a:t>
            </a:r>
            <a:r>
              <a:rPr lang="en-US" sz="2400" dirty="0">
                <a:latin typeface="Courier"/>
                <a:cs typeface="Courier"/>
              </a:rPr>
              <a:t> view -H $OUTPUT/</a:t>
            </a:r>
            <a:r>
              <a:rPr lang="en-US" sz="2400" dirty="0" err="1">
                <a:latin typeface="Courier"/>
                <a:cs typeface="Courier"/>
              </a:rPr>
              <a:t>sv.bcf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0323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>
                <a:cs typeface="Courier"/>
              </a:rPr>
              <a:t>Merging SV Calls</a:t>
            </a:r>
          </a:p>
          <a:p>
            <a:r>
              <a:rPr lang="en-US" dirty="0">
                <a:cs typeface="Courier"/>
              </a:rPr>
              <a:t>SV callers are highly discordant</a:t>
            </a:r>
          </a:p>
          <a:p>
            <a:r>
              <a:rPr lang="en-US" dirty="0">
                <a:cs typeface="Courier"/>
              </a:rPr>
              <a:t>Best strategy: run 2-3 callers and take a consensus of the results</a:t>
            </a:r>
          </a:p>
          <a:p>
            <a:r>
              <a:rPr lang="en-US" dirty="0">
                <a:cs typeface="Courier"/>
              </a:rPr>
              <a:t>We'll use SURVIVOR, a useful SV toolkit</a:t>
            </a:r>
          </a:p>
        </p:txBody>
      </p:sp>
    </p:spTree>
    <p:extLst>
      <p:ext uri="{BB962C8B-B14F-4D97-AF65-F5344CB8AC3E}">
        <p14:creationId xmlns:p14="http://schemas.microsoft.com/office/powerpoint/2010/main" val="327557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u="sng" dirty="0">
                <a:cs typeface="Courier"/>
              </a:rPr>
              <a:t>Exercise: Merge SV Calls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Consensus of SV calls from two programs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Arguments are: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  file with list of </a:t>
            </a:r>
            <a:r>
              <a:rPr lang="en-US" sz="2400" dirty="0" err="1">
                <a:latin typeface="Courier"/>
                <a:cs typeface="Courier"/>
              </a:rPr>
              <a:t>vcfs</a:t>
            </a:r>
            <a:r>
              <a:rPr lang="en-US" sz="2400" dirty="0">
                <a:latin typeface="Courier"/>
                <a:cs typeface="Courier"/>
              </a:rPr>
              <a:t> (1 per line)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  max distance for merging SVs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  minimum callers required to support a SV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  consider SV types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  consider strand information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  estimate distance based on SV size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  &lt;ignored&gt;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  output prefix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Manual: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</a:t>
            </a:r>
            <a:r>
              <a:rPr lang="en-US" sz="2400" dirty="0">
                <a:latin typeface="Courier"/>
                <a:cs typeface="Courier"/>
                <a:hlinkClick r:id="rId2"/>
              </a:rPr>
              <a:t>https://github.com/fritzsedlazeck/SURVIVOR/wiki/Methods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>
                <a:latin typeface="Courier"/>
                <a:cs typeface="Courier"/>
              </a:rPr>
              <a:t># and-Parameter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SURVIVOR merge input/</a:t>
            </a:r>
            <a:r>
              <a:rPr lang="en-US" sz="2400" dirty="0" err="1">
                <a:latin typeface="Courier"/>
                <a:cs typeface="Courier"/>
              </a:rPr>
              <a:t>sv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sample_input</a:t>
            </a:r>
            <a:r>
              <a:rPr lang="en-US" sz="2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1000 2 1 1 0 30 $OUTPUT/</a:t>
            </a:r>
            <a:r>
              <a:rPr lang="en-US" sz="2400" dirty="0" err="1">
                <a:latin typeface="Courier"/>
                <a:cs typeface="Courier"/>
              </a:rPr>
              <a:t>sample_merged.vcf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239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VARIANT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Types of Variants</a:t>
            </a:r>
          </a:p>
          <a:p>
            <a:r>
              <a:rPr lang="en-US" dirty="0"/>
              <a:t>SNP: Single Nucleotide Polymorphism</a:t>
            </a:r>
          </a:p>
          <a:p>
            <a:r>
              <a:rPr lang="en-US" dirty="0"/>
              <a:t>Small insertions and deletions (</a:t>
            </a:r>
            <a:r>
              <a:rPr lang="en-US" dirty="0" err="1"/>
              <a:t>indels</a:t>
            </a:r>
            <a:r>
              <a:rPr lang="en-US" dirty="0"/>
              <a:t>)</a:t>
            </a:r>
          </a:p>
          <a:p>
            <a:r>
              <a:rPr lang="en-US" dirty="0"/>
              <a:t>Large (&gt;100 bp) Structural Variants (SVs)</a:t>
            </a:r>
          </a:p>
          <a:p>
            <a:pPr lvl="1"/>
            <a:r>
              <a:rPr lang="en-US" dirty="0"/>
              <a:t>Copy-variable: Duplications, Deletions</a:t>
            </a:r>
          </a:p>
          <a:p>
            <a:pPr lvl="1"/>
            <a:r>
              <a:rPr lang="en-US" dirty="0"/>
              <a:t>Copy-neutral: Inversions, Translocations</a:t>
            </a:r>
          </a:p>
          <a:p>
            <a:pPr lvl="1"/>
            <a:r>
              <a:rPr lang="en-US" dirty="0"/>
              <a:t>Complex combinations of events</a:t>
            </a:r>
          </a:p>
          <a:p>
            <a:r>
              <a:rPr lang="en-US" dirty="0"/>
              <a:t>Germline versus somatic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6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71544"/>
            <a:ext cx="7021580" cy="46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Importance</a:t>
            </a:r>
          </a:p>
          <a:p>
            <a:r>
              <a:rPr lang="en-US" dirty="0"/>
              <a:t>Account for &lt; 1% of variants</a:t>
            </a:r>
          </a:p>
          <a:p>
            <a:r>
              <a:rPr lang="en-US" dirty="0"/>
              <a:t>In terms of bp, are responsible for a larger share of differences between genomes than are SNPs and </a:t>
            </a:r>
            <a:r>
              <a:rPr lang="en-US" dirty="0" err="1"/>
              <a:t>indels</a:t>
            </a:r>
            <a:r>
              <a:rPr lang="en-US" dirty="0"/>
              <a:t> combined</a:t>
            </a:r>
          </a:p>
          <a:p>
            <a:r>
              <a:rPr lang="en-US" dirty="0"/>
              <a:t>Many genes subject to loss/gain; most are redundant, but some are associated with disease</a:t>
            </a:r>
          </a:p>
          <a:p>
            <a:r>
              <a:rPr lang="en-US" dirty="0"/>
              <a:t>Translocations can also cause loss or gain of function; can lead to mono/trisomy in offspring</a:t>
            </a:r>
          </a:p>
          <a:p>
            <a:r>
              <a:rPr lang="en-US" dirty="0"/>
              <a:t>SV is commonly associated with cancer</a:t>
            </a:r>
          </a:p>
        </p:txBody>
      </p:sp>
    </p:spTree>
    <p:extLst>
      <p:ext uri="{BB962C8B-B14F-4D97-AF65-F5344CB8AC3E}">
        <p14:creationId xmlns:p14="http://schemas.microsoft.com/office/powerpoint/2010/main" val="359604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Detection</a:t>
            </a:r>
          </a:p>
          <a:p>
            <a:r>
              <a:rPr lang="en-US" dirty="0"/>
              <a:t>SVs are by definition longer than Illumina read lengths (hundreds to millions of bp)</a:t>
            </a:r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Paired-end Illumina</a:t>
            </a:r>
          </a:p>
          <a:p>
            <a:pPr lvl="2"/>
            <a:r>
              <a:rPr lang="en-US" dirty="0"/>
              <a:t>Reads can span SV boundaries</a:t>
            </a:r>
          </a:p>
          <a:p>
            <a:pPr lvl="2"/>
            <a:r>
              <a:rPr lang="en-US" dirty="0"/>
              <a:t>Discordant reads indicate deletions or translocations</a:t>
            </a:r>
          </a:p>
          <a:p>
            <a:pPr lvl="2"/>
            <a:r>
              <a:rPr lang="en-US" dirty="0"/>
              <a:t>CNV detection by read depth</a:t>
            </a:r>
          </a:p>
          <a:p>
            <a:pPr lvl="1"/>
            <a:r>
              <a:rPr lang="en-US" dirty="0"/>
              <a:t>Long read technologies</a:t>
            </a:r>
          </a:p>
          <a:p>
            <a:pPr lvl="1"/>
            <a:r>
              <a:rPr lang="en-US" dirty="0"/>
              <a:t>Optical mapping (</a:t>
            </a:r>
            <a:r>
              <a:rPr lang="en-US" dirty="0" err="1"/>
              <a:t>BioNanno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358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READ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12900"/>
            <a:ext cx="8229600" cy="5080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Benefits</a:t>
            </a:r>
          </a:p>
          <a:p>
            <a:r>
              <a:rPr lang="en-US" dirty="0" err="1"/>
              <a:t>PacBio</a:t>
            </a:r>
            <a:r>
              <a:rPr lang="en-US" dirty="0"/>
              <a:t> and </a:t>
            </a:r>
            <a:r>
              <a:rPr lang="en-US" dirty="0" err="1"/>
              <a:t>Nanopore</a:t>
            </a:r>
            <a:r>
              <a:rPr lang="en-US" dirty="0"/>
              <a:t> can generate reads of 10kb and longer (average is more in the 1-5 kb range)</a:t>
            </a:r>
          </a:p>
          <a:p>
            <a:r>
              <a:rPr lang="en-US" dirty="0" err="1"/>
              <a:t>PacBio</a:t>
            </a:r>
            <a:r>
              <a:rPr lang="en-US" dirty="0"/>
              <a:t> increasingly used to:</a:t>
            </a:r>
          </a:p>
          <a:p>
            <a:pPr lvl="1"/>
            <a:r>
              <a:rPr lang="en-US" dirty="0"/>
              <a:t>Detect/resolve “difficult” regions</a:t>
            </a:r>
          </a:p>
          <a:p>
            <a:pPr lvl="1"/>
            <a:r>
              <a:rPr lang="en-US" dirty="0"/>
              <a:t>Assemble genomes of non-model organisms</a:t>
            </a:r>
          </a:p>
          <a:p>
            <a:r>
              <a:rPr lang="en-US" dirty="0" err="1"/>
              <a:t>Nanopore</a:t>
            </a:r>
            <a:r>
              <a:rPr lang="en-US" dirty="0"/>
              <a:t> is compact, “real time” – increasingly used “in the field”</a:t>
            </a:r>
          </a:p>
          <a:p>
            <a:r>
              <a:rPr lang="en-US" dirty="0"/>
              <a:t>Can detect DNA modifications (</a:t>
            </a:r>
            <a:r>
              <a:rPr lang="en-US" i="1" dirty="0"/>
              <a:t>e.g. </a:t>
            </a:r>
            <a:r>
              <a:rPr lang="en-US" dirty="0"/>
              <a:t>methylation)</a:t>
            </a:r>
          </a:p>
          <a:p>
            <a:r>
              <a:rPr lang="en-US" dirty="0"/>
              <a:t>Can sequence RNA directly (</a:t>
            </a:r>
            <a:r>
              <a:rPr lang="en-US" i="1" dirty="0"/>
              <a:t>i.e. </a:t>
            </a:r>
            <a:r>
              <a:rPr lang="en-US" dirty="0"/>
              <a:t>without </a:t>
            </a:r>
            <a:r>
              <a:rPr lang="en-US" dirty="0" err="1"/>
              <a:t>cDNA</a:t>
            </a:r>
            <a:r>
              <a:rPr lang="en-US" dirty="0"/>
              <a:t> conversion)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READ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(Current) Drawbacks</a:t>
            </a:r>
          </a:p>
          <a:p>
            <a:r>
              <a:rPr lang="en-US" dirty="0"/>
              <a:t>More expensive (but rapidly dropping)</a:t>
            </a:r>
          </a:p>
          <a:p>
            <a:r>
              <a:rPr lang="en-US" dirty="0"/>
              <a:t>Higher error rates; however:</a:t>
            </a:r>
          </a:p>
          <a:p>
            <a:pPr lvl="1"/>
            <a:r>
              <a:rPr lang="en-US" dirty="0"/>
              <a:t>These are also rapidly dropping</a:t>
            </a:r>
          </a:p>
          <a:p>
            <a:pPr lvl="1"/>
            <a:r>
              <a:rPr lang="en-US" dirty="0"/>
              <a:t>Errors are random and thus correctable for germline or metagenomics sequencing; software-corrected accuracy &gt; 99%</a:t>
            </a:r>
          </a:p>
          <a:p>
            <a:r>
              <a:rPr lang="en-US" dirty="0"/>
              <a:t>Less tool support (but rapidly increasing)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7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LONG READ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Synthetic Long Reads</a:t>
            </a:r>
          </a:p>
          <a:p>
            <a:pPr>
              <a:buSzPct val="100000"/>
            </a:pPr>
            <a:r>
              <a:rPr lang="en-US" dirty="0"/>
              <a:t>Paired-end sequencing of long inserts</a:t>
            </a:r>
          </a:p>
          <a:p>
            <a:pPr>
              <a:buSzPct val="100000"/>
            </a:pPr>
            <a:r>
              <a:rPr lang="en-US" dirty="0"/>
              <a:t>Used for:</a:t>
            </a:r>
          </a:p>
          <a:p>
            <a:pPr lvl="1">
              <a:buSzPct val="100000"/>
            </a:pPr>
            <a:r>
              <a:rPr lang="en-US" dirty="0"/>
              <a:t>Cheaper genome assembly</a:t>
            </a:r>
          </a:p>
          <a:p>
            <a:pPr lvl="1">
              <a:buSzPct val="100000"/>
            </a:pPr>
            <a:r>
              <a:rPr lang="en-US" dirty="0"/>
              <a:t>Genome phasing (</a:t>
            </a:r>
            <a:r>
              <a:rPr lang="en-US" i="1" dirty="0"/>
              <a:t>i.e. </a:t>
            </a:r>
            <a:r>
              <a:rPr lang="en-US" dirty="0"/>
              <a:t>resolving haplotypes)</a:t>
            </a:r>
          </a:p>
          <a:p>
            <a:pPr lvl="1">
              <a:buSzPct val="100000"/>
            </a:pPr>
            <a:r>
              <a:rPr lang="en-US" dirty="0"/>
              <a:t>Resolving large structural variants</a:t>
            </a:r>
          </a:p>
          <a:p>
            <a:pPr>
              <a:buSzPct val="100000"/>
            </a:pPr>
            <a:r>
              <a:rPr lang="en-US" dirty="0"/>
              <a:t>Three options:</a:t>
            </a:r>
          </a:p>
          <a:p>
            <a:pPr lvl="1">
              <a:buSzPct val="100000"/>
            </a:pPr>
            <a:r>
              <a:rPr lang="en-US" dirty="0"/>
              <a:t>Manual: </a:t>
            </a:r>
            <a:r>
              <a:rPr lang="en-US" dirty="0" err="1"/>
              <a:t>TruSeq</a:t>
            </a:r>
            <a:r>
              <a:rPr lang="en-US" dirty="0"/>
              <a:t> long-read, </a:t>
            </a:r>
            <a:r>
              <a:rPr lang="en-US" dirty="0" err="1"/>
              <a:t>Nextera</a:t>
            </a:r>
            <a:r>
              <a:rPr lang="en-US" dirty="0"/>
              <a:t> mate-pair, </a:t>
            </a:r>
            <a:r>
              <a:rPr lang="en-US" dirty="0" err="1"/>
              <a:t>HiC</a:t>
            </a:r>
            <a:endParaRPr lang="en-US" dirty="0"/>
          </a:p>
          <a:p>
            <a:pPr lvl="1">
              <a:buSzPct val="100000"/>
            </a:pPr>
            <a:r>
              <a:rPr lang="en-US" dirty="0"/>
              <a:t>Automated: 10X Chromium</a:t>
            </a:r>
          </a:p>
          <a:p>
            <a:pPr lvl="1">
              <a:buSzPct val="100000"/>
            </a:pPr>
            <a:r>
              <a:rPr lang="en-US" dirty="0"/>
              <a:t>Outsourced: Dovetail Genomics</a:t>
            </a:r>
          </a:p>
        </p:txBody>
      </p:sp>
    </p:spTree>
    <p:extLst>
      <p:ext uri="{BB962C8B-B14F-4D97-AF65-F5344CB8AC3E}">
        <p14:creationId xmlns:p14="http://schemas.microsoft.com/office/powerpoint/2010/main" val="17421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Detection</a:t>
            </a:r>
            <a:endParaRPr lang="en-US" dirty="0"/>
          </a:p>
          <a:p>
            <a:r>
              <a:rPr lang="en-US" dirty="0"/>
              <a:t>Depends on several factors:</a:t>
            </a:r>
          </a:p>
          <a:p>
            <a:pPr lvl="1"/>
            <a:r>
              <a:rPr lang="en-US" dirty="0"/>
              <a:t>Duplications: size, age, number of copies</a:t>
            </a:r>
          </a:p>
          <a:p>
            <a:pPr lvl="1"/>
            <a:r>
              <a:rPr lang="en-US" dirty="0"/>
              <a:t>Deletions: size, hemi- or homozygous, uniqueness of deleted sequence</a:t>
            </a:r>
          </a:p>
          <a:p>
            <a:pPr lvl="1"/>
            <a:r>
              <a:rPr lang="en-US" dirty="0"/>
              <a:t>Translocations and inversions: number of reads spanning breakpoint(s), ability of aligner to map split reads</a:t>
            </a:r>
          </a:p>
          <a:p>
            <a:r>
              <a:rPr lang="en-US" dirty="0"/>
              <a:t>GATK and other small variant callers won't detect SVs; specialized tools are required</a:t>
            </a:r>
          </a:p>
        </p:txBody>
      </p:sp>
    </p:spTree>
    <p:extLst>
      <p:ext uri="{BB962C8B-B14F-4D97-AF65-F5344CB8AC3E}">
        <p14:creationId xmlns:p14="http://schemas.microsoft.com/office/powerpoint/2010/main" val="2945462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23319</TotalTime>
  <Words>947</Words>
  <Application>Microsoft Macintosh PowerPoint</Application>
  <PresentationFormat>On-screen Show (4:3)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</vt:lpstr>
      <vt:lpstr>Tw Cen MT</vt:lpstr>
      <vt:lpstr>Wingdings</vt:lpstr>
      <vt:lpstr>Wingdings 2</vt:lpstr>
      <vt:lpstr>Median</vt:lpstr>
      <vt:lpstr>Beyond SNPs, Part 2: copy number and other structural variation</vt:lpstr>
      <vt:lpstr>VARIANT CALLING</vt:lpstr>
      <vt:lpstr>SV CALLING</vt:lpstr>
      <vt:lpstr>SV CALLING</vt:lpstr>
      <vt:lpstr>SV CALLING</vt:lpstr>
      <vt:lpstr>LONG READ SEQUENCING</vt:lpstr>
      <vt:lpstr>LONG READ SEQUENCING</vt:lpstr>
      <vt:lpstr>LONG READ SEQUENCING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</vt:vector>
  </TitlesOfParts>
  <Company>NHGRI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jdidion@pgdx.com</cp:lastModifiedBy>
  <cp:revision>426</cp:revision>
  <dcterms:created xsi:type="dcterms:W3CDTF">2016-11-26T13:55:20Z</dcterms:created>
  <dcterms:modified xsi:type="dcterms:W3CDTF">2018-02-28T17:00:53Z</dcterms:modified>
</cp:coreProperties>
</file>