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30"/>
  </p:handoutMasterIdLst>
  <p:sldIdLst>
    <p:sldId id="390" r:id="rId2"/>
    <p:sldId id="407" r:id="rId3"/>
    <p:sldId id="434" r:id="rId4"/>
    <p:sldId id="408" r:id="rId5"/>
    <p:sldId id="409" r:id="rId6"/>
    <p:sldId id="413" r:id="rId7"/>
    <p:sldId id="410" r:id="rId8"/>
    <p:sldId id="411" r:id="rId9"/>
    <p:sldId id="412" r:id="rId10"/>
    <p:sldId id="414" r:id="rId11"/>
    <p:sldId id="415" r:id="rId12"/>
    <p:sldId id="416" r:id="rId13"/>
    <p:sldId id="417" r:id="rId14"/>
    <p:sldId id="419" r:id="rId15"/>
    <p:sldId id="420" r:id="rId16"/>
    <p:sldId id="418" r:id="rId17"/>
    <p:sldId id="421" r:id="rId18"/>
    <p:sldId id="422" r:id="rId19"/>
    <p:sldId id="424" r:id="rId20"/>
    <p:sldId id="423" r:id="rId21"/>
    <p:sldId id="425" r:id="rId22"/>
    <p:sldId id="427" r:id="rId23"/>
    <p:sldId id="429" r:id="rId24"/>
    <p:sldId id="428" r:id="rId25"/>
    <p:sldId id="430" r:id="rId26"/>
    <p:sldId id="431" r:id="rId27"/>
    <p:sldId id="432" r:id="rId28"/>
    <p:sldId id="43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0" autoAdjust="0"/>
    <p:restoredTop sz="95439" autoAdjust="0"/>
  </p:normalViewPr>
  <p:slideViewPr>
    <p:cSldViewPr snapToGrid="0" snapToObjects="1">
      <p:cViewPr>
        <p:scale>
          <a:sx n="100" d="100"/>
          <a:sy n="100" d="100"/>
        </p:scale>
        <p:origin x="1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May 25,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pc.nih.gov/docs/userguide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containers.pro/registr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cbio-nextgen.readthedocs.io/" TargetMode="External"/><Relationship Id="rId3" Type="http://schemas.openxmlformats.org/officeDocument/2006/relationships/hyperlink" Target="https://usegalaxy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nakemake.readthedocs.io/en/stable/" TargetMode="External"/><Relationship Id="rId3" Type="http://schemas.openxmlformats.org/officeDocument/2006/relationships/hyperlink" Target="https://www.nextflow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Scripting, </a:t>
            </a:r>
            <a:r>
              <a:rPr lang="en-US" dirty="0" err="1" smtClean="0"/>
              <a:t>PARAllelization</a:t>
            </a:r>
            <a:r>
              <a:rPr lang="en-US" dirty="0" smtClean="0"/>
              <a:t>, CONTAINERIZATIN and pipelines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For Loops and Conditional statements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for loop and conditional statements are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features of most programming languages,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including bash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in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SET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command 1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command 2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400" i="1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i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5985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For Loops and Conditional statements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takes on a successive value in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upon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each iteration.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FILE in input/*.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fastq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NAME=`${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%.*}`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align --input $FILE --output ${NAME}.bam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done</a:t>
            </a:r>
          </a:p>
          <a:p>
            <a:pPr marL="0" indent="0">
              <a:buNone/>
            </a:pP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can also be a range, such as chromosomes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CHR in {1..22}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plink --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chr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$CHR --make-bed --out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chr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${CHR}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0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For Loops and Conditional statements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An ”if” statement is used when you only want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to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execute a command sometimes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if [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command1</a:t>
            </a:r>
          </a:p>
          <a:p>
            <a:pPr marL="0" indent="0">
              <a:buNone/>
            </a:pP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 command2</a:t>
            </a:r>
          </a:p>
          <a:p>
            <a:pPr marL="0" indent="0">
              <a:buNone/>
            </a:pP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400" i="1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i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0466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For Loops and Conditional statements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A condition is anything that evaluates to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true or false. Bash has separate methods for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comparing numbers versus strings.</a:t>
            </a:r>
          </a:p>
          <a:p>
            <a:pPr marL="0" indent="0">
              <a:buNone/>
            </a:pP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check if numeric argument is &gt; 100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if [ $1 -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100 ]</a:t>
            </a:r>
          </a:p>
          <a:p>
            <a:pPr marL="0" indent="0">
              <a:buNone/>
            </a:pP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check if string argument equals “blueberry”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if [ $1 = “blueberry” ]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bash offers several other tests; for example,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test if a variable has a valid file name: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if [ -e $FILE ]</a:t>
            </a:r>
          </a:p>
        </p:txBody>
      </p:sp>
    </p:spTree>
    <p:extLst>
      <p:ext uri="{BB962C8B-B14F-4D97-AF65-F5344CB8AC3E}">
        <p14:creationId xmlns:p14="http://schemas.microsoft.com/office/powerpoint/2010/main" val="15008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Many analyses in genomics are “embarrassingly parallel.” Data that are independent can be analyzed at the same time (“in parallel”).</a:t>
            </a:r>
          </a:p>
          <a:p>
            <a:r>
              <a:rPr lang="en-US" dirty="0" smtClean="0"/>
              <a:t>Often we can treat as independent</a:t>
            </a:r>
          </a:p>
          <a:p>
            <a:pPr lvl="1"/>
            <a:r>
              <a:rPr lang="en-US" dirty="0" smtClean="0"/>
              <a:t>Each sample</a:t>
            </a:r>
          </a:p>
          <a:p>
            <a:pPr lvl="1"/>
            <a:r>
              <a:rPr lang="en-US" dirty="0" smtClean="0"/>
              <a:t>Each region (</a:t>
            </a:r>
            <a:r>
              <a:rPr lang="en-US" i="1" dirty="0" smtClean="0"/>
              <a:t>e.g. </a:t>
            </a:r>
            <a:r>
              <a:rPr lang="en-US" dirty="0" smtClean="0"/>
              <a:t>gene) or chromosome</a:t>
            </a:r>
          </a:p>
          <a:p>
            <a:pPr lvl="1"/>
            <a:r>
              <a:rPr lang="en-US" dirty="0" smtClean="0"/>
              <a:t>Each variable/data type, </a:t>
            </a:r>
            <a:r>
              <a:rPr lang="en-US" i="1" dirty="0" smtClean="0"/>
              <a:t>e.g. </a:t>
            </a:r>
            <a:r>
              <a:rPr lang="en-US" dirty="0" smtClean="0"/>
              <a:t>association studies for each phenotype can be run in parallel</a:t>
            </a:r>
          </a:p>
        </p:txBody>
      </p:sp>
    </p:spTree>
    <p:extLst>
      <p:ext uri="{BB962C8B-B14F-4D97-AF65-F5344CB8AC3E}">
        <p14:creationId xmlns:p14="http://schemas.microsoft.com/office/powerpoint/2010/main" val="197700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Strategies: Parallel Processes</a:t>
            </a:r>
          </a:p>
          <a:p>
            <a:r>
              <a:rPr lang="en-US" dirty="0" smtClean="0"/>
              <a:t>Modern computers typically have multiple “cores” or independent processors</a:t>
            </a:r>
          </a:p>
          <a:p>
            <a:r>
              <a:rPr lang="en-US" dirty="0" smtClean="0"/>
              <a:t>You can run one process on each core</a:t>
            </a:r>
          </a:p>
          <a:p>
            <a:r>
              <a:rPr lang="en-US" dirty="0" smtClean="0"/>
              <a:t>Some programs (</a:t>
            </a:r>
            <a:r>
              <a:rPr lang="en-US" i="1" dirty="0" smtClean="0"/>
              <a:t>e.g. </a:t>
            </a:r>
            <a:r>
              <a:rPr lang="en-US" dirty="0" smtClean="0"/>
              <a:t>BWA) can also handle parallelization internally if you tell it to use multiple processes (or sometimes “threads”) </a:t>
            </a:r>
            <a:r>
              <a:rPr lang="mr-IN" dirty="0" smtClean="0"/>
              <a:t>–</a:t>
            </a:r>
            <a:r>
              <a:rPr lang="en-US" dirty="0" smtClean="0"/>
              <a:t> make sure the total of </a:t>
            </a:r>
            <a:r>
              <a:rPr lang="en-US" i="1" dirty="0" smtClean="0"/>
              <a:t>threads * processes</a:t>
            </a:r>
            <a:r>
              <a:rPr lang="en-US" dirty="0" smtClean="0"/>
              <a:t> is less than or equal to the number of cores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102265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GNU Parallel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Parallelizes a command for multiple 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arguments. It’s easiest to store these in a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file, one per line. The --eta option shows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a progress bar. The line from your command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file is represented by {}.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parallel --eta -a commands align {} {/}.bam</a:t>
            </a:r>
          </a:p>
        </p:txBody>
      </p:sp>
    </p:spTree>
    <p:extLst>
      <p:ext uri="{BB962C8B-B14F-4D97-AF65-F5344CB8AC3E}">
        <p14:creationId xmlns:p14="http://schemas.microsoft.com/office/powerpoint/2010/main" val="3894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Strategies: Job Scheduler</a:t>
            </a:r>
          </a:p>
          <a:p>
            <a:r>
              <a:rPr lang="en-US" dirty="0" smtClean="0"/>
              <a:t>HPC environments (or “clusters,” </a:t>
            </a:r>
            <a:r>
              <a:rPr lang="en-US" i="1" dirty="0" smtClean="0"/>
              <a:t>e.g.</a:t>
            </a:r>
            <a:r>
              <a:rPr lang="en-US" dirty="0" smtClean="0"/>
              <a:t> NIH </a:t>
            </a:r>
            <a:r>
              <a:rPr lang="en-US" dirty="0" err="1" smtClean="0"/>
              <a:t>Biowulf</a:t>
            </a:r>
            <a:r>
              <a:rPr lang="en-US" dirty="0" smtClean="0"/>
              <a:t>) are managed by a job scheduler</a:t>
            </a:r>
          </a:p>
          <a:p>
            <a:pPr lvl="1"/>
            <a:r>
              <a:rPr lang="en-US" dirty="0" smtClean="0"/>
              <a:t>Runs your commands in parallel across a large number of computers</a:t>
            </a:r>
          </a:p>
          <a:p>
            <a:pPr lvl="1"/>
            <a:r>
              <a:rPr lang="en-US" dirty="0" smtClean="0"/>
              <a:t>Allocates resources fairly</a:t>
            </a:r>
          </a:p>
          <a:p>
            <a:pPr lvl="1"/>
            <a:r>
              <a:rPr lang="en-US" dirty="0" smtClean="0"/>
              <a:t>Provides data storage</a:t>
            </a:r>
          </a:p>
          <a:p>
            <a:r>
              <a:rPr lang="en-US" dirty="0" smtClean="0"/>
              <a:t>AWS is another option if you don’t have access to a cluster </a:t>
            </a:r>
            <a:r>
              <a:rPr lang="mr-IN" dirty="0" smtClean="0"/>
              <a:t>–</a:t>
            </a:r>
            <a:r>
              <a:rPr lang="en-US" dirty="0" smtClean="0"/>
              <a:t> pay as you go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8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Strategies: Job Scheduler</a:t>
            </a:r>
          </a:p>
          <a:p>
            <a:r>
              <a:rPr lang="en-US" dirty="0" smtClean="0"/>
              <a:t>Many different job schedulers (SGE, LFS, SLURM, </a:t>
            </a:r>
            <a:r>
              <a:rPr lang="mr-IN" dirty="0" smtClean="0"/>
              <a:t>…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most behave about the same, but command names and options are slightly different</a:t>
            </a:r>
          </a:p>
          <a:p>
            <a:r>
              <a:rPr lang="en-US" dirty="0" smtClean="0"/>
              <a:t>Common operations are</a:t>
            </a:r>
          </a:p>
          <a:p>
            <a:pPr lvl="1"/>
            <a:r>
              <a:rPr lang="en-US" dirty="0" smtClean="0"/>
              <a:t>Submit jobs</a:t>
            </a:r>
          </a:p>
          <a:p>
            <a:pPr lvl="1"/>
            <a:r>
              <a:rPr lang="en-US" dirty="0" smtClean="0"/>
              <a:t>Observe job progress</a:t>
            </a:r>
          </a:p>
          <a:p>
            <a:pPr lvl="1"/>
            <a:r>
              <a:rPr lang="en-US" dirty="0" smtClean="0"/>
              <a:t>Kill/Suspend/Resume jobs</a:t>
            </a:r>
          </a:p>
          <a:p>
            <a:pPr lvl="1"/>
            <a:r>
              <a:rPr lang="en-US" dirty="0" smtClean="0"/>
              <a:t>Run interactive jobs </a:t>
            </a:r>
            <a:r>
              <a:rPr lang="mr-IN" dirty="0" smtClean="0"/>
              <a:t>–</a:t>
            </a:r>
            <a:r>
              <a:rPr lang="en-US" dirty="0" smtClean="0"/>
              <a:t> you can type commands into a terminal, but they run on a (powerful) remote computer; good way to test your scripts before submitting a big job.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9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Strategies: Job Scheduler</a:t>
            </a:r>
          </a:p>
          <a:p>
            <a:r>
              <a:rPr lang="en-US" dirty="0" smtClean="0"/>
              <a:t>You must be specific about the resource requirements of your commands</a:t>
            </a:r>
          </a:p>
          <a:p>
            <a:pPr lvl="1"/>
            <a:r>
              <a:rPr lang="en-US" dirty="0" smtClean="0"/>
              <a:t>Number of cores per job</a:t>
            </a:r>
          </a:p>
          <a:p>
            <a:pPr lvl="1"/>
            <a:r>
              <a:rPr lang="en-US" dirty="0" smtClean="0"/>
              <a:t>Amount of memory per job</a:t>
            </a:r>
          </a:p>
          <a:p>
            <a:pPr lvl="1"/>
            <a:r>
              <a:rPr lang="en-US" dirty="0" smtClean="0"/>
              <a:t>Maximum allotted execution time</a:t>
            </a:r>
          </a:p>
          <a:p>
            <a:r>
              <a:rPr lang="en-US" dirty="0" smtClean="0"/>
              <a:t>If your job exceeds the resources you request, it will be killed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74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For exploratory analysis, typing commands into your terminal is okay</a:t>
            </a:r>
          </a:p>
          <a:p>
            <a:r>
              <a:rPr lang="en-US" dirty="0" smtClean="0"/>
              <a:t>However, it quickly becomes difficult to remember lots of commands and manage lots of files</a:t>
            </a:r>
          </a:p>
          <a:p>
            <a:r>
              <a:rPr lang="en-US" dirty="0" smtClean="0"/>
              <a:t>A better strategy is to record your workflow in one or more scripts, and to organize your output into directories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SLURM on </a:t>
            </a:r>
            <a:r>
              <a:rPr lang="en-US" u="sng" dirty="0" err="1" smtClean="0"/>
              <a:t>Biowulf</a:t>
            </a:r>
            <a:endParaRPr lang="en-US" u="sng" dirty="0" smtClean="0"/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Example for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Biowulf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which uses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jobs are submitted as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jobscripts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Full documentation at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  <a:hlinkClick r:id="rId2"/>
              </a:rPr>
              <a:t>://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hpc.nih.gov/docs/userguide.html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jobscript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You can also submit many similar jobs using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swarm. -g = memory per task, -t = threads per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task,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swarmfile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has one command per line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swarm -g 4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-t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-f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swarmfile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SLURM on </a:t>
            </a:r>
            <a:r>
              <a:rPr lang="en-US" u="sng" dirty="0" err="1" smtClean="0"/>
              <a:t>Biowulf</a:t>
            </a:r>
            <a:r>
              <a:rPr lang="en-US" u="sng" dirty="0" smtClean="0"/>
              <a:t>: </a:t>
            </a:r>
            <a:r>
              <a:rPr lang="en-US" u="sng" dirty="0" err="1" smtClean="0"/>
              <a:t>Jobscript</a:t>
            </a:r>
            <a:endParaRPr lang="en-US" u="sng" dirty="0" smtClean="0"/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A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jobscript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is a bash script with special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options in the comments.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cpus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-per-task 4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#SBATCH --mem 4G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align -t 4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test.fastq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test.bam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CONTAINERIZATION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As your analysis becomes more complex, you will rely on more and more different software</a:t>
            </a:r>
          </a:p>
          <a:p>
            <a:r>
              <a:rPr lang="en-US" dirty="0" smtClean="0"/>
              <a:t>Behavior of software can change between versions</a:t>
            </a:r>
          </a:p>
          <a:p>
            <a:r>
              <a:rPr lang="en-US" dirty="0" smtClean="0"/>
              <a:t>Some combinations of software will have specific dependencies, </a:t>
            </a:r>
            <a:r>
              <a:rPr lang="en-US" i="1" dirty="0" smtClean="0"/>
              <a:t>e.g. </a:t>
            </a:r>
            <a:r>
              <a:rPr lang="en-US" dirty="0" smtClean="0"/>
              <a:t>version 1.1 of software X depends on version 2.4 of software Y</a:t>
            </a:r>
          </a:p>
          <a:p>
            <a:r>
              <a:rPr lang="en-US" dirty="0" smtClean="0"/>
              <a:t>Installing and managing all these different tools can be a big pain</a:t>
            </a:r>
          </a:p>
        </p:txBody>
      </p:sp>
    </p:spTree>
    <p:extLst>
      <p:ext uri="{BB962C8B-B14F-4D97-AF65-F5344CB8AC3E}">
        <p14:creationId xmlns:p14="http://schemas.microsoft.com/office/powerpoint/2010/main" val="1202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CONTAINERIZATION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software container is a virtual machine environment that contains installations of specific versions of one or more software programs</a:t>
            </a:r>
          </a:p>
          <a:p>
            <a:r>
              <a:rPr lang="en-US" dirty="0" smtClean="0"/>
              <a:t>Once you get your container set up, you can run it on any machine </a:t>
            </a:r>
            <a:r>
              <a:rPr lang="mr-IN" dirty="0" smtClean="0"/>
              <a:t>–</a:t>
            </a:r>
            <a:r>
              <a:rPr lang="en-US" dirty="0" smtClean="0"/>
              <a:t> “install once, run everywhere”</a:t>
            </a:r>
          </a:p>
          <a:p>
            <a:r>
              <a:rPr lang="en-US" dirty="0" smtClean="0"/>
              <a:t>Docker is the most popular containerization system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many bioinformatics tools already available: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biocontainers.pro/registry</a:t>
            </a:r>
            <a:endParaRPr lang="en-US" dirty="0"/>
          </a:p>
          <a:p>
            <a:r>
              <a:rPr lang="en-US" dirty="0" smtClean="0"/>
              <a:t>Singularity runs on any </a:t>
            </a:r>
            <a:r>
              <a:rPr lang="en-US" dirty="0" err="1" smtClean="0"/>
              <a:t>linux</a:t>
            </a:r>
            <a:r>
              <a:rPr lang="en-US" dirty="0" smtClean="0"/>
              <a:t> system and can run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49014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As your analysis becomes more complex, you will need to coordinate many processes, including dependent jobs that need to wait for others to finish and then use the results</a:t>
            </a:r>
          </a:p>
          <a:p>
            <a:r>
              <a:rPr lang="en-US" dirty="0" smtClean="0"/>
              <a:t>There are many “off-the-shelf” pipelines for common bioinformatics workflows</a:t>
            </a:r>
          </a:p>
          <a:p>
            <a:r>
              <a:rPr lang="en-US" dirty="0" smtClean="0"/>
              <a:t>There are also many frameworks for writing your own pipelines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46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As your analysis becomes more complex, you will need to coordinate many processes, including dependent jobs that need to wait for others to finish and then use the results</a:t>
            </a:r>
          </a:p>
          <a:p>
            <a:r>
              <a:rPr lang="en-US" dirty="0" smtClean="0"/>
              <a:t>There are many “off-the-shelf” pipelines for common bioinformatics workflows</a:t>
            </a:r>
          </a:p>
          <a:p>
            <a:r>
              <a:rPr lang="en-US" smtClean="0"/>
              <a:t>There are also many frameworks for writing your own pipelines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51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Off the Shelf Pipelines</a:t>
            </a:r>
          </a:p>
          <a:p>
            <a:r>
              <a:rPr lang="en-US" dirty="0" err="1" smtClean="0"/>
              <a:t>bcbio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bcbio-nextgen.readthedocs.io</a:t>
            </a:r>
            <a:endParaRPr lang="en-US" dirty="0" smtClean="0"/>
          </a:p>
          <a:p>
            <a:pPr lvl="1"/>
            <a:r>
              <a:rPr lang="en-US" dirty="0" smtClean="0"/>
              <a:t>Install on your own machine/HPC environment</a:t>
            </a:r>
          </a:p>
          <a:p>
            <a:pPr lvl="1"/>
            <a:r>
              <a:rPr lang="en-US" dirty="0" smtClean="0"/>
              <a:t>Many pipelines for variant analysis, RNA-Seq, ChIP-Seq</a:t>
            </a:r>
          </a:p>
          <a:p>
            <a:pPr lvl="1"/>
            <a:r>
              <a:rPr lang="en-US" dirty="0" smtClean="0"/>
              <a:t>Carefully benchmarked and validated</a:t>
            </a:r>
          </a:p>
          <a:p>
            <a:r>
              <a:rPr lang="en-US" dirty="0"/>
              <a:t>Galaxy: </a:t>
            </a:r>
            <a:r>
              <a:rPr lang="en-US" dirty="0">
                <a:hlinkClick r:id="rId3"/>
              </a:rPr>
              <a:t>https://usegalaxy.org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Lots of NGS tools - customize using drag and drop, connect them together visually</a:t>
            </a:r>
          </a:p>
          <a:p>
            <a:pPr lvl="1"/>
            <a:r>
              <a:rPr lang="en-US" dirty="0" smtClean="0"/>
              <a:t>Upload your data, run “in the cloud”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07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Pipeline Frameworks</a:t>
            </a:r>
          </a:p>
          <a:p>
            <a:r>
              <a:rPr lang="en-US" dirty="0" smtClean="0"/>
              <a:t>Define inputs, commands, and expected outputs</a:t>
            </a:r>
          </a:p>
          <a:p>
            <a:r>
              <a:rPr lang="en-US" dirty="0" smtClean="0"/>
              <a:t>Job manager will take care of scheduling and running the right sequence of commands</a:t>
            </a:r>
          </a:p>
          <a:p>
            <a:r>
              <a:rPr lang="en-US" dirty="0" smtClean="0"/>
              <a:t>Independent of job schedulers </a:t>
            </a:r>
            <a:r>
              <a:rPr lang="mr-IN" dirty="0" smtClean="0"/>
              <a:t>–</a:t>
            </a:r>
            <a:r>
              <a:rPr lang="en-US" dirty="0" smtClean="0"/>
              <a:t> run the same pipeline on your laptop or on any HPC environment</a:t>
            </a:r>
          </a:p>
          <a:p>
            <a:r>
              <a:rPr lang="en-US" dirty="0" smtClean="0"/>
              <a:t>Publish the pipeline with your paper so others can easily reproduce your work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8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Pipeline Frameworks</a:t>
            </a:r>
          </a:p>
          <a:p>
            <a:r>
              <a:rPr lang="en-US" dirty="0" err="1" smtClean="0"/>
              <a:t>Snakemake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https://snakemake.readthedocs.io/en/stable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Very flexible; requires learning some python</a:t>
            </a:r>
            <a:endParaRPr lang="en-US" dirty="0"/>
          </a:p>
          <a:p>
            <a:r>
              <a:rPr lang="en-US" dirty="0" err="1" smtClean="0"/>
              <a:t>Nextflow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https://www.nextflow.io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Supports Docker and Singularity</a:t>
            </a:r>
          </a:p>
          <a:p>
            <a:r>
              <a:rPr lang="en-US" dirty="0" smtClean="0"/>
              <a:t>Toil: https</a:t>
            </a:r>
            <a:r>
              <a:rPr lang="en-US" dirty="0"/>
              <a:t>://</a:t>
            </a:r>
            <a:r>
              <a:rPr lang="en-US" dirty="0" err="1"/>
              <a:t>toil.readthedocs.io</a:t>
            </a:r>
            <a:endParaRPr lang="en-US" dirty="0" smtClean="0"/>
          </a:p>
          <a:p>
            <a:pPr lvl="1"/>
            <a:r>
              <a:rPr lang="en-US" dirty="0" smtClean="0"/>
              <a:t>Based on the Common </a:t>
            </a:r>
            <a:r>
              <a:rPr lang="en-US" smtClean="0"/>
              <a:t>Workflow Language (CWL) </a:t>
            </a:r>
            <a:r>
              <a:rPr lang="mr-IN" dirty="0" smtClean="0"/>
              <a:t>–</a:t>
            </a:r>
            <a:r>
              <a:rPr lang="en-US" dirty="0" smtClean="0"/>
              <a:t> many tools already CWL enabled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99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File Organization</a:t>
            </a:r>
          </a:p>
          <a:p>
            <a:r>
              <a:rPr lang="en-US" dirty="0" err="1" smtClean="0"/>
              <a:t>projectA</a:t>
            </a:r>
            <a:endParaRPr lang="en-US" dirty="0" smtClean="0"/>
          </a:p>
          <a:p>
            <a:pPr lvl="1"/>
            <a:r>
              <a:rPr lang="en-US" dirty="0" smtClean="0"/>
              <a:t>input (</a:t>
            </a:r>
            <a:r>
              <a:rPr lang="en-US" dirty="0" err="1" smtClean="0"/>
              <a:t>chmod</a:t>
            </a:r>
            <a:r>
              <a:rPr lang="en-US" dirty="0" smtClean="0"/>
              <a:t> -R 440 input)</a:t>
            </a:r>
          </a:p>
          <a:p>
            <a:pPr lvl="1"/>
            <a:r>
              <a:rPr lang="en-US" dirty="0" smtClean="0"/>
              <a:t>tool1_output</a:t>
            </a:r>
          </a:p>
          <a:p>
            <a:pPr lvl="1"/>
            <a:r>
              <a:rPr lang="en-US" dirty="0" smtClean="0"/>
              <a:t>tool2_output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analysis1</a:t>
            </a:r>
          </a:p>
          <a:p>
            <a:pPr lvl="1"/>
            <a:r>
              <a:rPr lang="en-US" dirty="0" smtClean="0"/>
              <a:t>analysis2</a:t>
            </a:r>
          </a:p>
          <a:p>
            <a:pPr lvl="1"/>
            <a:r>
              <a:rPr lang="mr-IN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8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Scripting vs Programming</a:t>
            </a:r>
          </a:p>
          <a:p>
            <a:r>
              <a:rPr lang="en-US" dirty="0" smtClean="0"/>
              <a:t>They’re really the same thing </a:t>
            </a:r>
            <a:r>
              <a:rPr lang="mr-IN" dirty="0" smtClean="0"/>
              <a:t>–</a:t>
            </a:r>
            <a:r>
              <a:rPr lang="en-US" dirty="0" smtClean="0"/>
              <a:t> scripting is a kind of programming</a:t>
            </a:r>
          </a:p>
          <a:p>
            <a:pPr lvl="1"/>
            <a:r>
              <a:rPr lang="en-US" dirty="0" smtClean="0"/>
              <a:t>Typically, scripting is used to refer to programs that call other programs </a:t>
            </a:r>
            <a:r>
              <a:rPr lang="mr-IN" dirty="0" smtClean="0"/>
              <a:t>–</a:t>
            </a:r>
            <a:r>
              <a:rPr lang="en-US" dirty="0" smtClean="0"/>
              <a:t> a “script” of your analysis</a:t>
            </a:r>
          </a:p>
          <a:p>
            <a:r>
              <a:rPr lang="en-US" dirty="0" smtClean="0"/>
              <a:t>Bash is the most commonly used language for scripting, but there are many other options (python, R, ruby, and more specialized tools)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4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Bash Scripts</a:t>
            </a:r>
          </a:p>
          <a:p>
            <a:r>
              <a:rPr lang="en-US" dirty="0" smtClean="0"/>
              <a:t>The commands you’ve been typing into your terminal are bash commands </a:t>
            </a:r>
            <a:r>
              <a:rPr lang="mr-IN" dirty="0" smtClean="0"/>
              <a:t>–</a:t>
            </a:r>
            <a:r>
              <a:rPr lang="en-US" dirty="0" smtClean="0"/>
              <a:t> they tell bash to run a program that is installed somewhere on your system and do something with the results</a:t>
            </a:r>
          </a:p>
          <a:p>
            <a:pPr lvl="1"/>
            <a:r>
              <a:rPr lang="en-US" dirty="0" smtClean="0"/>
              <a:t>Any program that is in your system ”path” can be executed from the command line without typing the full path</a:t>
            </a:r>
          </a:p>
          <a:p>
            <a:pPr lvl="1"/>
            <a:r>
              <a:rPr lang="en-US" dirty="0" smtClean="0"/>
              <a:t>To see your system path, run “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echo $PATH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Environment Variables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PATH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is an example of an environment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variable. Bash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searches in your path from left to right and calls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the first program it finds having the requested name.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You can add a directory to your PATH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$ export PATH=“/path/to/my/directory:$PATH”</a:t>
            </a:r>
          </a:p>
          <a:p>
            <a:pPr marL="0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You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can set other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environment variables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sz="2000" i="1" dirty="0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i="1" dirty="0" smtClean="0">
                <a:latin typeface="Courier" charset="0"/>
                <a:ea typeface="Courier" charset="0"/>
                <a:cs typeface="Courier" charset="0"/>
              </a:rPr>
              <a:t>VALUE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Bash Scripts</a:t>
            </a:r>
          </a:p>
          <a:p>
            <a:r>
              <a:rPr lang="en-US" dirty="0" smtClean="0"/>
              <a:t>To create a bash script, simply type your commands into a text file rather than at the terminal</a:t>
            </a:r>
          </a:p>
          <a:p>
            <a:pPr lvl="1"/>
            <a:r>
              <a:rPr lang="en-US" dirty="0" smtClean="0"/>
              <a:t>You can do this using </a:t>
            </a:r>
            <a:r>
              <a:rPr lang="en-US" dirty="0" err="1" smtClean="0"/>
              <a:t>nano</a:t>
            </a:r>
            <a:r>
              <a:rPr lang="en-US" dirty="0" smtClean="0"/>
              <a:t> or your favorite graphical text editor (notepad, Atom,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Bash scripts typically start with the “shebang” line: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#!/bin/bash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02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Example Bash Script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This is a comment. Here I would describe what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my script does and describe how to run it.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Usage: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myscript.sh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&lt;input file&gt;</a:t>
            </a:r>
          </a:p>
          <a:p>
            <a:pPr marL="0" indent="0">
              <a:buNone/>
            </a:pP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This script takes one argument, an input file.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Bash automatically stores arguments in the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special variables $1-$9.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echo “You passed me input file: $1”</a:t>
            </a:r>
          </a:p>
          <a:p>
            <a:pPr marL="0" indent="0">
              <a:buNone/>
            </a:pP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Now I’ll call another command and pass it the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 input file argument.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mycommand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--input $1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573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Calling Bash Scripts</a:t>
            </a:r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bash /path/to/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myscript.sh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dirty="0" smtClean="0">
                <a:latin typeface="+mj-lt"/>
                <a:ea typeface="Courier" charset="0"/>
                <a:cs typeface="Courier" charset="0"/>
              </a:rPr>
              <a:t>If you do it this way, you technically don’t need the shebang line, but it’s still a good idea</a:t>
            </a:r>
          </a:p>
          <a:p>
            <a:pPr lvl="1"/>
            <a:r>
              <a:rPr lang="en-US" dirty="0" smtClean="0">
                <a:latin typeface="+mj-lt"/>
                <a:ea typeface="Courier" charset="0"/>
                <a:cs typeface="Courier" charset="0"/>
              </a:rPr>
              <a:t>Make the script executable: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+x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myscript.sh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To run an executable script</a:t>
            </a:r>
          </a:p>
          <a:p>
            <a:pPr lvl="1"/>
            <a:r>
              <a:rPr lang="en-US" dirty="0" smtClean="0"/>
              <a:t>Move the script to a directory in your PATH and call it by name from anywhere, or</a:t>
            </a:r>
          </a:p>
          <a:p>
            <a:pPr lvl="1"/>
            <a:r>
              <a:rPr lang="en-US" dirty="0" smtClean="0"/>
              <a:t>Call it by it’s full path: ./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myscript.sh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or /path/to/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myscript.sh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20172</TotalTime>
  <Words>1620</Words>
  <Application>Microsoft Macintosh PowerPoint</Application>
  <PresentationFormat>On-screen Show (4:3)</PresentationFormat>
  <Paragraphs>219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Courier</vt:lpstr>
      <vt:lpstr>Mangal</vt:lpstr>
      <vt:lpstr>Tw Cen MT</vt:lpstr>
      <vt:lpstr>Wingdings</vt:lpstr>
      <vt:lpstr>Wingdings 2</vt:lpstr>
      <vt:lpstr>Median</vt:lpstr>
      <vt:lpstr>Scripting, PARAllelization, CONTAINERIZATIN and pipelines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PARALLELIZATION</vt:lpstr>
      <vt:lpstr>PARALLELIZATION</vt:lpstr>
      <vt:lpstr>PARALLELIZATION</vt:lpstr>
      <vt:lpstr>PARALLELIZATION</vt:lpstr>
      <vt:lpstr>PARALLELIZATION</vt:lpstr>
      <vt:lpstr>PARALLELIZATION</vt:lpstr>
      <vt:lpstr>PARALLELIZATION</vt:lpstr>
      <vt:lpstr>PARALLELIZATION</vt:lpstr>
      <vt:lpstr>CONTAINERIZATION</vt:lpstr>
      <vt:lpstr>CONTAINERIZATION</vt:lpstr>
      <vt:lpstr>PIPELINES</vt:lpstr>
      <vt:lpstr>PIPELINES</vt:lpstr>
      <vt:lpstr>PIPELINES</vt:lpstr>
      <vt:lpstr>PIPELINES</vt:lpstr>
      <vt:lpstr>PIPELINES</vt:lpstr>
    </vt:vector>
  </TitlesOfParts>
  <Company>NHGRI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Didion, John (NIH/NHGRI) [F]</cp:lastModifiedBy>
  <cp:revision>458</cp:revision>
  <dcterms:created xsi:type="dcterms:W3CDTF">2016-11-26T13:55:20Z</dcterms:created>
  <dcterms:modified xsi:type="dcterms:W3CDTF">2017-05-26T00:15:43Z</dcterms:modified>
</cp:coreProperties>
</file>