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34"/>
  </p:handoutMasterIdLst>
  <p:sldIdLst>
    <p:sldId id="390" r:id="rId2"/>
    <p:sldId id="408" r:id="rId3"/>
    <p:sldId id="416" r:id="rId4"/>
    <p:sldId id="417" r:id="rId5"/>
    <p:sldId id="418" r:id="rId6"/>
    <p:sldId id="419" r:id="rId7"/>
    <p:sldId id="437" r:id="rId8"/>
    <p:sldId id="431" r:id="rId9"/>
    <p:sldId id="432" r:id="rId10"/>
    <p:sldId id="433" r:id="rId11"/>
    <p:sldId id="434" r:id="rId12"/>
    <p:sldId id="409" r:id="rId13"/>
    <p:sldId id="438" r:id="rId14"/>
    <p:sldId id="410" r:id="rId15"/>
    <p:sldId id="411" r:id="rId16"/>
    <p:sldId id="412" r:id="rId17"/>
    <p:sldId id="435" r:id="rId18"/>
    <p:sldId id="413" r:id="rId19"/>
    <p:sldId id="439" r:id="rId20"/>
    <p:sldId id="414" r:id="rId21"/>
    <p:sldId id="415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6" autoAdjust="0"/>
    <p:restoredTop sz="95439" autoAdjust="0"/>
  </p:normalViewPr>
  <p:slideViewPr>
    <p:cSldViewPr snapToGrid="0" snapToObjects="1">
      <p:cViewPr>
        <p:scale>
          <a:sx n="100" d="100"/>
          <a:sy n="100" d="100"/>
        </p:scale>
        <p:origin x="12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25,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gmod.org/wiki/GFF3#GFF3_Format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tools.github.io/bcftools/bcftool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sembl.org/Tools/VE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annotation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Other Common File Formats: BED</a:t>
            </a:r>
            <a:endParaRPr lang="en-US" u="sng" dirty="0" smtClean="0"/>
          </a:p>
          <a:p>
            <a:r>
              <a:rPr lang="en-US" dirty="0" smtClean="0"/>
              <a:t>3 columns, whitespace-delimited</a:t>
            </a:r>
          </a:p>
          <a:p>
            <a:pPr lvl="1"/>
            <a:r>
              <a:rPr lang="en-US" dirty="0" smtClean="0"/>
              <a:t>Chromosome</a:t>
            </a:r>
          </a:p>
          <a:p>
            <a:pPr lvl="1"/>
            <a:r>
              <a:rPr lang="en-US" dirty="0" smtClean="0"/>
              <a:t>Start (0-index)</a:t>
            </a:r>
          </a:p>
          <a:p>
            <a:pPr lvl="1"/>
            <a:r>
              <a:rPr lang="en-US" dirty="0" smtClean="0"/>
              <a:t>End (non-inclusive)</a:t>
            </a:r>
          </a:p>
          <a:p>
            <a:r>
              <a:rPr lang="en-US" dirty="0" smtClean="0"/>
              <a:t>6 column; add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Score (0-1000)</a:t>
            </a:r>
          </a:p>
          <a:p>
            <a:pPr lvl="1"/>
            <a:r>
              <a:rPr lang="en-US" dirty="0" smtClean="0"/>
              <a:t>Strand </a:t>
            </a:r>
            <a:r>
              <a:rPr lang="en-US" dirty="0"/>
              <a:t>(+ or -)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3886200"/>
            <a:ext cx="370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3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438660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Other Common File Formats: GTF/GFF</a:t>
            </a:r>
            <a:endParaRPr lang="en-US" u="sng" dirty="0" smtClean="0"/>
          </a:p>
          <a:p>
            <a:r>
              <a:rPr lang="en-US" dirty="0" smtClean="0"/>
              <a:t>General format for annotation databases</a:t>
            </a:r>
          </a:p>
          <a:p>
            <a:r>
              <a:rPr lang="en-US" dirty="0"/>
              <a:t>9 </a:t>
            </a:r>
            <a:r>
              <a:rPr lang="en-US" dirty="0" smtClean="0"/>
              <a:t>columns, tab-delimited</a:t>
            </a:r>
            <a:endParaRPr lang="en-US" dirty="0"/>
          </a:p>
          <a:p>
            <a:pPr lvl="1"/>
            <a:r>
              <a:rPr lang="en-US" dirty="0" smtClean="0"/>
              <a:t>Sequence (chromosome)</a:t>
            </a:r>
          </a:p>
          <a:p>
            <a:pPr lvl="1"/>
            <a:r>
              <a:rPr lang="en-US" dirty="0" smtClean="0"/>
              <a:t>Source (database name)</a:t>
            </a:r>
          </a:p>
          <a:p>
            <a:pPr lvl="1"/>
            <a:r>
              <a:rPr lang="en-US" dirty="0" smtClean="0"/>
              <a:t>Feature type (</a:t>
            </a:r>
            <a:r>
              <a:rPr lang="en-US" i="1" dirty="0" smtClean="0"/>
              <a:t>e.g. </a:t>
            </a:r>
            <a:r>
              <a:rPr lang="en-US" dirty="0" smtClean="0"/>
              <a:t>exon, </a:t>
            </a:r>
            <a:r>
              <a:rPr lang="en-US" dirty="0" err="1" smtClean="0"/>
              <a:t>lncRNA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 (1-indexed)</a:t>
            </a:r>
          </a:p>
          <a:p>
            <a:pPr lvl="1"/>
            <a:r>
              <a:rPr lang="en-US" dirty="0" smtClean="0"/>
              <a:t>End (inclusive)</a:t>
            </a:r>
          </a:p>
          <a:p>
            <a:pPr lvl="1"/>
            <a:r>
              <a:rPr lang="en-US" dirty="0" smtClean="0"/>
              <a:t>Score (0-1000)</a:t>
            </a:r>
          </a:p>
          <a:p>
            <a:pPr lvl="1"/>
            <a:r>
              <a:rPr lang="en-US" dirty="0" smtClean="0"/>
              <a:t>Strand (+ or -)</a:t>
            </a:r>
          </a:p>
          <a:p>
            <a:pPr lvl="1"/>
            <a:r>
              <a:rPr lang="en-US" dirty="0" smtClean="0"/>
              <a:t>Frame (0-2 or .)</a:t>
            </a:r>
          </a:p>
          <a:p>
            <a:pPr lvl="1"/>
            <a:r>
              <a:rPr lang="en-US" dirty="0" smtClean="0"/>
              <a:t>Attributes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4" y="5941116"/>
            <a:ext cx="7566628" cy="706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6648" y="3935191"/>
            <a:ext cx="40767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GTF Attributes: </a:t>
            </a:r>
            <a:r>
              <a:rPr lang="en-US" dirty="0"/>
              <a:t>in GFF2, this is only allowed to be a group ID; in GFF3, it is a semicolon-delimited set of tag-value pairs. Some tags are pre-defined (</a:t>
            </a:r>
            <a:r>
              <a:rPr lang="en-US" dirty="0">
                <a:hlinkClick r:id="rId3"/>
              </a:rPr>
              <a:t>http://gmod.org/wiki/GFF3#GFF3_Format)</a:t>
            </a:r>
            <a:r>
              <a:rPr lang="en-US" dirty="0"/>
              <a:t> but arbitrary tags are allowed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 smtClean="0"/>
              <a:t>BCFTools</a:t>
            </a:r>
            <a:endParaRPr lang="en-US" u="sng" dirty="0" smtClean="0"/>
          </a:p>
          <a:p>
            <a:r>
              <a:rPr lang="en-US" dirty="0" smtClean="0"/>
              <a:t>Another library of generally useful tools for working with VCF files</a:t>
            </a:r>
          </a:p>
          <a:p>
            <a:r>
              <a:rPr lang="en-US" dirty="0" smtClean="0"/>
              <a:t>Included with </a:t>
            </a:r>
            <a:r>
              <a:rPr lang="en-US" dirty="0" err="1" smtClean="0"/>
              <a:t>samtools</a:t>
            </a:r>
            <a:endParaRPr lang="en-US" dirty="0" smtClean="0"/>
          </a:p>
          <a:p>
            <a:pPr lvl="1"/>
            <a:r>
              <a:rPr lang="en-US" dirty="0" smtClean="0"/>
              <a:t>In fact, you can combine </a:t>
            </a: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dirty="0" smtClean="0"/>
              <a:t>and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call</a:t>
            </a:r>
            <a:r>
              <a:rPr lang="en-US" dirty="0" smtClean="0"/>
              <a:t> for an alternate variant calling pipeline</a:t>
            </a: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://samtools.github.io/bcftools/</a:t>
            </a:r>
            <a:r>
              <a:rPr lang="en-US" dirty="0" smtClean="0">
                <a:hlinkClick r:id="rId2"/>
              </a:rPr>
              <a:t>bcftools.html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3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</a:t>
            </a:r>
            <a:r>
              <a:rPr lang="en-US" u="sng" dirty="0" smtClean="0"/>
              <a:t>Query Annotations with </a:t>
            </a:r>
            <a:r>
              <a:rPr lang="en-US" u="sng" dirty="0" err="1" smtClean="0"/>
              <a:t>BCFTools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The query command creates an annotation file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in a user-defined format using a simple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query language. Select any combination of columns and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INFO fields.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query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-f '%</a:t>
            </a:r>
            <a:r>
              <a:rPr lang="en-US" sz="2400" dirty="0">
                <a:latin typeface="Courier"/>
                <a:cs typeface="Courier"/>
              </a:rPr>
              <a:t>CHROM  %POS  %REF  %ALT{0</a:t>
            </a:r>
            <a:r>
              <a:rPr lang="en-US" sz="2400" dirty="0" smtClean="0">
                <a:latin typeface="Courier"/>
                <a:cs typeface="Courier"/>
              </a:rPr>
              <a:t>}  %AF\n'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input/</a:t>
            </a:r>
            <a:r>
              <a:rPr lang="en-US" sz="2400" dirty="0" err="1" smtClean="0">
                <a:latin typeface="Courier"/>
                <a:cs typeface="Courier"/>
              </a:rPr>
              <a:t>vcfs</a:t>
            </a:r>
            <a:r>
              <a:rPr lang="en-US" sz="2400" dirty="0" smtClean="0">
                <a:latin typeface="Courier"/>
                <a:cs typeface="Courier"/>
              </a:rPr>
              <a:t>/NA12878.VQSR.filtered.vcf &gt;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output/NA12878.result.txt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We can also select genotypes using [].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query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-f '%CHROM:%POS [%SAMPLE %GT %GQ ]\n'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input/</a:t>
            </a:r>
            <a:r>
              <a:rPr lang="en-US" sz="2400" dirty="0" err="1">
                <a:latin typeface="Courier"/>
                <a:cs typeface="Courier"/>
              </a:rPr>
              <a:t>vcfs</a:t>
            </a:r>
            <a:r>
              <a:rPr lang="en-US" sz="2400" dirty="0">
                <a:latin typeface="Courier"/>
                <a:cs typeface="Courier"/>
              </a:rPr>
              <a:t>/NA12878.VQSR.filtered.vcf &gt;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output/NA12878.result2.txt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9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Add SNP Annotations with </a:t>
            </a:r>
            <a:r>
              <a:rPr lang="en-US" u="sng" dirty="0" err="1" smtClean="0"/>
              <a:t>BCFTools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annotate requires </a:t>
            </a:r>
            <a:r>
              <a:rPr lang="en-US" sz="2400" dirty="0">
                <a:latin typeface="Courier"/>
                <a:cs typeface="Courier"/>
              </a:rPr>
              <a:t>a compressed, indexed VCF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like we have been making. You can use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rather than </a:t>
            </a:r>
            <a:r>
              <a:rPr lang="en-US" sz="2400" dirty="0" err="1">
                <a:latin typeface="Courier"/>
                <a:cs typeface="Courier"/>
              </a:rPr>
              <a:t>tabix</a:t>
            </a:r>
            <a:r>
              <a:rPr lang="en-US" sz="2400" dirty="0">
                <a:latin typeface="Courier"/>
                <a:cs typeface="Courier"/>
              </a:rPr>
              <a:t> to make the index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bgzip</a:t>
            </a:r>
            <a:r>
              <a:rPr lang="en-US" sz="2400" dirty="0" smtClean="0">
                <a:latin typeface="Courier"/>
                <a:cs typeface="Courier"/>
              </a:rPr>
              <a:t> input/</a:t>
            </a:r>
            <a:r>
              <a:rPr lang="en-US" sz="2400" dirty="0" err="1">
                <a:latin typeface="Courier"/>
                <a:cs typeface="Courier"/>
              </a:rPr>
              <a:t>variant_calls.vcf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index </a:t>
            </a:r>
            <a:r>
              <a:rPr lang="en-US" sz="2400" dirty="0" smtClean="0">
                <a:latin typeface="Courier"/>
                <a:cs typeface="Courier"/>
              </a:rPr>
              <a:t>input/</a:t>
            </a:r>
            <a:r>
              <a:rPr lang="en-US" sz="2400" dirty="0" err="1" smtClean="0">
                <a:latin typeface="Courier"/>
                <a:cs typeface="Courier"/>
              </a:rPr>
              <a:t>variant_calls.vcf.gz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Add any missing SNP IDs from </a:t>
            </a:r>
            <a:r>
              <a:rPr lang="en-US" sz="2400" dirty="0" err="1" smtClean="0">
                <a:latin typeface="Courier"/>
                <a:cs typeface="Courier"/>
              </a:rPr>
              <a:t>dbSNP</a:t>
            </a:r>
            <a:r>
              <a:rPr lang="en-US" sz="2400" dirty="0" smtClean="0">
                <a:latin typeface="Courier"/>
                <a:cs typeface="Courier"/>
              </a:rPr>
              <a:t> (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 IDs)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annotate -c ID -Oz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-a resources/</a:t>
            </a:r>
            <a:r>
              <a:rPr lang="en-US" sz="2400" dirty="0" err="1" smtClean="0">
                <a:latin typeface="Courier"/>
                <a:cs typeface="Courier"/>
              </a:rPr>
              <a:t>annotations.vcf.gz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input/</a:t>
            </a:r>
            <a:r>
              <a:rPr lang="en-US" sz="2400" dirty="0" err="1" smtClean="0">
                <a:latin typeface="Courier"/>
                <a:cs typeface="Courier"/>
              </a:rPr>
              <a:t>variant_calls.vcf.gz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&gt;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Compare the annotated and unannotated VCFs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output/</a:t>
            </a:r>
            <a:r>
              <a:rPr lang="en-US" sz="2400" dirty="0" err="1">
                <a:latin typeface="Courier"/>
                <a:cs typeface="Courier"/>
              </a:rPr>
              <a:t>variant_calls.vcf.gz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|</a:t>
            </a:r>
            <a:r>
              <a:rPr lang="en-US" sz="2400" dirty="0" err="1" smtClean="0">
                <a:latin typeface="Courier"/>
                <a:cs typeface="Courier"/>
              </a:rPr>
              <a:t>grep</a:t>
            </a:r>
            <a:r>
              <a:rPr lang="en-US" sz="2400" dirty="0" smtClean="0">
                <a:latin typeface="Courier"/>
                <a:cs typeface="Courier"/>
              </a:rPr>
              <a:t> -P '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\d+'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 smtClean="0">
                <a:latin typeface="Courier"/>
                <a:cs typeface="Courier"/>
              </a:rPr>
              <a:t>grep</a:t>
            </a:r>
            <a:r>
              <a:rPr lang="en-US" sz="2400" dirty="0" smtClean="0">
                <a:latin typeface="Courier"/>
                <a:cs typeface="Courier"/>
              </a:rPr>
              <a:t> -P '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\d+'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59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 smtClean="0"/>
              <a:t>BEDTools</a:t>
            </a:r>
            <a:endParaRPr lang="en-US" u="sng" dirty="0" smtClean="0"/>
          </a:p>
          <a:p>
            <a:r>
              <a:rPr lang="en-US" dirty="0" smtClean="0"/>
              <a:t>Library of tools for working with BED files</a:t>
            </a:r>
          </a:p>
          <a:p>
            <a:r>
              <a:rPr lang="en-US" dirty="0" smtClean="0">
                <a:cs typeface="Courier"/>
              </a:rPr>
              <a:t>Also reads GFF and VCF files</a:t>
            </a:r>
          </a:p>
          <a:p>
            <a:r>
              <a:rPr lang="en-US" dirty="0" err="1" smtClean="0">
                <a:cs typeface="Courier"/>
              </a:rPr>
              <a:t>BEDTools</a:t>
            </a: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cs typeface="Courier"/>
              </a:rPr>
              <a:t>automatically converts between coordinate </a:t>
            </a:r>
            <a:r>
              <a:rPr lang="en-US" dirty="0" smtClean="0">
                <a:cs typeface="Courier"/>
              </a:rPr>
              <a:t>systems (0-based vs 1-based)</a:t>
            </a: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389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Identify Variants in Common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Intersect two VCF files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bedtools</a:t>
            </a:r>
            <a:r>
              <a:rPr lang="en-US" sz="2400" dirty="0" smtClean="0">
                <a:latin typeface="Courier"/>
                <a:cs typeface="Courier"/>
              </a:rPr>
              <a:t> intersect 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a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\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-b </a:t>
            </a:r>
            <a:r>
              <a:rPr lang="en-US" sz="2400" dirty="0" smtClean="0">
                <a:latin typeface="Courier"/>
                <a:cs typeface="Courier"/>
              </a:rPr>
              <a:t>input</a:t>
            </a:r>
            <a:r>
              <a:rPr lang="en-US" sz="2400" dirty="0" smtClean="0">
                <a:latin typeface="Courier"/>
                <a:cs typeface="Courier"/>
              </a:rPr>
              <a:t>/other/</a:t>
            </a:r>
            <a:r>
              <a:rPr lang="en-US" sz="2400" dirty="0" err="1" smtClean="0">
                <a:latin typeface="Courier"/>
                <a:cs typeface="Courier"/>
              </a:rPr>
              <a:t>compare.vcf.gz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| </a:t>
            </a:r>
            <a:r>
              <a:rPr lang="en-US" sz="2400" dirty="0" err="1" smtClean="0">
                <a:latin typeface="Courier"/>
                <a:cs typeface="Courier"/>
              </a:rPr>
              <a:t>bgzip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&gt; output/</a:t>
            </a:r>
            <a:r>
              <a:rPr lang="en-US" sz="2400" dirty="0" err="1" smtClean="0">
                <a:latin typeface="Courier"/>
                <a:cs typeface="Courier"/>
              </a:rPr>
              <a:t>intersection.vcf.gz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Look at the results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output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intersection.vcf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smtClean="0">
                <a:latin typeface="Courier"/>
                <a:cs typeface="Courier"/>
              </a:rPr>
              <a:t>less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Identify Variants in </a:t>
            </a:r>
            <a:r>
              <a:rPr lang="en-US" u="sng" dirty="0" smtClean="0"/>
              <a:t>Common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Remove false-positive variants identified in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blacklist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bedtools</a:t>
            </a:r>
            <a:r>
              <a:rPr lang="en-US" sz="2400" dirty="0" smtClean="0">
                <a:latin typeface="Courier"/>
                <a:cs typeface="Courier"/>
              </a:rPr>
              <a:t> subtract 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a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i="1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-b resources/</a:t>
            </a:r>
            <a:r>
              <a:rPr lang="en-US" sz="2400" dirty="0" err="1" smtClean="0">
                <a:latin typeface="Courier"/>
                <a:cs typeface="Courier"/>
              </a:rPr>
              <a:t>blacklist.bed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 smtClean="0">
                <a:latin typeface="Courier"/>
                <a:cs typeface="Courier"/>
              </a:rPr>
              <a:t>gzip</a:t>
            </a:r>
            <a:r>
              <a:rPr lang="en-US" sz="2400" dirty="0" smtClean="0">
                <a:latin typeface="Courier"/>
                <a:cs typeface="Courier"/>
              </a:rPr>
              <a:t> &gt;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clean.vcf.gz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Compare results to original VCF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 smtClean="0">
                <a:latin typeface="Courier"/>
                <a:cs typeface="Courier"/>
              </a:rPr>
              <a:t>wc</a:t>
            </a:r>
            <a:r>
              <a:rPr lang="en-US" sz="2400" dirty="0" smtClean="0">
                <a:latin typeface="Courier"/>
                <a:cs typeface="Courier"/>
              </a:rPr>
              <a:t> -l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output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clean.vcf.gz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>
                <a:latin typeface="Courier"/>
                <a:cs typeface="Courier"/>
              </a:rPr>
              <a:t>wc</a:t>
            </a:r>
            <a:r>
              <a:rPr lang="en-US" sz="2400" dirty="0">
                <a:latin typeface="Courier"/>
                <a:cs typeface="Courier"/>
              </a:rPr>
              <a:t> -l </a:t>
            </a:r>
          </a:p>
        </p:txBody>
      </p:sp>
    </p:spTree>
    <p:extLst>
      <p:ext uri="{BB962C8B-B14F-4D97-AF65-F5344CB8AC3E}">
        <p14:creationId xmlns:p14="http://schemas.microsoft.com/office/powerpoint/2010/main" val="17362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Variant Effect Predictor</a:t>
            </a:r>
            <a:endParaRPr lang="en-US" u="sng" dirty="0" smtClean="0"/>
          </a:p>
          <a:p>
            <a:r>
              <a:rPr lang="en-US" dirty="0" smtClean="0"/>
              <a:t>Combines lots of annotation information to predict functional effect of variants</a:t>
            </a:r>
          </a:p>
          <a:p>
            <a:r>
              <a:rPr lang="en-US" dirty="0" smtClean="0"/>
              <a:t>Two versions</a:t>
            </a:r>
          </a:p>
          <a:p>
            <a:pPr lvl="1"/>
            <a:r>
              <a:rPr lang="en-US" dirty="0">
                <a:cs typeface="Courier"/>
              </a:rPr>
              <a:t>Web-based: </a:t>
            </a:r>
            <a:r>
              <a:rPr lang="en-US" dirty="0">
                <a:cs typeface="Courier"/>
                <a:hlinkClick r:id="rId2"/>
              </a:rPr>
              <a:t>http://</a:t>
            </a:r>
            <a:r>
              <a:rPr lang="en-US" dirty="0" smtClean="0">
                <a:cs typeface="Courier"/>
                <a:hlinkClick r:id="rId2"/>
              </a:rPr>
              <a:t>www.ensembl.org/Tools/VEP</a:t>
            </a:r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Desktop: requires install of large database</a:t>
            </a: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9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ANNOVAR</a:t>
            </a:r>
          </a:p>
          <a:p>
            <a:r>
              <a:rPr lang="en-US" dirty="0" smtClean="0"/>
              <a:t>Apply functional annotations to variants</a:t>
            </a:r>
          </a:p>
          <a:p>
            <a:pPr lvl="1"/>
            <a:r>
              <a:rPr lang="en-US" dirty="0" smtClean="0">
                <a:cs typeface="Courier"/>
              </a:rPr>
              <a:t>Gene-based (</a:t>
            </a:r>
            <a:r>
              <a:rPr lang="en-US" i="1" dirty="0" smtClean="0">
                <a:cs typeface="Courier"/>
              </a:rPr>
              <a:t>e.g. </a:t>
            </a:r>
            <a:r>
              <a:rPr lang="en-US" dirty="0" smtClean="0">
                <a:cs typeface="Courier"/>
              </a:rPr>
              <a:t>coding changes)</a:t>
            </a:r>
          </a:p>
          <a:p>
            <a:pPr lvl="1"/>
            <a:r>
              <a:rPr lang="en-US" dirty="0" smtClean="0">
                <a:cs typeface="Courier"/>
              </a:rPr>
              <a:t>Region-based (</a:t>
            </a:r>
            <a:r>
              <a:rPr lang="en-US" i="1" dirty="0" smtClean="0">
                <a:cs typeface="Courier"/>
              </a:rPr>
              <a:t>e.g. </a:t>
            </a:r>
            <a:r>
              <a:rPr lang="en-US" dirty="0" smtClean="0">
                <a:cs typeface="Courier"/>
              </a:rPr>
              <a:t>conserved regions)</a:t>
            </a:r>
          </a:p>
          <a:p>
            <a:pPr lvl="1"/>
            <a:r>
              <a:rPr lang="en-US" dirty="0" smtClean="0">
                <a:cs typeface="Courier"/>
              </a:rPr>
              <a:t>Filter-based (</a:t>
            </a:r>
            <a:r>
              <a:rPr lang="en-US" i="1" dirty="0" smtClean="0">
                <a:cs typeface="Courier"/>
              </a:rPr>
              <a:t>e.g.</a:t>
            </a:r>
            <a:r>
              <a:rPr lang="en-US" dirty="0" smtClean="0">
                <a:cs typeface="Courier"/>
              </a:rPr>
              <a:t> does variant appear in </a:t>
            </a:r>
            <a:r>
              <a:rPr lang="en-US" dirty="0" err="1" smtClean="0">
                <a:cs typeface="Courier"/>
              </a:rPr>
              <a:t>dbSNP</a:t>
            </a:r>
            <a:r>
              <a:rPr lang="en-US" dirty="0" smtClean="0">
                <a:cs typeface="Courier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1264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Purpose</a:t>
            </a:r>
          </a:p>
          <a:p>
            <a:r>
              <a:rPr lang="en-US" dirty="0" smtClean="0"/>
              <a:t>Not all variants are equal – some are more relevant to our research than others</a:t>
            </a:r>
          </a:p>
          <a:p>
            <a:pPr lvl="1"/>
            <a:r>
              <a:rPr lang="en-US" dirty="0" smtClean="0"/>
              <a:t>Non-coding versus synonymous </a:t>
            </a:r>
            <a:r>
              <a:rPr lang="en-US" dirty="0"/>
              <a:t>versus </a:t>
            </a:r>
            <a:r>
              <a:rPr lang="en-US" dirty="0" smtClean="0"/>
              <a:t>non-synonymous</a:t>
            </a:r>
            <a:endParaRPr lang="en-US" dirty="0"/>
          </a:p>
          <a:p>
            <a:pPr lvl="1"/>
            <a:r>
              <a:rPr lang="en-US" dirty="0" smtClean="0"/>
              <a:t>Variants </a:t>
            </a:r>
            <a:r>
              <a:rPr lang="en-US" dirty="0" smtClean="0"/>
              <a:t>may already be associated with disease</a:t>
            </a:r>
          </a:p>
          <a:p>
            <a:pPr lvl="1"/>
            <a:r>
              <a:rPr lang="en-US" dirty="0" smtClean="0"/>
              <a:t>Non-coding variants may alter gene expression</a:t>
            </a:r>
          </a:p>
          <a:p>
            <a:r>
              <a:rPr lang="en-US" dirty="0" smtClean="0"/>
              <a:t>Annotation adds information from other sources to our variant call set</a:t>
            </a:r>
          </a:p>
          <a:p>
            <a:pPr lvl="1"/>
            <a:r>
              <a:rPr lang="en-US" dirty="0" smtClean="0"/>
              <a:t>Then we can filter by annotations to prioritize variants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4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Add Gene Annotations with ANNOVAR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Download ANNOVAR annotations (only required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once; already done for you)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annotate_variation.pl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buildver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"/>
                <a:cs typeface="Courier"/>
              </a:rPr>
              <a:t>GENOME_VERSION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downdb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webfrom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annovar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refGene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i="1" dirty="0" smtClean="0">
                <a:latin typeface="Courier"/>
                <a:cs typeface="Courier"/>
              </a:rPr>
              <a:t>REFERENCE_DIRECTORY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Convert VCF to ANNOVAR format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convert2annovar.pl -format vcf4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VEP_input.vcf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&gt; output/</a:t>
            </a:r>
            <a:r>
              <a:rPr lang="en-US" sz="2400" dirty="0" err="1" smtClean="0">
                <a:latin typeface="Courier"/>
                <a:cs typeface="Courier"/>
              </a:rPr>
              <a:t>annovar_input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Add annotations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annotate_variation.pl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--</a:t>
            </a:r>
            <a:r>
              <a:rPr lang="en-US" sz="2400" dirty="0" err="1" smtClean="0">
                <a:latin typeface="Courier"/>
                <a:cs typeface="Courier"/>
              </a:rPr>
              <a:t>geneanno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buildver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hg38</a:t>
            </a:r>
            <a:r>
              <a:rPr lang="en-US" sz="2400" i="1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dbtype</a:t>
            </a:r>
            <a:r>
              <a:rPr lang="en-US" sz="2400" dirty="0">
                <a:latin typeface="Courier"/>
                <a:cs typeface="Courier"/>
              </a:rPr>
              <a:t> gene output/</a:t>
            </a:r>
            <a:r>
              <a:rPr lang="en-US" sz="2400" dirty="0" err="1">
                <a:latin typeface="Courier"/>
                <a:cs typeface="Courier"/>
              </a:rPr>
              <a:t>annovar_input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esources/</a:t>
            </a:r>
            <a:r>
              <a:rPr lang="en-US" sz="2400" dirty="0" err="1" smtClean="0">
                <a:latin typeface="Courier"/>
                <a:cs typeface="Courier"/>
              </a:rPr>
              <a:t>humandb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403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ANNOVAR Output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197100"/>
            <a:ext cx="9017000" cy="34163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nonsynonymous</a:t>
            </a:r>
            <a:r>
              <a:rPr lang="en-US" dirty="0" smtClean="0"/>
              <a:t> </a:t>
            </a:r>
            <a:r>
              <a:rPr lang="en-US" dirty="0"/>
              <a:t>SNV IL23R:NM_144701:exon9:c.G1142A:p.R381Q, 1 67705958 67705958 G A comments: rs11209026 (R381Q), a SNP in IL23R associated with </a:t>
            </a:r>
            <a:r>
              <a:rPr lang="en-US" dirty="0" err="1"/>
              <a:t>Crohn's</a:t>
            </a:r>
            <a:r>
              <a:rPr lang="en-US" dirty="0"/>
              <a:t> disease</a:t>
            </a:r>
          </a:p>
          <a:p>
            <a:r>
              <a:rPr lang="en-US" dirty="0" err="1" smtClean="0"/>
              <a:t>nonsynonymous</a:t>
            </a:r>
            <a:r>
              <a:rPr lang="en-US" dirty="0" smtClean="0"/>
              <a:t> </a:t>
            </a:r>
            <a:r>
              <a:rPr lang="en-US" dirty="0"/>
              <a:t>SNV ATG16L1:NM_001190267:exon9:c.A550G:p.T184A,ATG16L1:NM_017974:exon8:c.A841G:p.T281A,ATG16L1:NM_001190266:exon9:c.A646G:p.T216A,ATG16L1:NM_030803:exon9:c.A898G:p.T300A,ATG16L1:NM_198890:exon5:c.A409G:p.T137A, 2 234183368 234183368 A G comments: rs2241880 (T300A), a SNP in the ATG16L1 associated with </a:t>
            </a:r>
            <a:r>
              <a:rPr lang="en-US" dirty="0" err="1"/>
              <a:t>Crohn's</a:t>
            </a:r>
            <a:r>
              <a:rPr lang="en-US" dirty="0"/>
              <a:t> disease</a:t>
            </a:r>
          </a:p>
          <a:p>
            <a:r>
              <a:rPr lang="en-US" dirty="0" err="1" smtClean="0"/>
              <a:t>nonsynonymous</a:t>
            </a:r>
            <a:r>
              <a:rPr lang="en-US" dirty="0" smtClean="0"/>
              <a:t> </a:t>
            </a:r>
            <a:r>
              <a:rPr lang="en-US" dirty="0"/>
              <a:t>SNV NOD2:NM_022162:exon4:c.C2104T:p.R702W,NOD2:NM_001293557:exon3:c.C2023T:p.R675W, 16 50745926 50745926 C comments: rs2066844 (R702W), a non-synonymous SNP in NOD2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 Manhattan plot gives an overview of your results, but you want to know which are the most likely to be causal for your trait of interest</a:t>
            </a:r>
          </a:p>
          <a:p>
            <a:r>
              <a:rPr lang="en-US" dirty="0" smtClean="0"/>
              <a:t>Fine mapping is a general term to describe identifying the most likely causal variants within each locus (gene or LD block)</a:t>
            </a:r>
          </a:p>
          <a:p>
            <a:r>
              <a:rPr lang="en-US" dirty="0" smtClean="0"/>
              <a:t>You then prioritize this subset of likely causal variants for functional analysis (knock-down/out, overexpression, CRISPR)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8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Locus Prioritization</a:t>
            </a:r>
          </a:p>
          <a:p>
            <a:r>
              <a:rPr lang="en-US" dirty="0" smtClean="0"/>
              <a:t>Filter results by some minimal significance threshold and then sort by effect size</a:t>
            </a:r>
          </a:p>
          <a:p>
            <a:r>
              <a:rPr lang="en-US" dirty="0" smtClean="0"/>
              <a:t>Case/control: the Odds Ratio (OR) is the effect size</a:t>
            </a:r>
          </a:p>
          <a:p>
            <a:pPr lvl="1"/>
            <a:r>
              <a:rPr lang="en-US" dirty="0"/>
              <a:t>Effect &gt; 1 means the variant allele is correlated with the trait; effect &lt; 1 means anti-correlated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useful to first convert </a:t>
            </a:r>
            <a:r>
              <a:rPr lang="en-US" dirty="0" smtClean="0"/>
              <a:t>effect &lt; 1 (1/OR) before sorting</a:t>
            </a:r>
          </a:p>
          <a:p>
            <a:r>
              <a:rPr lang="en-US" dirty="0" smtClean="0"/>
              <a:t>Quantitative: the Beta is the effect size</a:t>
            </a:r>
          </a:p>
          <a:p>
            <a:pPr lvl="1"/>
            <a:r>
              <a:rPr lang="en-US" dirty="0" smtClean="0"/>
              <a:t>Direction of effect indicated by Beta &gt; or &lt; 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Locus Prioritization</a:t>
            </a:r>
          </a:p>
          <a:p>
            <a:r>
              <a:rPr lang="en-US" dirty="0" smtClean="0"/>
              <a:t>Group results by region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Genes (WES data)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Size windows (50 kb)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SNP windows (25-50 SNPs, depending on density)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LD blocks - only works for single population; Plink can do this (--blocks option)</a:t>
            </a:r>
          </a:p>
          <a:p>
            <a:r>
              <a:rPr lang="en-US" dirty="0" smtClean="0"/>
              <a:t>Sort by max effect size in each region</a:t>
            </a:r>
          </a:p>
          <a:p>
            <a:r>
              <a:rPr lang="en-US" dirty="0" smtClean="0"/>
              <a:t>Select some number of regions to investigate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0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</a:t>
            </a:r>
          </a:p>
          <a:p>
            <a:r>
              <a:rPr lang="en-US" dirty="0" smtClean="0"/>
              <a:t>More sophisticated fine-mapping method that incorporates functional information, </a:t>
            </a:r>
            <a:r>
              <a:rPr lang="en-US" i="1" dirty="0" smtClean="0"/>
              <a:t>e.g.</a:t>
            </a:r>
            <a:endParaRPr lang="en-US" dirty="0" smtClean="0"/>
          </a:p>
          <a:p>
            <a:pPr lvl="1"/>
            <a:r>
              <a:rPr lang="en-US" dirty="0" smtClean="0"/>
              <a:t>Gene expression</a:t>
            </a:r>
          </a:p>
          <a:p>
            <a:pPr lvl="1"/>
            <a:r>
              <a:rPr lang="en-US" dirty="0" smtClean="0"/>
              <a:t>Chromatin state</a:t>
            </a:r>
          </a:p>
          <a:p>
            <a:pPr lvl="1"/>
            <a:r>
              <a:rPr lang="en-US" dirty="0" smtClean="0"/>
              <a:t>Conservation</a:t>
            </a:r>
          </a:p>
          <a:p>
            <a:r>
              <a:rPr lang="en-US" dirty="0" smtClean="0"/>
              <a:t>Based on per-SNP or per-region summary statistics</a:t>
            </a:r>
          </a:p>
          <a:p>
            <a:pPr lvl="1"/>
            <a:r>
              <a:rPr lang="en-US" dirty="0" smtClean="0"/>
              <a:t>Ideally, you'll have multiple studies on the same phenotype in different populations (meta-analysis)</a:t>
            </a:r>
          </a:p>
        </p:txBody>
      </p:sp>
    </p:spTree>
    <p:extLst>
      <p:ext uri="{BB962C8B-B14F-4D97-AF65-F5344CB8AC3E}">
        <p14:creationId xmlns:p14="http://schemas.microsoft.com/office/powerpoint/2010/main" val="13984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</a:t>
            </a:r>
          </a:p>
          <a:p>
            <a:r>
              <a:rPr lang="en-US" dirty="0" smtClean="0"/>
              <a:t>Z-score is the summary statistic</a:t>
            </a:r>
          </a:p>
          <a:p>
            <a:pPr lvl="1"/>
            <a:r>
              <a:rPr lang="en-US" dirty="0" smtClean="0"/>
              <a:t>For case/control, computed as                        where f</a:t>
            </a:r>
            <a:r>
              <a:rPr lang="en-US" baseline="30000" dirty="0"/>
              <a:t>+</a:t>
            </a:r>
            <a:r>
              <a:rPr lang="en-US" dirty="0" smtClean="0"/>
              <a:t> and f</a:t>
            </a:r>
            <a:r>
              <a:rPr lang="en-US" baseline="30000" dirty="0" smtClean="0"/>
              <a:t>-</a:t>
            </a:r>
            <a:r>
              <a:rPr lang="en-US" dirty="0" smtClean="0"/>
              <a:t> are the frequencies in the case and control populations, and f = f</a:t>
            </a:r>
            <a:r>
              <a:rPr lang="en-US" baseline="30000" dirty="0" smtClean="0"/>
              <a:t>+</a:t>
            </a:r>
            <a:r>
              <a:rPr lang="en-US" dirty="0" smtClean="0"/>
              <a:t> + f</a:t>
            </a:r>
            <a:r>
              <a:rPr lang="en-US" baseline="30000" dirty="0"/>
              <a:t>-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quantitative traits, it's Beta / 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2374900"/>
            <a:ext cx="1638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association study (or studies)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summary statistics (example code in cookbook)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data into </a:t>
            </a:r>
            <a:r>
              <a:rPr lang="en-US" dirty="0" smtClean="0"/>
              <a:t>regions </a:t>
            </a:r>
            <a:r>
              <a:rPr lang="mr-IN" dirty="0" smtClean="0"/>
              <a:t>–</a:t>
            </a:r>
            <a:r>
              <a:rPr lang="en-US" dirty="0" smtClean="0"/>
              <a:t> use </a:t>
            </a:r>
            <a:r>
              <a:rPr lang="en-US" dirty="0" err="1" smtClean="0"/>
              <a:t>bedtools</a:t>
            </a:r>
            <a:r>
              <a:rPr lang="en-US" dirty="0" smtClean="0"/>
              <a:t> for this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771900"/>
            <a:ext cx="25908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 Workflow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Prepare annotations</a:t>
            </a:r>
          </a:p>
          <a:p>
            <a:pPr marL="834390" lvl="1" indent="-514350"/>
            <a:r>
              <a:rPr lang="en-US" dirty="0" smtClean="0"/>
              <a:t>LD between SNPs in each loci</a:t>
            </a:r>
          </a:p>
          <a:p>
            <a:pPr marL="1108710" lvl="2" indent="-514350"/>
            <a:r>
              <a:rPr lang="en-US" dirty="0" smtClean="0"/>
              <a:t>PAINTOR provides a tool based on 1000 Genomes data</a:t>
            </a:r>
          </a:p>
          <a:p>
            <a:pPr marL="1108710" lvl="2" indent="-514350"/>
            <a:r>
              <a:rPr lang="en-US" dirty="0" smtClean="0"/>
              <a:t>Plink can also do this </a:t>
            </a:r>
          </a:p>
          <a:p>
            <a:pPr marL="834390" lvl="1" indent="-514350"/>
            <a:r>
              <a:rPr lang="en-US" dirty="0" smtClean="0"/>
              <a:t>SNP </a:t>
            </a:r>
            <a:r>
              <a:rPr lang="en-US" dirty="0"/>
              <a:t>functional annotation: PAINTOR provides a tool, as well as a database of functional </a:t>
            </a:r>
            <a:r>
              <a:rPr lang="en-US" dirty="0" smtClean="0"/>
              <a:t>annotations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Run analysis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Use CANVIS to plot each locus</a:t>
            </a:r>
          </a:p>
        </p:txBody>
      </p:sp>
    </p:spTree>
    <p:extLst>
      <p:ext uri="{BB962C8B-B14F-4D97-AF65-F5344CB8AC3E}">
        <p14:creationId xmlns:p14="http://schemas.microsoft.com/office/powerpoint/2010/main" val="4026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Generate LD Matrix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this example we'll just use the first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10 SNPs. You'll want to run this command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each region.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chr</a:t>
            </a:r>
            <a:r>
              <a:rPr lang="en-US" sz="2400" dirty="0">
                <a:latin typeface="Courier"/>
                <a:cs typeface="Courier"/>
              </a:rPr>
              <a:t> 1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-r2 square --</a:t>
            </a:r>
            <a:r>
              <a:rPr lang="en-US" sz="2400" dirty="0" err="1">
                <a:latin typeface="Courier"/>
                <a:cs typeface="Courier"/>
              </a:rPr>
              <a:t>snps</a:t>
            </a:r>
            <a:r>
              <a:rPr lang="en-US" sz="2400" dirty="0">
                <a:latin typeface="Courier"/>
                <a:cs typeface="Courier"/>
              </a:rPr>
              <a:t> rs6681049-rs3128342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420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 smtClean="0"/>
              <a:t>Identifiers: link variants to external databases</a:t>
            </a:r>
          </a:p>
          <a:p>
            <a:pPr lvl="1"/>
            <a:r>
              <a:rPr lang="en-US" dirty="0" smtClean="0"/>
              <a:t>Variant IDs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dbSNP</a:t>
            </a:r>
            <a:endParaRPr lang="en-US" dirty="0" smtClean="0"/>
          </a:p>
          <a:p>
            <a:pPr lvl="1"/>
            <a:r>
              <a:rPr lang="en-US" dirty="0" smtClean="0"/>
              <a:t>Gene IDs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Entrez</a:t>
            </a:r>
            <a:r>
              <a:rPr lang="en-US" dirty="0" smtClean="0"/>
              <a:t>, </a:t>
            </a:r>
            <a:r>
              <a:rPr lang="en-US" dirty="0" err="1" smtClean="0"/>
              <a:t>Ensembl</a:t>
            </a:r>
            <a:endParaRPr lang="en-US" dirty="0" smtClean="0"/>
          </a:p>
          <a:p>
            <a:r>
              <a:rPr lang="en-US" dirty="0" smtClean="0"/>
              <a:t>Regional:</a:t>
            </a:r>
          </a:p>
          <a:p>
            <a:pPr lvl="1"/>
            <a:r>
              <a:rPr lang="en-US" dirty="0" smtClean="0"/>
              <a:t>Intergenic</a:t>
            </a:r>
          </a:p>
          <a:p>
            <a:pPr lvl="1"/>
            <a:r>
              <a:rPr lang="en-US" dirty="0" smtClean="0"/>
              <a:t>Exon </a:t>
            </a:r>
            <a:r>
              <a:rPr lang="mr-IN" dirty="0" smtClean="0"/>
              <a:t>–</a:t>
            </a:r>
            <a:r>
              <a:rPr lang="en-US" dirty="0" smtClean="0"/>
              <a:t> 5’UTR, coding, 3’UTR</a:t>
            </a:r>
          </a:p>
          <a:p>
            <a:pPr lvl="1"/>
            <a:r>
              <a:rPr lang="en-US" dirty="0" smtClean="0"/>
              <a:t>Intron</a:t>
            </a:r>
          </a:p>
          <a:p>
            <a:pPr lvl="1"/>
            <a:r>
              <a:rPr lang="en-US" dirty="0" smtClean="0"/>
              <a:t>CpG Island</a:t>
            </a:r>
          </a:p>
          <a:p>
            <a:pPr lvl="1"/>
            <a:r>
              <a:rPr lang="en-US" dirty="0" smtClean="0"/>
              <a:t>Heterochromatin (</a:t>
            </a:r>
            <a:r>
              <a:rPr lang="en-US" i="1" dirty="0" smtClean="0"/>
              <a:t>e.g. </a:t>
            </a:r>
            <a:r>
              <a:rPr lang="en-US" dirty="0"/>
              <a:t>c</a:t>
            </a:r>
            <a:r>
              <a:rPr lang="en-US" dirty="0" smtClean="0"/>
              <a:t>entromere, telomere)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6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Annotate Loci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locus annotation, we use the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AnnotateLocus</a:t>
            </a:r>
            <a:r>
              <a:rPr lang="en-US" sz="2400" dirty="0" smtClean="0">
                <a:latin typeface="Courier"/>
                <a:cs typeface="Courier"/>
              </a:rPr>
              <a:t> tool supplied with PAINTOR.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You need to download the database which 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quite large (link in cookbook).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python </a:t>
            </a:r>
            <a:r>
              <a:rPr lang="en-US" sz="2400" dirty="0" err="1" smtClean="0">
                <a:latin typeface="Courier"/>
                <a:cs typeface="Courier"/>
              </a:rPr>
              <a:t>AnnotateLocus.py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-input </a:t>
            </a:r>
            <a:r>
              <a:rPr lang="en-US" sz="2400" dirty="0" err="1" smtClean="0">
                <a:latin typeface="Courier"/>
                <a:cs typeface="Courier"/>
              </a:rPr>
              <a:t>annotation_paths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-locus </a:t>
            </a:r>
            <a:r>
              <a:rPr lang="en-US" sz="2400" dirty="0" smtClean="0">
                <a:latin typeface="Courier"/>
                <a:cs typeface="Courier"/>
              </a:rPr>
              <a:t>Locus1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-out Locus1.</a:t>
            </a:r>
            <a:r>
              <a:rPr lang="en-US" sz="2400" dirty="0" smtClean="0">
                <a:latin typeface="Courier"/>
                <a:cs typeface="Courier"/>
              </a:rPr>
              <a:t>annotations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chr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CHR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 POS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2644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PAINTOR Analysis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Run PAINTOR on all the loci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 -input input/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input.files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in input/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LDname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ld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Zhead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Zscore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-out output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562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PAINTOR Analysis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visualize the output. We'll use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more interesting example here. We'll use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liver histone mark as the functional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annotation.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python scripts/</a:t>
            </a:r>
            <a:r>
              <a:rPr lang="en-US" sz="2400" dirty="0" err="1">
                <a:latin typeface="Courier"/>
                <a:cs typeface="Courier"/>
              </a:rPr>
              <a:t>CANVIS.py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-o output/</a:t>
            </a:r>
            <a:r>
              <a:rPr lang="en-US" sz="2400" dirty="0" err="1" smtClean="0">
                <a:latin typeface="Courier"/>
                <a:cs typeface="Courier"/>
              </a:rPr>
              <a:t>canvis_output.svg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l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/chr4</a:t>
            </a:r>
            <a:r>
              <a:rPr lang="en-US" sz="2400" dirty="0" smtClean="0">
                <a:latin typeface="Courier"/>
                <a:cs typeface="Courier"/>
              </a:rPr>
              <a:t>.rs6831256.post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z </a:t>
            </a:r>
            <a:r>
              <a:rPr lang="en-US" sz="2400" dirty="0" err="1">
                <a:latin typeface="Courier"/>
                <a:cs typeface="Courier"/>
              </a:rPr>
              <a:t>ldl.Zscore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r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/chr4</a:t>
            </a:r>
            <a:r>
              <a:rPr lang="en-US" sz="2400" dirty="0" smtClean="0">
                <a:latin typeface="Courier"/>
                <a:cs typeface="Courier"/>
              </a:rPr>
              <a:t>.rs6831256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smtClean="0">
                <a:latin typeface="Courier"/>
                <a:cs typeface="Courier"/>
              </a:rPr>
              <a:t>ld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a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smtClean="0">
                <a:latin typeface="Courier"/>
                <a:cs typeface="Courier"/>
              </a:rPr>
              <a:t>chr4.rs6831256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smtClean="0">
                <a:latin typeface="Courier"/>
                <a:cs typeface="Courier"/>
              </a:rPr>
              <a:t>annot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s E066.H3K27ac.narrowPeak.Adult_Liver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2086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 smtClean="0"/>
              <a:t>Conservation</a:t>
            </a:r>
          </a:p>
          <a:p>
            <a:pPr lvl="1"/>
            <a:r>
              <a:rPr lang="en-US" dirty="0" err="1" smtClean="0"/>
              <a:t>phastCons</a:t>
            </a:r>
            <a:r>
              <a:rPr lang="en-US" dirty="0" smtClean="0"/>
              <a:t>, </a:t>
            </a:r>
            <a:r>
              <a:rPr lang="en-US" dirty="0" err="1" smtClean="0"/>
              <a:t>phyloP</a:t>
            </a:r>
            <a:endParaRPr lang="en-US" dirty="0" smtClean="0"/>
          </a:p>
          <a:p>
            <a:r>
              <a:rPr lang="en-US" dirty="0" smtClean="0"/>
              <a:t>Chromatin state (cell type-specific)</a:t>
            </a:r>
          </a:p>
          <a:p>
            <a:pPr lvl="1"/>
            <a:r>
              <a:rPr lang="en-US" dirty="0" smtClean="0"/>
              <a:t>Promoter</a:t>
            </a:r>
          </a:p>
          <a:p>
            <a:pPr lvl="1"/>
            <a:r>
              <a:rPr lang="en-US" dirty="0" smtClean="0"/>
              <a:t>Enhancer</a:t>
            </a:r>
          </a:p>
          <a:p>
            <a:pPr lvl="1"/>
            <a:r>
              <a:rPr lang="en-US" dirty="0" smtClean="0"/>
              <a:t>Transcribed</a:t>
            </a:r>
          </a:p>
          <a:p>
            <a:pPr lvl="1"/>
            <a:r>
              <a:rPr lang="en-US" dirty="0" smtClean="0"/>
              <a:t>Repressed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0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 smtClean="0"/>
              <a:t>Overlapping features</a:t>
            </a:r>
          </a:p>
          <a:p>
            <a:pPr lvl="1"/>
            <a:r>
              <a:rPr lang="en-US" dirty="0" smtClean="0"/>
              <a:t>Other variants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e.g. </a:t>
            </a:r>
            <a:r>
              <a:rPr lang="en-US" dirty="0" smtClean="0"/>
              <a:t>the same site can be a SNP or deletion in different individuals</a:t>
            </a:r>
          </a:p>
          <a:p>
            <a:pPr lvl="1"/>
            <a:r>
              <a:rPr lang="en-US" dirty="0" smtClean="0"/>
              <a:t>Gene annotation database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Gencode</a:t>
            </a:r>
            <a:r>
              <a:rPr lang="en-US" dirty="0" smtClean="0"/>
              <a:t>, </a:t>
            </a:r>
            <a:r>
              <a:rPr lang="en-US" dirty="0" err="1" smtClean="0"/>
              <a:t>RefSeq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rotein coding, </a:t>
            </a:r>
            <a:r>
              <a:rPr lang="en-US" dirty="0" err="1" smtClean="0"/>
              <a:t>lncRNA</a:t>
            </a:r>
            <a:r>
              <a:rPr lang="en-US" dirty="0" smtClean="0"/>
              <a:t>, miRNA</a:t>
            </a:r>
          </a:p>
          <a:p>
            <a:pPr lvl="1"/>
            <a:r>
              <a:rPr lang="en-US" dirty="0" smtClean="0"/>
              <a:t>Repeat elements </a:t>
            </a:r>
            <a:r>
              <a:rPr lang="mr-IN" dirty="0" smtClean="0"/>
              <a:t>–</a:t>
            </a:r>
            <a:r>
              <a:rPr lang="en-US" dirty="0" smtClean="0"/>
              <a:t> LINES, </a:t>
            </a:r>
            <a:r>
              <a:rPr lang="en-US" dirty="0" err="1" smtClean="0"/>
              <a:t>Alu</a:t>
            </a:r>
            <a:r>
              <a:rPr lang="en-US" dirty="0" smtClean="0"/>
              <a:t>, STRs</a:t>
            </a:r>
          </a:p>
          <a:p>
            <a:pPr lvl="1"/>
            <a:r>
              <a:rPr lang="en-US" dirty="0" smtClean="0"/>
              <a:t>Open chromatin (DNase-Seq, ATAC-Seq)</a:t>
            </a:r>
          </a:p>
          <a:p>
            <a:pPr lvl="1"/>
            <a:r>
              <a:rPr lang="en-US" dirty="0" smtClean="0"/>
              <a:t>Transcription factor binding sites (ChIP-Seq)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8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/>
              <a:t>Functional information</a:t>
            </a:r>
          </a:p>
          <a:p>
            <a:pPr lvl="1"/>
            <a:r>
              <a:rPr lang="en-US" dirty="0" smtClean="0"/>
              <a:t>Gene expression - </a:t>
            </a:r>
            <a:r>
              <a:rPr lang="en-US" dirty="0" err="1" smtClean="0"/>
              <a:t>GTEx</a:t>
            </a:r>
            <a:endParaRPr lang="en-US" dirty="0" smtClean="0"/>
          </a:p>
          <a:p>
            <a:pPr lvl="1"/>
            <a:r>
              <a:rPr lang="en-US" dirty="0" smtClean="0"/>
              <a:t>Predicted changes to protein sequence </a:t>
            </a:r>
            <a:r>
              <a:rPr lang="mr-IN" dirty="0" smtClean="0"/>
              <a:t>–</a:t>
            </a:r>
            <a:r>
              <a:rPr lang="en-US" dirty="0" smtClean="0"/>
              <a:t> SIFT, </a:t>
            </a:r>
            <a:r>
              <a:rPr lang="en-US" dirty="0" err="1" smtClean="0"/>
              <a:t>PolyPhen</a:t>
            </a:r>
            <a:endParaRPr lang="en-US" dirty="0" smtClean="0"/>
          </a:p>
          <a:p>
            <a:pPr lvl="1"/>
            <a:r>
              <a:rPr lang="en-US" dirty="0" smtClean="0"/>
              <a:t>Predicted changes to phenotype </a:t>
            </a:r>
            <a:r>
              <a:rPr lang="mr-IN" dirty="0" smtClean="0"/>
              <a:t>–</a:t>
            </a:r>
            <a:r>
              <a:rPr lang="en-US" dirty="0" smtClean="0"/>
              <a:t> stop codon, missense mutation, splice disruption</a:t>
            </a:r>
          </a:p>
          <a:p>
            <a:r>
              <a:rPr lang="en-US" dirty="0" smtClean="0"/>
              <a:t>Pathways </a:t>
            </a:r>
            <a:r>
              <a:rPr lang="mr-IN" dirty="0" smtClean="0"/>
              <a:t>–</a:t>
            </a:r>
            <a:r>
              <a:rPr lang="en-US" dirty="0" smtClean="0"/>
              <a:t> KEGG, </a:t>
            </a:r>
            <a:r>
              <a:rPr lang="en-US" dirty="0" err="1" smtClean="0"/>
              <a:t>Reactome</a:t>
            </a:r>
            <a:endParaRPr lang="en-US" dirty="0" smtClean="0"/>
          </a:p>
          <a:p>
            <a:r>
              <a:rPr lang="en-US" dirty="0" smtClean="0"/>
              <a:t>Phenotypes</a:t>
            </a:r>
          </a:p>
          <a:p>
            <a:pPr lvl="1"/>
            <a:r>
              <a:rPr lang="en-US" dirty="0" smtClean="0"/>
              <a:t>Literature references</a:t>
            </a:r>
          </a:p>
          <a:p>
            <a:pPr lvl="1"/>
            <a:r>
              <a:rPr lang="en-US" dirty="0" smtClean="0"/>
              <a:t>Databases </a:t>
            </a:r>
            <a:r>
              <a:rPr lang="mr-IN" dirty="0" smtClean="0"/>
              <a:t>–</a:t>
            </a:r>
            <a:r>
              <a:rPr lang="en-US" dirty="0" smtClean="0"/>
              <a:t> OMIM, </a:t>
            </a:r>
            <a:r>
              <a:rPr lang="en-US" dirty="0" err="1" smtClean="0"/>
              <a:t>ClinVar</a:t>
            </a:r>
            <a:endParaRPr lang="en-US" dirty="0" smtClean="0"/>
          </a:p>
          <a:p>
            <a:pPr lvl="1"/>
            <a:r>
              <a:rPr lang="en-US" dirty="0" smtClean="0"/>
              <a:t>GWAS associations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9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 smtClean="0"/>
              <a:t>Disease-specific databases</a:t>
            </a:r>
          </a:p>
          <a:p>
            <a:pPr lvl="1"/>
            <a:r>
              <a:rPr lang="en-US" dirty="0" smtClean="0"/>
              <a:t>General: </a:t>
            </a:r>
            <a:r>
              <a:rPr lang="en-US" dirty="0" err="1" smtClean="0"/>
              <a:t>ClinVar</a:t>
            </a:r>
            <a:endParaRPr lang="en-US" dirty="0" smtClean="0"/>
          </a:p>
          <a:p>
            <a:pPr lvl="1"/>
            <a:r>
              <a:rPr lang="en-US" dirty="0" smtClean="0"/>
              <a:t>Cancer: COSMIC</a:t>
            </a:r>
          </a:p>
          <a:p>
            <a:pPr lvl="1"/>
            <a:r>
              <a:rPr lang="en-US" dirty="0" smtClean="0"/>
              <a:t>Type 2 diabetes: T2D Portal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*</a:t>
            </a:r>
            <a:r>
              <a:rPr lang="en-US" u="sng" dirty="0" err="1" smtClean="0"/>
              <a:t>ome</a:t>
            </a:r>
            <a:r>
              <a:rPr lang="en-US" u="sng" dirty="0" smtClean="0"/>
              <a:t> Browsers</a:t>
            </a:r>
            <a:endParaRPr lang="en-US" u="sng" dirty="0" smtClean="0"/>
          </a:p>
          <a:p>
            <a:r>
              <a:rPr lang="en-US" dirty="0" smtClean="0"/>
              <a:t>First stop for small number of variants/genes</a:t>
            </a:r>
          </a:p>
          <a:p>
            <a:pPr lvl="1"/>
            <a:r>
              <a:rPr lang="en-US" dirty="0"/>
              <a:t>Integrates lots of data </a:t>
            </a:r>
            <a:r>
              <a:rPr lang="en-US" dirty="0" smtClean="0"/>
              <a:t>from, and links to, </a:t>
            </a:r>
            <a:r>
              <a:rPr lang="en-US" dirty="0"/>
              <a:t>public resources</a:t>
            </a:r>
          </a:p>
          <a:p>
            <a:pPr lvl="1"/>
            <a:r>
              <a:rPr lang="en-US" dirty="0"/>
              <a:t>Export data </a:t>
            </a:r>
            <a:r>
              <a:rPr lang="en-US" dirty="0" smtClean="0"/>
              <a:t>in standard formats</a:t>
            </a:r>
          </a:p>
          <a:p>
            <a:r>
              <a:rPr lang="en-US" dirty="0" smtClean="0"/>
              <a:t>Genome: </a:t>
            </a:r>
            <a:r>
              <a:rPr lang="en-US" dirty="0" smtClean="0"/>
              <a:t>UCSC or </a:t>
            </a:r>
            <a:r>
              <a:rPr lang="en-US" dirty="0" err="1" smtClean="0"/>
              <a:t>Ensembl</a:t>
            </a:r>
            <a:endParaRPr lang="en-US" dirty="0" smtClean="0"/>
          </a:p>
          <a:p>
            <a:r>
              <a:rPr lang="en-US" dirty="0" smtClean="0"/>
              <a:t>Epigenome: </a:t>
            </a:r>
            <a:r>
              <a:rPr lang="en-US" dirty="0" smtClean="0"/>
              <a:t>UCSC</a:t>
            </a:r>
            <a:r>
              <a:rPr lang="en-US" dirty="0"/>
              <a:t>, </a:t>
            </a:r>
            <a:r>
              <a:rPr lang="en-US" dirty="0" err="1" smtClean="0"/>
              <a:t>WashU</a:t>
            </a:r>
            <a:r>
              <a:rPr lang="en-US" dirty="0" smtClean="0"/>
              <a:t>, </a:t>
            </a:r>
            <a:r>
              <a:rPr lang="en-US" dirty="0"/>
              <a:t>FANTOM</a:t>
            </a:r>
            <a:endParaRPr lang="en-US" dirty="0" smtClean="0"/>
          </a:p>
          <a:p>
            <a:r>
              <a:rPr lang="en-US" dirty="0" smtClean="0"/>
              <a:t>Transcriptome: </a:t>
            </a:r>
            <a:r>
              <a:rPr lang="en-US" dirty="0" err="1" smtClean="0"/>
              <a:t>GTEx</a:t>
            </a:r>
            <a:r>
              <a:rPr lang="en-US" dirty="0" smtClean="0"/>
              <a:t>, FANTOM</a:t>
            </a:r>
          </a:p>
          <a:p>
            <a:r>
              <a:rPr lang="en-US" dirty="0" err="1" smtClean="0"/>
              <a:t>Reactome</a:t>
            </a:r>
            <a:r>
              <a:rPr lang="en-US" dirty="0" smtClean="0"/>
              <a:t> (pathways): </a:t>
            </a:r>
            <a:r>
              <a:rPr lang="en-US" dirty="0" err="1" smtClean="0"/>
              <a:t>Reactome.org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3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Whole VCF Tools</a:t>
            </a:r>
            <a:endParaRPr lang="en-US" u="sng" dirty="0" smtClean="0"/>
          </a:p>
          <a:p>
            <a:r>
              <a:rPr lang="en-US" dirty="0" smtClean="0"/>
              <a:t>Filter VCF: </a:t>
            </a:r>
            <a:r>
              <a:rPr lang="en-US" dirty="0" err="1" smtClean="0"/>
              <a:t>VCFtools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dd annotations to VCF: </a:t>
            </a:r>
            <a:r>
              <a:rPr lang="en-US" dirty="0" err="1" smtClean="0"/>
              <a:t>VCFTools</a:t>
            </a:r>
            <a:r>
              <a:rPr lang="en-US" dirty="0" smtClean="0"/>
              <a:t>, </a:t>
            </a:r>
            <a:r>
              <a:rPr lang="en-US" dirty="0" err="1" smtClean="0"/>
              <a:t>vcfanno</a:t>
            </a:r>
            <a:r>
              <a:rPr lang="en-US" dirty="0" smtClean="0"/>
              <a:t>, </a:t>
            </a:r>
            <a:r>
              <a:rPr lang="en-US" dirty="0" err="1" smtClean="0"/>
              <a:t>BCFTools</a:t>
            </a:r>
            <a:endParaRPr lang="en-US" dirty="0" smtClean="0"/>
          </a:p>
          <a:p>
            <a:r>
              <a:rPr lang="en-US" dirty="0" smtClean="0"/>
              <a:t>Identify overlaps with annotation sets: </a:t>
            </a:r>
            <a:r>
              <a:rPr lang="en-US" dirty="0" err="1" smtClean="0"/>
              <a:t>BEDTools</a:t>
            </a:r>
            <a:endParaRPr lang="en-US" dirty="0" smtClean="0"/>
          </a:p>
          <a:p>
            <a:r>
              <a:rPr lang="en-US" dirty="0" smtClean="0"/>
              <a:t>Query VCF annotations: Gemini</a:t>
            </a:r>
          </a:p>
          <a:p>
            <a:r>
              <a:rPr lang="en-US" dirty="0" smtClean="0"/>
              <a:t>Predict variant effects: VEP, </a:t>
            </a:r>
            <a:r>
              <a:rPr lang="en-US" dirty="0" err="1" smtClean="0"/>
              <a:t>HaploReg</a:t>
            </a:r>
            <a:endParaRPr lang="en-US" dirty="0" smtClean="0"/>
          </a:p>
          <a:p>
            <a:r>
              <a:rPr lang="en-US" dirty="0" smtClean="0"/>
              <a:t>Annotate genes/regions: </a:t>
            </a:r>
            <a:r>
              <a:rPr lang="en-US" dirty="0" err="1" smtClean="0"/>
              <a:t>Annovar</a:t>
            </a:r>
            <a:endParaRPr lang="en-US" dirty="0" smtClean="0"/>
          </a:p>
          <a:p>
            <a:r>
              <a:rPr lang="en-US" dirty="0" smtClean="0"/>
              <a:t>Compute enrichment of variants in annotated genomic regions: GREGOR, VSE</a:t>
            </a:r>
          </a:p>
          <a:p>
            <a:r>
              <a:rPr lang="en-US" dirty="0" smtClean="0"/>
              <a:t>Prioritize variants (</a:t>
            </a:r>
            <a:r>
              <a:rPr lang="en-US" dirty="0" err="1" smtClean="0"/>
              <a:t>FunSeq</a:t>
            </a:r>
            <a:r>
              <a:rPr lang="en-US" dirty="0" smtClean="0"/>
              <a:t>, GWAVA)</a:t>
            </a:r>
          </a:p>
          <a:p>
            <a:r>
              <a:rPr lang="en-US" dirty="0" smtClean="0"/>
              <a:t>Extract annotations from VCF: </a:t>
            </a:r>
            <a:r>
              <a:rPr lang="en-US" dirty="0" err="1" smtClean="0"/>
              <a:t>BCFTools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0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20735</TotalTime>
  <Words>1617</Words>
  <Application>Microsoft Macintosh PowerPoint</Application>
  <PresentationFormat>On-screen Show (4:3)</PresentationFormat>
  <Paragraphs>286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Courier</vt:lpstr>
      <vt:lpstr>Mangal</vt:lpstr>
      <vt:lpstr>Tw Cen MT</vt:lpstr>
      <vt:lpstr>Wingdings</vt:lpstr>
      <vt:lpstr>Wingdings 2</vt:lpstr>
      <vt:lpstr>Median</vt:lpstr>
      <vt:lpstr>Variant 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</vt:vector>
  </TitlesOfParts>
  <Company>NHGRI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Didion, John (NIH/NHGRI) [F]</cp:lastModifiedBy>
  <cp:revision>537</cp:revision>
  <dcterms:created xsi:type="dcterms:W3CDTF">2016-11-26T13:55:20Z</dcterms:created>
  <dcterms:modified xsi:type="dcterms:W3CDTF">2017-05-26T13:01:54Z</dcterms:modified>
</cp:coreProperties>
</file>