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0" r:id="rId15"/>
    <p:sldId id="271" r:id="rId16"/>
    <p:sldId id="272" r:id="rId17"/>
    <p:sldId id="269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74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88" r:id="rId35"/>
    <p:sldId id="289" r:id="rId36"/>
    <p:sldId id="293" r:id="rId37"/>
    <p:sldId id="292" r:id="rId38"/>
    <p:sldId id="294" r:id="rId39"/>
    <p:sldId id="295" r:id="rId40"/>
    <p:sldId id="296" r:id="rId41"/>
    <p:sldId id="299" r:id="rId42"/>
    <p:sldId id="297" r:id="rId43"/>
    <p:sldId id="298" r:id="rId44"/>
    <p:sldId id="300" r:id="rId45"/>
    <p:sldId id="308" r:id="rId46"/>
    <p:sldId id="307" r:id="rId47"/>
    <p:sldId id="302" r:id="rId48"/>
    <p:sldId id="303" r:id="rId49"/>
    <p:sldId id="305" r:id="rId50"/>
    <p:sldId id="304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1/7/17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1/7/17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1/7/17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1/7/17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1/7/17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1/7/17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474" y="3591751"/>
            <a:ext cx="6696726" cy="2275649"/>
          </a:xfrm>
        </p:spPr>
        <p:txBody>
          <a:bodyPr>
            <a:normAutofit/>
          </a:bodyPr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variant Calling and allele-specific expression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Interlude: Allelic Imbalance (AI)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r>
              <a:rPr lang="en-US" dirty="0"/>
              <a:t>Cell-to-cell variation is averaged out in bulk mRNA </a:t>
            </a:r>
            <a:r>
              <a:rPr lang="en-US" dirty="0" smtClean="0"/>
              <a:t>sequencing; unless you’re using single-cell RNA-</a:t>
            </a:r>
            <a:r>
              <a:rPr lang="en-US" dirty="0" err="1" smtClean="0"/>
              <a:t>seq</a:t>
            </a:r>
            <a:r>
              <a:rPr lang="en-US" dirty="0" smtClean="0"/>
              <a:t>, </a:t>
            </a:r>
            <a:r>
              <a:rPr lang="en-US" dirty="0"/>
              <a:t>only systematic AI is </a:t>
            </a:r>
            <a:r>
              <a:rPr lang="en-US" dirty="0" smtClean="0"/>
              <a:t>detectable</a:t>
            </a:r>
          </a:p>
          <a:p>
            <a:r>
              <a:rPr lang="en-US" dirty="0" smtClean="0"/>
              <a:t>However, technical artifacts can either give the false impression of AI or mask true AI. Transcripts from the two alleles can differ in terms of</a:t>
            </a:r>
            <a:endParaRPr lang="en-US" dirty="0"/>
          </a:p>
          <a:p>
            <a:pPr lvl="1"/>
            <a:r>
              <a:rPr lang="en-US" dirty="0" err="1" smtClean="0"/>
              <a:t>cDNA</a:t>
            </a:r>
            <a:r>
              <a:rPr lang="en-US" dirty="0" smtClean="0"/>
              <a:t> conversion efficiency</a:t>
            </a:r>
          </a:p>
          <a:p>
            <a:pPr lvl="1"/>
            <a:r>
              <a:rPr lang="en-US" dirty="0" smtClean="0"/>
              <a:t>PCR amplification </a:t>
            </a:r>
            <a:r>
              <a:rPr lang="en-US" dirty="0"/>
              <a:t>efficiency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appability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66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Mitigating technical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Sequencing</a:t>
            </a:r>
          </a:p>
          <a:p>
            <a:pPr lvl="1"/>
            <a:r>
              <a:rPr lang="en-US" dirty="0" smtClean="0"/>
              <a:t>Use high-quality reagents, especially for </a:t>
            </a:r>
            <a:r>
              <a:rPr lang="en-US" dirty="0" err="1" smtClean="0"/>
              <a:t>cDNA</a:t>
            </a:r>
            <a:r>
              <a:rPr lang="en-US" dirty="0" smtClean="0"/>
              <a:t> conversion</a:t>
            </a:r>
          </a:p>
          <a:p>
            <a:pPr lvl="1"/>
            <a:r>
              <a:rPr lang="en-US" dirty="0" smtClean="0"/>
              <a:t>Reduce/eliminate PCR amplification (requires large amount of input material)</a:t>
            </a:r>
            <a:endParaRPr lang="en-US" dirty="0"/>
          </a:p>
          <a:p>
            <a:pPr lvl="1"/>
            <a:r>
              <a:rPr lang="en-US" dirty="0" smtClean="0"/>
              <a:t>Use long (100bp or more) paired-end reads</a:t>
            </a:r>
          </a:p>
          <a:p>
            <a:r>
              <a:rPr lang="en-US" dirty="0" smtClean="0"/>
              <a:t>Read mapping</a:t>
            </a:r>
          </a:p>
          <a:p>
            <a:pPr lvl="1"/>
            <a:r>
              <a:rPr lang="en-US" dirty="0" smtClean="0"/>
              <a:t>Mark PCR duplicates</a:t>
            </a:r>
          </a:p>
          <a:p>
            <a:pPr lvl="1"/>
            <a:r>
              <a:rPr lang="en-US" dirty="0" smtClean="0"/>
              <a:t>Filter alignments for mapping quality (MAPQ)</a:t>
            </a:r>
          </a:p>
          <a:p>
            <a:r>
              <a:rPr lang="en-US" dirty="0" smtClean="0"/>
              <a:t>Downstream analysis</a:t>
            </a:r>
          </a:p>
          <a:p>
            <a:pPr lvl="1"/>
            <a:r>
              <a:rPr lang="en-US" dirty="0" smtClean="0"/>
              <a:t>Correct for </a:t>
            </a:r>
            <a:r>
              <a:rPr lang="en-US" dirty="0" err="1" smtClean="0"/>
              <a:t>mappability</a:t>
            </a:r>
            <a:r>
              <a:rPr lang="en-US" dirty="0" smtClean="0"/>
              <a:t> bias</a:t>
            </a:r>
          </a:p>
        </p:txBody>
      </p:sp>
    </p:spTree>
    <p:extLst>
      <p:ext uri="{BB962C8B-B14F-4D97-AF65-F5344CB8AC3E}">
        <p14:creationId xmlns:p14="http://schemas.microsoft.com/office/powerpoint/2010/main" val="272568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Sources of Error in RNA-</a:t>
            </a:r>
            <a:r>
              <a:rPr lang="en-US" dirty="0" err="1" smtClean="0"/>
              <a:t>seq</a:t>
            </a:r>
            <a:r>
              <a:rPr lang="en-US" dirty="0" smtClean="0"/>
              <a:t> Genotypes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5267" y="1689995"/>
            <a:ext cx="8775161" cy="50060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Sequencing errors introduce low-frequency false-positive </a:t>
            </a:r>
            <a:r>
              <a:rPr lang="en-US" dirty="0" smtClean="0"/>
              <a:t>variants</a:t>
            </a:r>
          </a:p>
          <a:p>
            <a:r>
              <a:rPr lang="en-US" dirty="0" smtClean="0"/>
              <a:t>Variant calling algorithms try to reduce false-positives by ignoring low-frequency variants</a:t>
            </a:r>
          </a:p>
          <a:p>
            <a:r>
              <a:rPr lang="en-US" dirty="0" smtClean="0"/>
              <a:t>However, AI (whether true or </a:t>
            </a:r>
            <a:r>
              <a:rPr lang="en-US" dirty="0"/>
              <a:t>false) results in </a:t>
            </a:r>
            <a:r>
              <a:rPr lang="en-US" dirty="0" smtClean="0"/>
              <a:t>unequal representation </a:t>
            </a:r>
            <a:r>
              <a:rPr lang="en-US" dirty="0"/>
              <a:t>of </a:t>
            </a:r>
            <a:r>
              <a:rPr lang="en-US" dirty="0" smtClean="0"/>
              <a:t>alleles</a:t>
            </a:r>
          </a:p>
          <a:p>
            <a:r>
              <a:rPr lang="en-US" b="1" dirty="0" smtClean="0"/>
              <a:t>In other words, variant callers make an assumption of equal allelic representation that is violated in RNA-</a:t>
            </a:r>
            <a:r>
              <a:rPr lang="en-US" b="1" dirty="0" err="1" smtClean="0"/>
              <a:t>seq</a:t>
            </a:r>
            <a:endParaRPr lang="en-US" dirty="0" smtClean="0"/>
          </a:p>
          <a:p>
            <a:r>
              <a:rPr lang="en-US" dirty="0" smtClean="0"/>
              <a:t>Thus, variant </a:t>
            </a:r>
            <a:r>
              <a:rPr lang="en-US" dirty="0"/>
              <a:t>calling parameters must be adjusted to allow for AI when calling heterozygous </a:t>
            </a:r>
            <a:r>
              <a:rPr lang="en-US" dirty="0" smtClean="0"/>
              <a:t>genotypes</a:t>
            </a:r>
          </a:p>
          <a:p>
            <a:r>
              <a:rPr lang="en-US" dirty="0"/>
              <a:t>Additional caveats:</a:t>
            </a:r>
          </a:p>
          <a:p>
            <a:pPr lvl="1"/>
            <a:r>
              <a:rPr lang="en-US" dirty="0"/>
              <a:t>RNA editing may introduce false-positive variants</a:t>
            </a:r>
          </a:p>
          <a:p>
            <a:pPr lvl="1"/>
            <a:r>
              <a:rPr lang="en-US" dirty="0"/>
              <a:t>Variant calls will be wrong for genes that are imprinted, </a:t>
            </a:r>
            <a:r>
              <a:rPr lang="en-US" i="1" dirty="0"/>
              <a:t>i.e. </a:t>
            </a:r>
            <a:r>
              <a:rPr lang="en-US" dirty="0"/>
              <a:t>expressed from only one </a:t>
            </a:r>
            <a:r>
              <a:rPr lang="en-US" dirty="0" smtClean="0"/>
              <a:t>allele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0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Mitigating RNA-</a:t>
            </a:r>
            <a:r>
              <a:rPr lang="en-US" dirty="0" err="1" smtClean="0"/>
              <a:t>seq</a:t>
            </a:r>
            <a:r>
              <a:rPr lang="en-US" dirty="0" smtClean="0"/>
              <a:t> Genotype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r>
              <a:rPr lang="en-US" dirty="0"/>
              <a:t>Variant calling</a:t>
            </a:r>
          </a:p>
          <a:p>
            <a:pPr lvl="1"/>
            <a:r>
              <a:rPr lang="en-US" dirty="0"/>
              <a:t>Ignore duplicate reads</a:t>
            </a:r>
          </a:p>
          <a:p>
            <a:pPr lvl="1"/>
            <a:r>
              <a:rPr lang="en-US" dirty="0"/>
              <a:t>Excluded known RNA-editing sites, variants near splice junctions, and variants at repeat regions</a:t>
            </a:r>
          </a:p>
          <a:p>
            <a:pPr lvl="1"/>
            <a:r>
              <a:rPr lang="en-US" dirty="0"/>
              <a:t>Additional filters can be applied, such as excluding variants with allele frequencies that differ substantially from expectation</a:t>
            </a:r>
          </a:p>
          <a:p>
            <a:r>
              <a:rPr lang="en-US" dirty="0" smtClean="0"/>
              <a:t>Downstream </a:t>
            </a:r>
            <a:r>
              <a:rPr lang="en-US" dirty="0"/>
              <a:t>analysis</a:t>
            </a:r>
          </a:p>
          <a:p>
            <a:pPr lvl="1"/>
            <a:r>
              <a:rPr lang="en-US" dirty="0" smtClean="0"/>
              <a:t>Exclude </a:t>
            </a:r>
            <a:r>
              <a:rPr lang="en-US" dirty="0"/>
              <a:t>known imprinted genes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960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INTERLUDE: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12899"/>
            <a:ext cx="7315200" cy="5080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Conventions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Comments preceded by hash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Command prompt starts with a dollar 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VARIABLES_UPPERCASE_ITALICS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Single line command continued \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nto next line by a backslash</a:t>
            </a:r>
          </a:p>
        </p:txBody>
      </p:sp>
    </p:spTree>
    <p:extLst>
      <p:ext uri="{BB962C8B-B14F-4D97-AF65-F5344CB8AC3E}">
        <p14:creationId xmlns:p14="http://schemas.microsoft.com/office/powerpoint/2010/main" val="237038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INTERLUDE: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2899"/>
            <a:ext cx="7972552" cy="50800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Moving Around the </a:t>
            </a:r>
            <a:r>
              <a:rPr lang="en-US" u="sng" dirty="0" err="1" smtClean="0"/>
              <a:t>Filesystem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what directory am I in now?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pwd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navigate </a:t>
            </a:r>
            <a:r>
              <a:rPr lang="en-US" sz="2000" dirty="0">
                <a:latin typeface="Courier"/>
                <a:cs typeface="Courier"/>
              </a:rPr>
              <a:t>to </a:t>
            </a:r>
            <a:r>
              <a:rPr lang="en-US" sz="2000" dirty="0" smtClean="0">
                <a:latin typeface="Courier"/>
                <a:cs typeface="Courier"/>
              </a:rPr>
              <a:t>where the example files live within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your home directory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cd ~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 smtClean="0">
                <a:latin typeface="Courier"/>
                <a:cs typeface="Courier"/>
              </a:rPr>
              <a:t>rnaseqvariant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what files are in the current directory?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ls</a:t>
            </a:r>
            <a:r>
              <a:rPr lang="en-US" sz="2000" dirty="0" smtClean="0">
                <a:latin typeface="Courier"/>
                <a:cs typeface="Courier"/>
              </a:rPr>
              <a:t> –la </a:t>
            </a:r>
            <a:r>
              <a:rPr lang="en-US" sz="2000" dirty="0">
                <a:latin typeface="Courier"/>
                <a:cs typeface="Courier"/>
              </a:rPr>
              <a:t># -l (long mode), -a (show </a:t>
            </a:r>
            <a:r>
              <a:rPr lang="en-US" sz="2000" dirty="0" smtClean="0">
                <a:latin typeface="Courier"/>
                <a:cs typeface="Courier"/>
              </a:rPr>
              <a:t>.files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make an output folder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mkdir</a:t>
            </a:r>
            <a:r>
              <a:rPr lang="en-US" sz="2000" dirty="0" smtClean="0">
                <a:latin typeface="Courier"/>
                <a:cs typeface="Courier"/>
              </a:rPr>
              <a:t> output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# </a:t>
            </a:r>
            <a:r>
              <a:rPr lang="en-US" sz="2000" dirty="0" smtClean="0">
                <a:latin typeface="Courier"/>
                <a:cs typeface="Courier"/>
              </a:rPr>
              <a:t>view contents of a file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less </a:t>
            </a:r>
            <a:r>
              <a:rPr lang="en-US" sz="2000" i="1" dirty="0" smtClean="0">
                <a:latin typeface="Courier"/>
                <a:cs typeface="Courier"/>
              </a:rPr>
              <a:t>FILENAME</a:t>
            </a:r>
            <a:r>
              <a:rPr lang="en-US" sz="2000" dirty="0" smtClean="0">
                <a:latin typeface="Courier"/>
                <a:cs typeface="Courier"/>
              </a:rPr>
              <a:t> # page through file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head -</a:t>
            </a:r>
            <a:r>
              <a:rPr lang="en-US" sz="2000" i="1" dirty="0" smtClean="0"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FILENAME</a:t>
            </a:r>
            <a:r>
              <a:rPr lang="en-US" sz="2000" dirty="0" smtClean="0">
                <a:latin typeface="Courier"/>
                <a:cs typeface="Courier"/>
              </a:rPr>
              <a:t> # show first </a:t>
            </a:r>
            <a:r>
              <a:rPr lang="en-US" sz="2000" i="1" dirty="0" smtClean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lines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tail –</a:t>
            </a:r>
            <a:r>
              <a:rPr lang="en-US" sz="2000" i="1" dirty="0" smtClean="0">
                <a:latin typeface="Courier"/>
                <a:cs typeface="Courier"/>
              </a:rPr>
              <a:t>N FILENAME</a:t>
            </a:r>
            <a:r>
              <a:rPr lang="en-US" sz="2000" dirty="0" smtClean="0">
                <a:latin typeface="Courier"/>
                <a:cs typeface="Courier"/>
              </a:rPr>
              <a:t> # show last </a:t>
            </a:r>
            <a:r>
              <a:rPr lang="en-US" sz="2000" i="1" dirty="0" smtClean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lines</a:t>
            </a:r>
          </a:p>
        </p:txBody>
      </p:sp>
    </p:spTree>
    <p:extLst>
      <p:ext uri="{BB962C8B-B14F-4D97-AF65-F5344CB8AC3E}">
        <p14:creationId xmlns:p14="http://schemas.microsoft.com/office/powerpoint/2010/main" val="1596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INTERLUDE: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12899"/>
            <a:ext cx="8648700" cy="50800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More Useful Commands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&lt;tab&gt; to auto-complete current command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&lt;up arrow&gt; and &lt;down arrow&gt; to see previous commands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&lt;Ctrl-r&gt; to search previous commands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</a:t>
            </a:r>
            <a:r>
              <a:rPr lang="en-US" sz="2000" dirty="0" smtClean="0">
                <a:latin typeface="Courier"/>
                <a:cs typeface="Courier"/>
              </a:rPr>
              <a:t>cat concatenates two or more files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| sends output of one command to another command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</a:t>
            </a:r>
            <a:r>
              <a:rPr lang="en-US" sz="2000" dirty="0" err="1" smtClean="0">
                <a:latin typeface="Courier"/>
                <a:cs typeface="Courier"/>
              </a:rPr>
              <a:t>wc</a:t>
            </a:r>
            <a:r>
              <a:rPr lang="en-US" sz="2000" dirty="0" smtClean="0">
                <a:latin typeface="Courier"/>
                <a:cs typeface="Courier"/>
              </a:rPr>
              <a:t> -l counts the number of lines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&gt; sends </a:t>
            </a:r>
            <a:r>
              <a:rPr lang="en-US" sz="2000" dirty="0">
                <a:latin typeface="Courier"/>
                <a:cs typeface="Courier"/>
              </a:rPr>
              <a:t>command output to a file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cat </a:t>
            </a:r>
            <a:r>
              <a:rPr lang="en-US" sz="2000" i="1" dirty="0" smtClean="0">
                <a:latin typeface="Courier"/>
                <a:cs typeface="Courier"/>
              </a:rPr>
              <a:t>FILE1 FILE2</a:t>
            </a:r>
            <a:r>
              <a:rPr lang="en-US" sz="2000" dirty="0" smtClean="0">
                <a:latin typeface="Courier"/>
                <a:cs typeface="Courier"/>
              </a:rPr>
              <a:t> | </a:t>
            </a:r>
            <a:r>
              <a:rPr lang="en-US" sz="2000" dirty="0" err="1" smtClean="0">
                <a:latin typeface="Courier"/>
                <a:cs typeface="Courier"/>
              </a:rPr>
              <a:t>wc</a:t>
            </a:r>
            <a:r>
              <a:rPr lang="en-US" sz="2000" dirty="0" smtClean="0">
                <a:latin typeface="Courier"/>
                <a:cs typeface="Courier"/>
              </a:rPr>
              <a:t> –l </a:t>
            </a:r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i="1" dirty="0" smtClean="0">
                <a:latin typeface="Courier"/>
                <a:cs typeface="Courier"/>
              </a:rPr>
              <a:t>FILE</a:t>
            </a:r>
          </a:p>
          <a:p>
            <a:pPr marL="0" indent="0">
              <a:buNone/>
            </a:pPr>
            <a:endParaRPr lang="en-US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read the manual for a command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man </a:t>
            </a:r>
            <a:r>
              <a:rPr lang="en-US" sz="2000" i="1" dirty="0" smtClean="0">
                <a:latin typeface="Courier"/>
                <a:cs typeface="Courier"/>
              </a:rPr>
              <a:t>COMMAND</a:t>
            </a:r>
            <a:endParaRPr lang="en-US" sz="2000" u="sng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991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Exercise: RNA-seq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Software</a:t>
            </a:r>
          </a:p>
          <a:p>
            <a:r>
              <a:rPr lang="en-US" dirty="0" err="1"/>
              <a:t>bcftools</a:t>
            </a:r>
            <a:r>
              <a:rPr lang="en-US" dirty="0"/>
              <a:t> is a variant calling toolkit</a:t>
            </a:r>
            <a:endParaRPr lang="en-US" dirty="0" smtClean="0"/>
          </a:p>
          <a:p>
            <a:r>
              <a:rPr lang="en-US" dirty="0" smtClean="0"/>
              <a:t>We will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mpileup</a:t>
            </a:r>
            <a:r>
              <a:rPr lang="en-US" sz="2000" dirty="0" smtClean="0"/>
              <a:t> </a:t>
            </a:r>
            <a:r>
              <a:rPr lang="en-US" dirty="0" smtClean="0"/>
              <a:t>to count the occurrence of each allele at each genomic position, and to compute the likelihood of each genotype given the observed allele counts</a:t>
            </a:r>
          </a:p>
          <a:p>
            <a:r>
              <a:rPr lang="en-US" dirty="0" smtClean="0"/>
              <a:t>We will use </a:t>
            </a:r>
            <a:r>
              <a:rPr lang="en-US" sz="2000" dirty="0" err="1">
                <a:latin typeface="Courier"/>
                <a:cs typeface="Courier"/>
              </a:rPr>
              <a:t>bcftools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call </a:t>
            </a:r>
            <a:r>
              <a:rPr lang="en-US" dirty="0" smtClean="0"/>
              <a:t>to call genotypes from the likelihoods</a:t>
            </a:r>
          </a:p>
          <a:p>
            <a:r>
              <a:rPr lang="en-US" dirty="0" smtClean="0"/>
              <a:t>We will combine these tools into a “pipeline”</a:t>
            </a:r>
          </a:p>
        </p:txBody>
      </p:sp>
    </p:spTree>
    <p:extLst>
      <p:ext uri="{BB962C8B-B14F-4D97-AF65-F5344CB8AC3E}">
        <p14:creationId xmlns:p14="http://schemas.microsoft.com/office/powerpoint/2010/main" val="402907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RNA-</a:t>
            </a:r>
            <a:r>
              <a:rPr lang="en-US" dirty="0" err="1" smtClean="0"/>
              <a:t>seq</a:t>
            </a:r>
            <a:r>
              <a:rPr lang="en-US" dirty="0" smtClean="0"/>
              <a:t>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Data</a:t>
            </a:r>
          </a:p>
          <a:p>
            <a:r>
              <a:rPr lang="en-US" dirty="0" smtClean="0"/>
              <a:t>We are using the ASARP demo data, which contains alignments at 3 small regions</a:t>
            </a:r>
          </a:p>
          <a:p>
            <a:r>
              <a:rPr lang="en-US" dirty="0" smtClean="0"/>
              <a:t>A </a:t>
            </a:r>
            <a:r>
              <a:rPr lang="en-US" dirty="0"/>
              <a:t>sample pipeline for aligning and filtering the reads can be found in the </a:t>
            </a:r>
            <a:r>
              <a:rPr lang="en-US" dirty="0" smtClean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359498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Exercise: RNA-</a:t>
            </a:r>
            <a:r>
              <a:rPr lang="en-US" dirty="0" err="1"/>
              <a:t>seq</a:t>
            </a:r>
            <a:r>
              <a:rPr lang="en-US" dirty="0"/>
              <a:t>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variant discovery and genotyping pipeline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mpileup</a:t>
            </a:r>
            <a:r>
              <a:rPr lang="en-US" sz="2000" dirty="0" smtClean="0">
                <a:latin typeface="Courier"/>
                <a:cs typeface="Courier"/>
              </a:rPr>
              <a:t> -f </a:t>
            </a:r>
            <a:r>
              <a:rPr lang="en-US" sz="2000" dirty="0" smtClean="0">
                <a:latin typeface="Courier"/>
                <a:cs typeface="Courier"/>
              </a:rPr>
              <a:t>ref/hg19.fasta </a:t>
            </a:r>
            <a:r>
              <a:rPr lang="en-US" sz="2000" dirty="0" smtClean="0">
                <a:latin typeface="Courier"/>
                <a:cs typeface="Courier"/>
              </a:rPr>
              <a:t>-q 20 --</a:t>
            </a:r>
            <a:r>
              <a:rPr lang="en-US" sz="2000" dirty="0" err="1" smtClean="0">
                <a:latin typeface="Courier"/>
                <a:cs typeface="Courier"/>
              </a:rPr>
              <a:t>ff</a:t>
            </a:r>
            <a:r>
              <a:rPr lang="en-US" sz="2000" dirty="0" smtClean="0">
                <a:latin typeface="Courier"/>
                <a:cs typeface="Courier"/>
              </a:rPr>
              <a:t> DUP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-a FORMAT/AD,FORMAT/DP input/</a:t>
            </a:r>
            <a:r>
              <a:rPr lang="en-US" sz="2000" dirty="0" err="1" smtClean="0">
                <a:latin typeface="Courier"/>
                <a:cs typeface="Courier"/>
              </a:rPr>
              <a:t>input.bam</a:t>
            </a:r>
            <a:r>
              <a:rPr lang="en-US" sz="2000" dirty="0" smtClean="0">
                <a:latin typeface="Courier"/>
                <a:cs typeface="Courier"/>
              </a:rPr>
              <a:t> | \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call -c -v -O z -o output/</a:t>
            </a:r>
            <a:r>
              <a:rPr lang="en-US" sz="2000" dirty="0" err="1" smtClean="0">
                <a:latin typeface="Courier"/>
                <a:cs typeface="Courier"/>
              </a:rPr>
              <a:t>variants.vcf.gz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here’s what the </a:t>
            </a:r>
            <a:r>
              <a:rPr lang="en-US" sz="2000" dirty="0" err="1" smtClean="0">
                <a:latin typeface="Courier"/>
                <a:cs typeface="Courier"/>
              </a:rPr>
              <a:t>mpileup</a:t>
            </a:r>
            <a:r>
              <a:rPr lang="en-US" sz="2000" dirty="0" smtClean="0">
                <a:latin typeface="Courier"/>
                <a:cs typeface="Courier"/>
              </a:rPr>
              <a:t> options mean: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-f  # reference genome FASTA file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-q  # only use reads with MAPQ &gt;= 20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--</a:t>
            </a:r>
            <a:r>
              <a:rPr lang="en-US" sz="2000" dirty="0" err="1" smtClean="0">
                <a:latin typeface="Courier"/>
                <a:cs typeface="Courier"/>
              </a:rPr>
              <a:t>ff</a:t>
            </a:r>
            <a:r>
              <a:rPr lang="en-US" sz="2000" dirty="0" smtClean="0">
                <a:latin typeface="Courier"/>
                <a:cs typeface="Courier"/>
              </a:rPr>
              <a:t> DUP  # ignore duplicate reads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-a  # add additional information fields to VCF output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some additional </a:t>
            </a:r>
            <a:r>
              <a:rPr lang="en-US" sz="2000" dirty="0" err="1" smtClean="0">
                <a:latin typeface="Courier"/>
                <a:cs typeface="Courier"/>
              </a:rPr>
              <a:t>mpileup</a:t>
            </a:r>
            <a:r>
              <a:rPr lang="en-US" sz="2000" dirty="0" smtClean="0">
                <a:latin typeface="Courier"/>
                <a:cs typeface="Courier"/>
              </a:rPr>
              <a:t> parameters: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-C 50  # recommended for BWA alignments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-d 10000 # may be necessary for very deep sequencing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4332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Variant Calling and Allele-Specific Expression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Calling variants from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Allele-specific expression concepts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Correcting for </a:t>
            </a:r>
            <a:r>
              <a:rPr lang="en-US" dirty="0" err="1" smtClean="0"/>
              <a:t>mappability</a:t>
            </a:r>
            <a:r>
              <a:rPr lang="en-US" dirty="0" smtClean="0"/>
              <a:t> bias using WASP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Identifying allele-specific expression using ASARP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Interpreting results of allele-specific expression analysis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5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Exercise: RNA-</a:t>
            </a:r>
            <a:r>
              <a:rPr lang="en-US" dirty="0" err="1"/>
              <a:t>seq</a:t>
            </a:r>
            <a:r>
              <a:rPr lang="en-US" dirty="0"/>
              <a:t>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variant discovery and genotyping pipeline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latin typeface="Courier"/>
                <a:cs typeface="Courier"/>
              </a:rPr>
              <a:t>bcftools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mpileup</a:t>
            </a:r>
            <a:r>
              <a:rPr lang="en-US" sz="2000" dirty="0">
                <a:latin typeface="Courier"/>
                <a:cs typeface="Courier"/>
              </a:rPr>
              <a:t> -f ref/hg19.fasta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q 20 </a:t>
            </a:r>
            <a:r>
              <a:rPr lang="en-US" sz="2000" dirty="0" smtClean="0">
                <a:latin typeface="Courier"/>
                <a:cs typeface="Courier"/>
              </a:rPr>
              <a:t>--</a:t>
            </a:r>
            <a:r>
              <a:rPr lang="en-US" sz="2000" dirty="0" err="1" smtClean="0">
                <a:latin typeface="Courier"/>
                <a:cs typeface="Courier"/>
              </a:rPr>
              <a:t>ff</a:t>
            </a:r>
            <a:r>
              <a:rPr lang="en-US" sz="2000" dirty="0" smtClean="0">
                <a:latin typeface="Courier"/>
                <a:cs typeface="Courier"/>
              </a:rPr>
              <a:t> DUP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-a FORMAT/AD,FORMAT/DP </a:t>
            </a:r>
            <a:r>
              <a:rPr lang="en-US" sz="2000" dirty="0" smtClean="0">
                <a:latin typeface="Courier"/>
                <a:cs typeface="Courier"/>
              </a:rPr>
              <a:t>input/</a:t>
            </a:r>
            <a:r>
              <a:rPr lang="en-US" sz="2000" dirty="0" err="1" smtClean="0">
                <a:latin typeface="Courier"/>
                <a:cs typeface="Courier"/>
              </a:rPr>
              <a:t>input.bam</a:t>
            </a:r>
            <a:r>
              <a:rPr lang="en-US" sz="2000" dirty="0" smtClean="0">
                <a:latin typeface="Courier"/>
                <a:cs typeface="Courier"/>
              </a:rPr>
              <a:t> | \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call -c -v -O z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o </a:t>
            </a:r>
            <a:r>
              <a:rPr lang="en-US" sz="2000" dirty="0" err="1">
                <a:latin typeface="Courier"/>
                <a:cs typeface="Courier"/>
              </a:rPr>
              <a:t>variants.vcf.gz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here’s what the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options mean: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-c  # use the consensus caller, which assumes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# </a:t>
            </a:r>
            <a:r>
              <a:rPr lang="en-US" sz="2000" dirty="0" smtClean="0">
                <a:latin typeface="Courier"/>
                <a:cs typeface="Courier"/>
              </a:rPr>
              <a:t>bi-allelic variants; don’t use for standard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# DNA-</a:t>
            </a:r>
            <a:r>
              <a:rPr lang="en-US" sz="2000" dirty="0" err="1" smtClean="0">
                <a:latin typeface="Courier"/>
                <a:cs typeface="Courier"/>
              </a:rPr>
              <a:t>seq</a:t>
            </a:r>
            <a:r>
              <a:rPr lang="en-US" sz="2000" dirty="0" smtClean="0">
                <a:latin typeface="Courier"/>
                <a:cs typeface="Courier"/>
              </a:rPr>
              <a:t> variant calling!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-v  # only output variant sites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-O z  # output </a:t>
            </a:r>
            <a:r>
              <a:rPr lang="en-US" sz="2000" dirty="0" err="1" smtClean="0">
                <a:latin typeface="Courier"/>
                <a:cs typeface="Courier"/>
              </a:rPr>
              <a:t>gzip</a:t>
            </a:r>
            <a:r>
              <a:rPr lang="en-US" sz="2000" dirty="0" smtClean="0">
                <a:latin typeface="Courier"/>
                <a:cs typeface="Courier"/>
              </a:rPr>
              <a:t>-compressed output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-o </a:t>
            </a:r>
            <a:r>
              <a:rPr lang="en-US" sz="2000" dirty="0" err="1" smtClean="0">
                <a:latin typeface="Courier"/>
                <a:cs typeface="Courier"/>
              </a:rPr>
              <a:t>variants.vcf.gz</a:t>
            </a:r>
            <a:r>
              <a:rPr lang="en-US" sz="2000" dirty="0" smtClean="0">
                <a:latin typeface="Courier"/>
                <a:cs typeface="Courier"/>
              </a:rPr>
              <a:t>  # the output file name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35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VCF Header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" y="2197100"/>
            <a:ext cx="9017000" cy="286232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##</a:t>
            </a:r>
            <a:r>
              <a:rPr lang="en-US" dirty="0" err="1"/>
              <a:t>fileformat</a:t>
            </a:r>
            <a:r>
              <a:rPr lang="en-US" dirty="0"/>
              <a:t>=VCFv4.2</a:t>
            </a:r>
          </a:p>
          <a:p>
            <a:r>
              <a:rPr lang="en-US" dirty="0"/>
              <a:t>##FILTER=&lt;ID=</a:t>
            </a:r>
            <a:r>
              <a:rPr lang="en-US" dirty="0" err="1"/>
              <a:t>LowQual,Description</a:t>
            </a:r>
            <a:r>
              <a:rPr lang="en-US" dirty="0"/>
              <a:t>="Low quality"&gt;</a:t>
            </a:r>
          </a:p>
          <a:p>
            <a:r>
              <a:rPr lang="en-US" dirty="0"/>
              <a:t>##FORMAT=&lt;ID=</a:t>
            </a:r>
            <a:r>
              <a:rPr lang="en-US" dirty="0" err="1"/>
              <a:t>AD,Number</a:t>
            </a:r>
            <a:r>
              <a:rPr lang="en-US" dirty="0"/>
              <a:t>=</a:t>
            </a:r>
            <a:r>
              <a:rPr lang="en-US" dirty="0" err="1"/>
              <a:t>R,Type</a:t>
            </a:r>
            <a:r>
              <a:rPr lang="en-US" dirty="0"/>
              <a:t>=</a:t>
            </a:r>
            <a:r>
              <a:rPr lang="en-US" dirty="0" err="1"/>
              <a:t>Integer,Description</a:t>
            </a:r>
            <a:r>
              <a:rPr lang="en-US" dirty="0"/>
              <a:t>="Allelic depths for the ref and alt alleles in the order listed"&gt;</a:t>
            </a:r>
          </a:p>
          <a:p>
            <a:r>
              <a:rPr lang="en-US" dirty="0"/>
              <a:t>##FORMAT=&lt;ID=</a:t>
            </a:r>
            <a:r>
              <a:rPr lang="en-US" dirty="0" err="1"/>
              <a:t>DP,Number</a:t>
            </a:r>
            <a:r>
              <a:rPr lang="en-US" dirty="0"/>
              <a:t>=1,Type=</a:t>
            </a:r>
            <a:r>
              <a:rPr lang="en-US" dirty="0" err="1"/>
              <a:t>Integer,Description</a:t>
            </a:r>
            <a:r>
              <a:rPr lang="en-US" dirty="0" smtClean="0"/>
              <a:t>=”…"</a:t>
            </a:r>
            <a:r>
              <a:rPr lang="en-US" dirty="0"/>
              <a:t>&gt;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##INFO=&lt;ID=</a:t>
            </a:r>
            <a:r>
              <a:rPr lang="en-US" dirty="0" err="1"/>
              <a:t>AC,Number</a:t>
            </a:r>
            <a:r>
              <a:rPr lang="en-US" dirty="0"/>
              <a:t>=</a:t>
            </a:r>
            <a:r>
              <a:rPr lang="en-US" dirty="0" err="1"/>
              <a:t>A,Type</a:t>
            </a:r>
            <a:r>
              <a:rPr lang="en-US" dirty="0"/>
              <a:t>=</a:t>
            </a:r>
            <a:r>
              <a:rPr lang="en-US" dirty="0" err="1"/>
              <a:t>Integer,Description</a:t>
            </a:r>
            <a:r>
              <a:rPr lang="en-US" dirty="0"/>
              <a:t>="Allele count in genotypes, for each ALT allele, in the same order as listed"&gt;</a:t>
            </a:r>
          </a:p>
          <a:p>
            <a:r>
              <a:rPr lang="en-US" dirty="0"/>
              <a:t>##INFO=&lt;ID=</a:t>
            </a:r>
            <a:r>
              <a:rPr lang="en-US" dirty="0" err="1"/>
              <a:t>AF,Number</a:t>
            </a:r>
            <a:r>
              <a:rPr lang="en-US" dirty="0"/>
              <a:t>=</a:t>
            </a:r>
            <a:r>
              <a:rPr lang="en-US" dirty="0" err="1"/>
              <a:t>A,Type</a:t>
            </a:r>
            <a:r>
              <a:rPr lang="en-US" dirty="0"/>
              <a:t>=</a:t>
            </a:r>
            <a:r>
              <a:rPr lang="en-US" dirty="0" err="1"/>
              <a:t>Float,Description</a:t>
            </a:r>
            <a:r>
              <a:rPr lang="en-US" dirty="0" smtClean="0"/>
              <a:t>=”…"</a:t>
            </a:r>
            <a:r>
              <a:rPr lang="en-US" dirty="0"/>
              <a:t>&gt;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5156200"/>
            <a:ext cx="8864600" cy="1574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FILTER: marker that the variant failed a condition</a:t>
            </a:r>
          </a:p>
          <a:p>
            <a:r>
              <a:rPr lang="en-US" dirty="0" smtClean="0"/>
              <a:t>INFO: information given for each variant</a:t>
            </a:r>
          </a:p>
          <a:p>
            <a:r>
              <a:rPr lang="en-US" dirty="0"/>
              <a:t>FORMAT: information given in each genotype record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03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VCF Variant Rows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" y="2197100"/>
            <a:ext cx="9017000" cy="92333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#CHROM  POS     </a:t>
            </a:r>
            <a:r>
              <a:rPr lang="pt-BR" dirty="0" smtClean="0"/>
              <a:t> ID      </a:t>
            </a:r>
            <a:r>
              <a:rPr lang="pt-BR" dirty="0"/>
              <a:t>REF     ALT     QUAL    FILTER  INFO    FORMAT  </a:t>
            </a:r>
            <a:r>
              <a:rPr lang="pt-BR" dirty="0" smtClean="0"/>
              <a:t>SAMPLE1   SAMPLE2.</a:t>
            </a:r>
            <a:r>
              <a:rPr lang="pt-BR" dirty="0"/>
              <a:t>..</a:t>
            </a:r>
          </a:p>
          <a:p>
            <a:r>
              <a:rPr lang="pt-BR" dirty="0"/>
              <a:t>chr1    </a:t>
            </a:r>
            <a:r>
              <a:rPr lang="pt-BR" dirty="0" smtClean="0"/>
              <a:t>      51479   rs123     </a:t>
            </a:r>
            <a:r>
              <a:rPr lang="pt-BR" dirty="0" err="1"/>
              <a:t>T</a:t>
            </a:r>
            <a:r>
              <a:rPr lang="pt-BR" dirty="0"/>
              <a:t>       A       3442.03 PASS   </a:t>
            </a:r>
            <a:r>
              <a:rPr lang="pt-BR" dirty="0" smtClean="0"/>
              <a:t>AC</a:t>
            </a:r>
            <a:r>
              <a:rPr lang="pt-BR" dirty="0"/>
              <a:t>=5;AF=0.404;AN=20   GT:AD:DP:GQ  </a:t>
            </a:r>
            <a:r>
              <a:rPr lang="pt-BR" dirty="0" smtClean="0"/>
              <a:t>   0</a:t>
            </a:r>
            <a:r>
              <a:rPr lang="pt-BR" dirty="0"/>
              <a:t>/0:14,0:14:42 </a:t>
            </a:r>
            <a:r>
              <a:rPr lang="pt-BR" dirty="0" smtClean="0"/>
              <a:t>    0</a:t>
            </a:r>
            <a:r>
              <a:rPr lang="pt-BR" dirty="0"/>
              <a:t>/0:2,0:2:6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225800"/>
            <a:ext cx="8864600" cy="3505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ID: If variant is known, it’s database ID (</a:t>
            </a:r>
            <a:r>
              <a:rPr lang="en-US" i="1" dirty="0" smtClean="0"/>
              <a:t>e.g. </a:t>
            </a:r>
            <a:r>
              <a:rPr lang="en-US" dirty="0" err="1" smtClean="0"/>
              <a:t>dbSNP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REF, ALT: the reference and alternate alleles</a:t>
            </a:r>
          </a:p>
          <a:p>
            <a:pPr lvl="1"/>
            <a:r>
              <a:rPr lang="en-US" dirty="0" smtClean="0"/>
              <a:t>ALT may contain more than one allele, comma-separated</a:t>
            </a:r>
          </a:p>
          <a:p>
            <a:r>
              <a:rPr lang="en-US" dirty="0" smtClean="0"/>
              <a:t>QUAL: PHRED-scale probability that there is no variant at this site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75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VCF Variant Rows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" y="2197100"/>
            <a:ext cx="9017000" cy="92333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#CHROM  POS     </a:t>
            </a:r>
            <a:r>
              <a:rPr lang="pt-BR" dirty="0" smtClean="0"/>
              <a:t> ID      </a:t>
            </a:r>
            <a:r>
              <a:rPr lang="pt-BR" dirty="0"/>
              <a:t>REF     ALT     QUAL    FILTER  INFO    FORMAT  </a:t>
            </a:r>
            <a:r>
              <a:rPr lang="pt-BR" dirty="0" smtClean="0"/>
              <a:t>SAMPLE1   SAMPLE2.</a:t>
            </a:r>
            <a:r>
              <a:rPr lang="pt-BR" dirty="0"/>
              <a:t>..</a:t>
            </a:r>
          </a:p>
          <a:p>
            <a:r>
              <a:rPr lang="pt-BR" dirty="0"/>
              <a:t>chr1    </a:t>
            </a:r>
            <a:r>
              <a:rPr lang="pt-BR" dirty="0" smtClean="0"/>
              <a:t>      51479   rs123     </a:t>
            </a:r>
            <a:r>
              <a:rPr lang="pt-BR" dirty="0" err="1"/>
              <a:t>T</a:t>
            </a:r>
            <a:r>
              <a:rPr lang="pt-BR" dirty="0"/>
              <a:t>       A       3442.03 PASS   </a:t>
            </a:r>
            <a:r>
              <a:rPr lang="pt-BR" dirty="0" smtClean="0"/>
              <a:t>AC</a:t>
            </a:r>
            <a:r>
              <a:rPr lang="pt-BR" dirty="0"/>
              <a:t>=5;AF=0.404;AN=20   GT:AD:DP:GQ  </a:t>
            </a:r>
            <a:r>
              <a:rPr lang="pt-BR" dirty="0" smtClean="0"/>
              <a:t>   0</a:t>
            </a:r>
            <a:r>
              <a:rPr lang="pt-BR" dirty="0"/>
              <a:t>/0:14,0:14:42 </a:t>
            </a:r>
            <a:r>
              <a:rPr lang="pt-BR" dirty="0" smtClean="0"/>
              <a:t>    0/1:2,2:4:</a:t>
            </a:r>
            <a:r>
              <a:rPr lang="pt-BR" dirty="0"/>
              <a:t>6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225800"/>
            <a:ext cx="8864600" cy="3632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each sample:</a:t>
            </a:r>
          </a:p>
          <a:p>
            <a:pPr lvl="1"/>
            <a:r>
              <a:rPr lang="en-US" dirty="0" smtClean="0"/>
              <a:t>GT: genotype call; 0 is reference, and 1, 2, … are alternate</a:t>
            </a:r>
          </a:p>
          <a:p>
            <a:pPr lvl="2"/>
            <a:r>
              <a:rPr lang="en-US" dirty="0" smtClean="0"/>
              <a:t>0/0 is homozygous reference</a:t>
            </a:r>
          </a:p>
          <a:p>
            <a:pPr lvl="2"/>
            <a:r>
              <a:rPr lang="en-US" dirty="0" smtClean="0"/>
              <a:t>0/1 is heterozygous</a:t>
            </a:r>
          </a:p>
          <a:p>
            <a:pPr lvl="2"/>
            <a:r>
              <a:rPr lang="en-US" dirty="0" smtClean="0"/>
              <a:t>1/1 is homozygous alternate</a:t>
            </a:r>
          </a:p>
          <a:p>
            <a:pPr lvl="2"/>
            <a:r>
              <a:rPr lang="en-US" dirty="0" smtClean="0"/>
              <a:t>‘.’ means no call</a:t>
            </a:r>
          </a:p>
          <a:p>
            <a:pPr lvl="2"/>
            <a:r>
              <a:rPr lang="en-US" dirty="0" smtClean="0"/>
              <a:t>If there is a ‘|’ rather than ‘/’, the genotype is phased</a:t>
            </a:r>
          </a:p>
          <a:p>
            <a:pPr lvl="1"/>
            <a:r>
              <a:rPr lang="en-US" dirty="0" smtClean="0"/>
              <a:t>GQ: PHRED-scale probability that the call is incorrect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06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RNA-</a:t>
            </a:r>
            <a:r>
              <a:rPr lang="en-US" dirty="0" err="1" smtClean="0"/>
              <a:t>seq</a:t>
            </a:r>
            <a:r>
              <a:rPr lang="en-US" dirty="0" smtClean="0"/>
              <a:t>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Filtering</a:t>
            </a:r>
          </a:p>
          <a:p>
            <a:r>
              <a:rPr lang="en-US" dirty="0" smtClean="0"/>
              <a:t>We will use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annotate </a:t>
            </a:r>
            <a:r>
              <a:rPr lang="en-US" dirty="0" smtClean="0"/>
              <a:t>to annotate variants based on whether they are near splice sites or are known RNA editing sites</a:t>
            </a:r>
          </a:p>
          <a:p>
            <a:r>
              <a:rPr lang="en-US" dirty="0" smtClean="0"/>
              <a:t>We will use </a:t>
            </a:r>
            <a:r>
              <a:rPr lang="en-US" sz="2000" dirty="0" err="1">
                <a:latin typeface="Courier"/>
                <a:cs typeface="Courier"/>
              </a:rPr>
              <a:t>bcftools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filter </a:t>
            </a:r>
            <a:r>
              <a:rPr lang="en-US" dirty="0" smtClean="0"/>
              <a:t>to remove annotated variants</a:t>
            </a:r>
          </a:p>
          <a:p>
            <a:r>
              <a:rPr lang="en-US" dirty="0" smtClean="0"/>
              <a:t>This annotation file is provided for you (annotations/</a:t>
            </a:r>
            <a:r>
              <a:rPr lang="en-US" dirty="0" err="1" smtClean="0"/>
              <a:t>filter_sites.bed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799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Exercise: RNA-</a:t>
            </a:r>
            <a:r>
              <a:rPr lang="en-US" dirty="0" err="1"/>
              <a:t>seq</a:t>
            </a:r>
            <a:r>
              <a:rPr lang="en-US" dirty="0"/>
              <a:t>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annotate problematic sites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-c tells what columns to use for matching for BED file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-m adds a “EXCLUDE” tag in the info field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annotate -a annotations/</a:t>
            </a:r>
            <a:r>
              <a:rPr lang="en-US" sz="2000" dirty="0" err="1" smtClean="0">
                <a:latin typeface="Courier"/>
                <a:cs typeface="Courier"/>
              </a:rPr>
              <a:t>filter_sites.bed.gz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-c CHROM,-,</a:t>
            </a:r>
            <a:r>
              <a:rPr lang="en-US" sz="2000" dirty="0" smtClean="0">
                <a:latin typeface="Courier"/>
                <a:cs typeface="Courier"/>
              </a:rPr>
              <a:t>POS -m +EXCLUDE -O z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-o outputs/</a:t>
            </a:r>
            <a:r>
              <a:rPr lang="en-US" sz="2000" dirty="0" err="1" smtClean="0">
                <a:latin typeface="Courier"/>
                <a:cs typeface="Courier"/>
              </a:rPr>
              <a:t>variants_annotated.vcf.gz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outputs/</a:t>
            </a:r>
            <a:r>
              <a:rPr lang="en-US" sz="2000" dirty="0" err="1" smtClean="0">
                <a:latin typeface="Courier"/>
                <a:cs typeface="Courier"/>
              </a:rPr>
              <a:t>variants.vcf.gz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check that variants have been tagged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zcat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results/</a:t>
            </a:r>
            <a:r>
              <a:rPr lang="en-US" sz="2000" dirty="0" err="1">
                <a:latin typeface="Courier"/>
                <a:cs typeface="Courier"/>
              </a:rPr>
              <a:t>variants_annotated.vcf.gz</a:t>
            </a:r>
            <a:r>
              <a:rPr lang="en-US" sz="2000" dirty="0">
                <a:latin typeface="Courier"/>
                <a:cs typeface="Courier"/>
              </a:rPr>
              <a:t>|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EXCLUDE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filter out sites annotated with </a:t>
            </a:r>
            <a:r>
              <a:rPr lang="en-US" sz="2000" dirty="0">
                <a:latin typeface="Courier"/>
                <a:cs typeface="Courier"/>
              </a:rPr>
              <a:t>a “</a:t>
            </a:r>
            <a:r>
              <a:rPr lang="en-US" sz="2000" dirty="0" smtClean="0">
                <a:latin typeface="Courier"/>
                <a:cs typeface="Courier"/>
              </a:rPr>
              <a:t>EXCLUDE” </a:t>
            </a:r>
            <a:r>
              <a:rPr lang="en-US" sz="2000" dirty="0" smtClean="0">
                <a:latin typeface="Courier"/>
                <a:cs typeface="Courier"/>
              </a:rPr>
              <a:t>tag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-e gives an expression specifying which sites to </a:t>
            </a:r>
            <a:r>
              <a:rPr lang="en-US" sz="2000" dirty="0" smtClean="0">
                <a:latin typeface="Courier"/>
                <a:cs typeface="Courier"/>
              </a:rPr>
              <a:t>exclude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filter -e EXCLUDE -O z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-o outputs/</a:t>
            </a:r>
            <a:r>
              <a:rPr lang="en-US" sz="2000" dirty="0" err="1" smtClean="0">
                <a:latin typeface="Courier"/>
                <a:cs typeface="Courier"/>
              </a:rPr>
              <a:t>variants_filtered.vcf.gz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outputs/</a:t>
            </a:r>
            <a:r>
              <a:rPr lang="en-US" sz="2000" dirty="0" err="1" smtClean="0">
                <a:latin typeface="Courier"/>
                <a:cs typeface="Courier"/>
              </a:rPr>
              <a:t>variants_annotated.vcf.gz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check that </a:t>
            </a:r>
            <a:r>
              <a:rPr lang="en-US" sz="2000" dirty="0" smtClean="0">
                <a:latin typeface="Courier"/>
                <a:cs typeface="Courier"/>
              </a:rPr>
              <a:t>annotated variants are gone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latin typeface="Courier"/>
                <a:cs typeface="Courier"/>
              </a:rPr>
              <a:t>zcat</a:t>
            </a:r>
            <a:r>
              <a:rPr lang="en-US" sz="2000" dirty="0">
                <a:latin typeface="Courier"/>
                <a:cs typeface="Courier"/>
              </a:rPr>
              <a:t> results/</a:t>
            </a:r>
            <a:r>
              <a:rPr lang="en-US" sz="2000" dirty="0" err="1" smtClean="0">
                <a:latin typeface="Courier"/>
                <a:cs typeface="Courier"/>
              </a:rPr>
              <a:t>variants_filtered.vcf.gz</a:t>
            </a:r>
            <a:r>
              <a:rPr lang="en-US" sz="2000" dirty="0">
                <a:latin typeface="Courier"/>
                <a:cs typeface="Courier"/>
              </a:rPr>
              <a:t>|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EXCLUDE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057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Variant Calling and Allele-Specific Expression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Calling variants from RNA-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Allele-specific expression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Correcting for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mappability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bias using WASP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Identifying allele-specific expression using ASARP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Interpreting results of allele-specific expression analysis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5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Allele-Specific Expression (ASE)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General term for RNA-</a:t>
            </a:r>
            <a:r>
              <a:rPr lang="en-US" dirty="0" err="1" smtClean="0"/>
              <a:t>seq</a:t>
            </a:r>
            <a:r>
              <a:rPr lang="en-US" dirty="0" smtClean="0"/>
              <a:t> analyses that attempt to identify exons or genes with true allelic imbalance</a:t>
            </a:r>
          </a:p>
          <a:p>
            <a:r>
              <a:rPr lang="en-US" dirty="0" smtClean="0"/>
              <a:t>ASE is always relative to one or more genetic variant(s)</a:t>
            </a:r>
          </a:p>
          <a:p>
            <a:r>
              <a:rPr lang="en-US" dirty="0" smtClean="0"/>
              <a:t>The most common analysis is individual-specific ASE:</a:t>
            </a:r>
          </a:p>
          <a:p>
            <a:pPr lvl="1"/>
            <a:r>
              <a:rPr lang="en-US" dirty="0" smtClean="0"/>
              <a:t>Identify coding SNPs with significant AI </a:t>
            </a:r>
            <a:r>
              <a:rPr lang="en-US" dirty="0"/>
              <a:t>(ASE SNPs)</a:t>
            </a:r>
          </a:p>
          <a:p>
            <a:pPr lvl="1"/>
            <a:r>
              <a:rPr lang="en-US" dirty="0" smtClean="0"/>
              <a:t>Power </a:t>
            </a:r>
            <a:r>
              <a:rPr lang="en-US" dirty="0"/>
              <a:t>is increased by aggregating SNP-level information at the exon or gene level (ASE exons/genes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multiple samples, can identify ASE SNPs/exons/genes that are common or different among individuals, conditions, and/or tissues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02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QTL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quantitative trait locus (eQTL) is a variant that is significantly associated with the expression level of a gene</a:t>
            </a:r>
          </a:p>
          <a:p>
            <a:pPr lvl="1"/>
            <a:r>
              <a:rPr lang="en-US" dirty="0" smtClean="0"/>
              <a:t>When the associated SNP and gene are nearby (</a:t>
            </a:r>
            <a:r>
              <a:rPr lang="en-US" i="1" dirty="0" smtClean="0"/>
              <a:t>e.g. </a:t>
            </a:r>
            <a:r>
              <a:rPr lang="en-US" dirty="0" smtClean="0"/>
              <a:t>within 100kb), it is considered a </a:t>
            </a:r>
            <a:r>
              <a:rPr lang="en-US" i="1" dirty="0" smtClean="0"/>
              <a:t>cis</a:t>
            </a:r>
            <a:r>
              <a:rPr lang="en-US" dirty="0" smtClean="0"/>
              <a:t>-eQTL</a:t>
            </a:r>
          </a:p>
          <a:p>
            <a:pPr lvl="1"/>
            <a:r>
              <a:rPr lang="en-US" dirty="0" smtClean="0"/>
              <a:t>When they are far away (</a:t>
            </a:r>
            <a:r>
              <a:rPr lang="en-US" i="1" dirty="0" smtClean="0"/>
              <a:t>e.g. </a:t>
            </a:r>
            <a:r>
              <a:rPr lang="en-US" dirty="0" smtClean="0"/>
              <a:t>&gt;1MB), it is considered a </a:t>
            </a:r>
            <a:r>
              <a:rPr lang="en-US" i="1" dirty="0" smtClean="0"/>
              <a:t>trans</a:t>
            </a:r>
            <a:r>
              <a:rPr lang="en-US" dirty="0" smtClean="0"/>
              <a:t>-eQTL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435" y="4579482"/>
            <a:ext cx="2018658" cy="2100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499" y="6310867"/>
            <a:ext cx="254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Battle et al. 2013, Fig 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93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Allele-Specific </a:t>
            </a:r>
            <a:r>
              <a:rPr lang="en-US" dirty="0" smtClean="0"/>
              <a:t>eQTL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Allele-specific eQTL (</a:t>
            </a:r>
            <a:r>
              <a:rPr lang="en-US" dirty="0" err="1" smtClean="0"/>
              <a:t>aseQTL</a:t>
            </a:r>
            <a:r>
              <a:rPr lang="en-US" dirty="0" smtClean="0"/>
              <a:t>) are SNPs at which the </a:t>
            </a:r>
            <a:r>
              <a:rPr lang="en-US" dirty="0" err="1" smtClean="0"/>
              <a:t>homzogyous</a:t>
            </a:r>
            <a:r>
              <a:rPr lang="en-US" dirty="0" smtClean="0"/>
              <a:t> and heterozygous genotypes are associated with significantly different AI at a nearby gene</a:t>
            </a:r>
          </a:p>
          <a:p>
            <a:r>
              <a:rPr lang="en-US" dirty="0" smtClean="0"/>
              <a:t>Many (hundreds) of individuals are required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5" y="4096659"/>
            <a:ext cx="5440865" cy="2335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350" y="4147971"/>
            <a:ext cx="3022698" cy="24483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5712" y="6516115"/>
            <a:ext cx="241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Battle et al. 2013, Fig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Variant Calling and Allele-Specific Expression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Calling variants from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Allele-specific expression concepts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Correcting for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mappability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bias using WASP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Identifying allele-specific expression using ASARP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Interpreting results of allele-specific expression analysis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for Individual 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Generate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Map and filter reads to reference genome</a:t>
            </a:r>
          </a:p>
          <a:p>
            <a:r>
              <a:rPr lang="en-US" dirty="0" smtClean="0"/>
              <a:t>For the same sample, either</a:t>
            </a:r>
          </a:p>
          <a:p>
            <a:pPr lvl="1"/>
            <a:r>
              <a:rPr lang="en-US" dirty="0" smtClean="0"/>
              <a:t>Genotype DNA (microarray),</a:t>
            </a:r>
          </a:p>
          <a:p>
            <a:pPr lvl="1"/>
            <a:r>
              <a:rPr lang="en-US" dirty="0" smtClean="0"/>
              <a:t>Sequence DNA (WGS or WES), or</a:t>
            </a:r>
          </a:p>
          <a:p>
            <a:pPr lvl="1"/>
            <a:r>
              <a:rPr lang="en-US" dirty="0" smtClean="0"/>
              <a:t>Call variants from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Filter variants</a:t>
            </a:r>
          </a:p>
          <a:p>
            <a:r>
              <a:rPr lang="en-US" dirty="0" smtClean="0"/>
              <a:t>Correct RNA-</a:t>
            </a:r>
            <a:r>
              <a:rPr lang="en-US" dirty="0" err="1" smtClean="0"/>
              <a:t>seq</a:t>
            </a:r>
            <a:r>
              <a:rPr lang="en-US" dirty="0" smtClean="0"/>
              <a:t> alignments for </a:t>
            </a:r>
            <a:r>
              <a:rPr lang="en-US" dirty="0" err="1" smtClean="0"/>
              <a:t>mappability</a:t>
            </a:r>
            <a:r>
              <a:rPr lang="en-US" dirty="0" smtClean="0"/>
              <a:t> bias</a:t>
            </a:r>
          </a:p>
          <a:p>
            <a:r>
              <a:rPr lang="en-US" dirty="0" smtClean="0"/>
              <a:t>Use corrected RNA-</a:t>
            </a:r>
            <a:r>
              <a:rPr lang="en-US" dirty="0" err="1" smtClean="0"/>
              <a:t>seq</a:t>
            </a:r>
            <a:r>
              <a:rPr lang="en-US" dirty="0" smtClean="0"/>
              <a:t> alignments to test for ASE at variant sets</a:t>
            </a:r>
          </a:p>
          <a:p>
            <a:r>
              <a:rPr lang="en-US" dirty="0" smtClean="0"/>
              <a:t>Optionally, aggregate SNP-level information to identify ASE exons and/or genes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1949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Variant Calling and Allele-Specific Expression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Calling variants from RNA-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Allele-specific expression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Correcting for </a:t>
            </a:r>
            <a:r>
              <a:rPr lang="en-US" dirty="0" err="1" smtClean="0"/>
              <a:t>mappability</a:t>
            </a:r>
            <a:r>
              <a:rPr lang="en-US" dirty="0" smtClean="0"/>
              <a:t> bias using WASP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Identifying allele-specific expression using ASARP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Interpreting results of allele-specific expression analysis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Mappability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NGS reads that map equally well to multiple locations (“multi-mapping”) likely originate from repetitive sequence (</a:t>
            </a:r>
            <a:r>
              <a:rPr lang="en-US" i="1" dirty="0" smtClean="0"/>
              <a:t>e.g. </a:t>
            </a:r>
            <a:r>
              <a:rPr lang="en-US" dirty="0" smtClean="0"/>
              <a:t>centromeres, LINEs, tandem repeats). These reads will either fail to align, or will have low mapping quality scores (MAPQ) and filtered out.</a:t>
            </a:r>
          </a:p>
          <a:p>
            <a:pPr lvl="1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reads are less likely to be multi-mapping than WGS reads.</a:t>
            </a:r>
          </a:p>
          <a:p>
            <a:r>
              <a:rPr lang="en-US" dirty="0" smtClean="0"/>
              <a:t>Heterozygous variants increase the probability that reads from different alleles will map to different genomic locations.</a:t>
            </a:r>
          </a:p>
          <a:p>
            <a:r>
              <a:rPr lang="en-US" dirty="0" smtClean="0"/>
              <a:t>The read with more reference alleles has a higher probability of mapping to the correct location (</a:t>
            </a:r>
            <a:r>
              <a:rPr lang="en-US" dirty="0" err="1" smtClean="0"/>
              <a:t>mappability</a:t>
            </a:r>
            <a:r>
              <a:rPr lang="en-US" dirty="0" smtClean="0"/>
              <a:t> bias), and thus reference allele counts are prone to inflation in ASE analysis.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2273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1" y="228600"/>
            <a:ext cx="8659699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 with RNA-</a:t>
            </a:r>
            <a:r>
              <a:rPr lang="en-US" dirty="0" err="1" smtClean="0"/>
              <a:t>seq</a:t>
            </a:r>
            <a:r>
              <a:rPr lang="en-US" dirty="0" smtClean="0"/>
              <a:t> Variant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extreme cases of </a:t>
            </a:r>
            <a:r>
              <a:rPr lang="en-US" dirty="0" err="1" smtClean="0"/>
              <a:t>mappability</a:t>
            </a:r>
            <a:r>
              <a:rPr lang="en-US" dirty="0" smtClean="0"/>
              <a:t> bias, all reads from one allele will map to a different location than the reads from the other allele.</a:t>
            </a:r>
          </a:p>
          <a:p>
            <a:r>
              <a:rPr lang="en-US" dirty="0" smtClean="0"/>
              <a:t>Thus, the variant caller will see only one allele, and will call a homozygous genotype.</a:t>
            </a:r>
          </a:p>
          <a:p>
            <a:r>
              <a:rPr lang="en-US" dirty="0" smtClean="0"/>
              <a:t>Since </a:t>
            </a:r>
            <a:r>
              <a:rPr lang="en-US" dirty="0" err="1" smtClean="0"/>
              <a:t>mappability</a:t>
            </a:r>
            <a:r>
              <a:rPr lang="en-US" dirty="0" smtClean="0"/>
              <a:t> bias can only be discovered at heterozygous sites, the bias will be missed and affect downstream ASE analysis.</a:t>
            </a:r>
          </a:p>
          <a:p>
            <a:r>
              <a:rPr lang="en-US" dirty="0" smtClean="0"/>
              <a:t>If ASE is an important part of your experimental design, it is </a:t>
            </a:r>
            <a:r>
              <a:rPr lang="en-US" b="1" dirty="0" smtClean="0"/>
              <a:t>strongly</a:t>
            </a:r>
            <a:r>
              <a:rPr lang="en-US" dirty="0" smtClean="0"/>
              <a:t> recommended to independently genotype your subjects from DNA samples.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97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for Mappability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Software: WASP</a:t>
            </a:r>
          </a:p>
          <a:p>
            <a:r>
              <a:rPr lang="en-US" dirty="0" smtClean="0"/>
              <a:t>Consists of two tools:</a:t>
            </a:r>
          </a:p>
          <a:p>
            <a:pPr lvl="1"/>
            <a:r>
              <a:rPr lang="en-US" dirty="0" smtClean="0"/>
              <a:t>Bias correction pipeline</a:t>
            </a:r>
          </a:p>
          <a:p>
            <a:pPr lvl="1"/>
            <a:r>
              <a:rPr lang="en-US" dirty="0" smtClean="0"/>
              <a:t>Combined Haplotype Test pipeline for </a:t>
            </a:r>
            <a:r>
              <a:rPr lang="en-US" dirty="0" err="1" smtClean="0"/>
              <a:t>aseQTL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WASP pipelines are run via </a:t>
            </a:r>
            <a:r>
              <a:rPr lang="en-US" dirty="0" err="1" smtClean="0"/>
              <a:t>Snakemake</a:t>
            </a:r>
            <a:r>
              <a:rPr lang="en-US" dirty="0" smtClean="0"/>
              <a:t> – a general-purpose tool you can use to create your own pipelines. Highly recommended!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4358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for Mappability Bias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7090" y="6467827"/>
            <a:ext cx="315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Van de </a:t>
            </a:r>
            <a:r>
              <a:rPr lang="en-US" dirty="0" err="1" smtClean="0"/>
              <a:t>Geijn</a:t>
            </a:r>
            <a:r>
              <a:rPr lang="en-US" dirty="0" smtClean="0"/>
              <a:t> et al. 2015, Fig. 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97" y="1594265"/>
            <a:ext cx="5770826" cy="48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16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for Mappability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609" y="1600199"/>
            <a:ext cx="8775161" cy="5147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Two ways to run </a:t>
            </a:r>
            <a:r>
              <a:rPr lang="en-US" u="sng" dirty="0" err="1" smtClean="0"/>
              <a:t>mappability</a:t>
            </a:r>
            <a:r>
              <a:rPr lang="en-US" u="sng" dirty="0" smtClean="0"/>
              <a:t> bias correction</a:t>
            </a:r>
            <a:endParaRPr lang="en-US" dirty="0" smtClean="0"/>
          </a:p>
          <a:p>
            <a:pPr marL="560070" indent="-514350">
              <a:buFont typeface="+mj-lt"/>
              <a:buAutoNum type="arabicPeriod"/>
            </a:pPr>
            <a:r>
              <a:rPr lang="en-US" dirty="0" smtClean="0"/>
              <a:t>Using phased genotypes</a:t>
            </a:r>
          </a:p>
          <a:p>
            <a:pPr marL="880110" lvl="1" indent="-514350"/>
            <a:r>
              <a:rPr lang="en-US" dirty="0" smtClean="0"/>
              <a:t>Requires either:</a:t>
            </a:r>
          </a:p>
          <a:p>
            <a:pPr marL="1154430" lvl="2" indent="-514350"/>
            <a:r>
              <a:rPr lang="en-US" dirty="0" smtClean="0"/>
              <a:t>Known parental genotypes, </a:t>
            </a:r>
            <a:r>
              <a:rPr lang="en-US" i="1" dirty="0" smtClean="0"/>
              <a:t>e.g. </a:t>
            </a:r>
            <a:r>
              <a:rPr lang="en-US" dirty="0" smtClean="0"/>
              <a:t>in a trio experimental design</a:t>
            </a:r>
          </a:p>
          <a:p>
            <a:pPr marL="1154430" lvl="2" indent="-514350"/>
            <a:r>
              <a:rPr lang="en-US" dirty="0" smtClean="0"/>
              <a:t>A panel of reference haplotypes, </a:t>
            </a:r>
            <a:r>
              <a:rPr lang="en-US" i="1" dirty="0" smtClean="0"/>
              <a:t>e.g. </a:t>
            </a:r>
            <a:r>
              <a:rPr lang="en-US" dirty="0" smtClean="0"/>
              <a:t>1000 Genomes Project</a:t>
            </a:r>
          </a:p>
          <a:p>
            <a:pPr marL="880110" lvl="1" indent="-514350"/>
            <a:r>
              <a:rPr lang="en-US" dirty="0" smtClean="0"/>
              <a:t>Use software such as SHAPEIT or </a:t>
            </a:r>
            <a:r>
              <a:rPr lang="en-US" dirty="0" err="1" smtClean="0"/>
              <a:t>fastPhase</a:t>
            </a:r>
            <a:r>
              <a:rPr lang="en-US" dirty="0" smtClean="0"/>
              <a:t> to phase your samples based on the reference panel </a:t>
            </a:r>
          </a:p>
          <a:p>
            <a:pPr marL="880110" lvl="1" indent="-514350"/>
            <a:r>
              <a:rPr lang="en-US" dirty="0" smtClean="0"/>
              <a:t>This is more complicated but leads to more accurate results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 smtClean="0"/>
              <a:t>Using unphased genotypes: we will use this approach for simplicity, but phasing is recommended for real analysis!</a:t>
            </a:r>
          </a:p>
          <a:p>
            <a:pPr marL="880110" lvl="1" indent="-514350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960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Exercise: </a:t>
            </a:r>
            <a:r>
              <a:rPr lang="en-US" dirty="0" smtClean="0"/>
              <a:t>Correcting Mappability Bias with WASP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Execute the pipeline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If you have phased genotypes, use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“</a:t>
            </a:r>
            <a:r>
              <a:rPr lang="en-US" sz="2000" dirty="0" err="1" smtClean="0">
                <a:latin typeface="Courier"/>
                <a:cs typeface="Courier"/>
              </a:rPr>
              <a:t>snakefile.phased</a:t>
            </a:r>
            <a:r>
              <a:rPr lang="en-US" sz="2000" dirty="0" smtClean="0">
                <a:latin typeface="Courier"/>
                <a:cs typeface="Courier"/>
              </a:rPr>
              <a:t>” </a:t>
            </a:r>
            <a:r>
              <a:rPr lang="en-US" sz="2000" dirty="0" smtClean="0">
                <a:latin typeface="Courier"/>
                <a:cs typeface="Courier"/>
              </a:rPr>
              <a:t>instead.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cd ~/</a:t>
            </a:r>
            <a:r>
              <a:rPr lang="en-US" sz="2000" dirty="0" err="1" smtClean="0">
                <a:latin typeface="Courier"/>
                <a:cs typeface="Courier"/>
              </a:rPr>
              <a:t>rnaseq</a:t>
            </a:r>
            <a:r>
              <a:rPr lang="en-US" sz="2000" dirty="0" smtClean="0">
                <a:latin typeface="Courier"/>
                <a:cs typeface="Courier"/>
              </a:rPr>
              <a:t>/variant/WASP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snakemake</a:t>
            </a:r>
            <a:r>
              <a:rPr lang="en-US" sz="2000" dirty="0" smtClean="0">
                <a:latin typeface="Courier"/>
                <a:cs typeface="Courier"/>
              </a:rPr>
              <a:t> -s </a:t>
            </a:r>
            <a:r>
              <a:rPr lang="en-US" sz="2000" dirty="0" err="1" smtClean="0">
                <a:latin typeface="Courier"/>
                <a:cs typeface="Courier"/>
              </a:rPr>
              <a:t>snakefile.unphased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778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for Mappability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609" y="1600199"/>
            <a:ext cx="8775161" cy="5147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WASP Output</a:t>
            </a:r>
            <a:endParaRPr lang="en-US" dirty="0" smtClean="0"/>
          </a:p>
          <a:p>
            <a:pPr marL="4572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There will now be several subdirectories in your </a:t>
            </a:r>
          </a:p>
          <a:p>
            <a:pPr marL="4572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output directory. Most are intermediate files that can </a:t>
            </a:r>
          </a:p>
          <a:p>
            <a:pPr marL="4572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be deleted.</a:t>
            </a:r>
          </a:p>
          <a:p>
            <a:pPr marL="4572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</a:t>
            </a:r>
            <a:r>
              <a:rPr lang="en-US" sz="2200" dirty="0">
                <a:latin typeface="Courier"/>
                <a:cs typeface="Courier"/>
              </a:rPr>
              <a:t>remove unsorted files from </a:t>
            </a:r>
            <a:r>
              <a:rPr lang="en-US" sz="2200" dirty="0" err="1">
                <a:latin typeface="Courier"/>
                <a:cs typeface="Courier"/>
              </a:rPr>
              <a:t>rmdup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dir</a:t>
            </a:r>
            <a:r>
              <a:rPr lang="en-US" sz="2200" dirty="0">
                <a:latin typeface="Courier"/>
                <a:cs typeface="Courier"/>
              </a:rPr>
              <a:t>: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$ </a:t>
            </a:r>
            <a:r>
              <a:rPr lang="en-US" sz="2200" dirty="0" err="1" smtClean="0">
                <a:latin typeface="Courier"/>
                <a:cs typeface="Courier"/>
              </a:rPr>
              <a:t>ls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rmdup</a:t>
            </a:r>
            <a:r>
              <a:rPr lang="en-US" sz="2200" dirty="0">
                <a:latin typeface="Courier"/>
                <a:cs typeface="Courier"/>
              </a:rPr>
              <a:t>/ | </a:t>
            </a:r>
            <a:r>
              <a:rPr lang="en-US" sz="2200" dirty="0" err="1">
                <a:latin typeface="Courier"/>
                <a:cs typeface="Courier"/>
              </a:rPr>
              <a:t>grep</a:t>
            </a:r>
            <a:r>
              <a:rPr lang="en-US" sz="2200" dirty="0">
                <a:latin typeface="Courier"/>
                <a:cs typeface="Courier"/>
              </a:rPr>
              <a:t> -v sort | </a:t>
            </a:r>
            <a:r>
              <a:rPr lang="en-US" sz="2200" dirty="0" err="1">
                <a:latin typeface="Courier"/>
                <a:cs typeface="Courier"/>
              </a:rPr>
              <a:t>xargs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rm</a:t>
            </a:r>
            <a:endParaRPr lang="en-US" sz="2200" dirty="0">
              <a:latin typeface="Courier"/>
              <a:cs typeface="Courier"/>
            </a:endParaRPr>
          </a:p>
          <a:p>
            <a:pPr marL="45720" indent="0">
              <a:buNone/>
            </a:pPr>
            <a:endParaRPr lang="en-US" sz="2200" dirty="0" smtClean="0">
              <a:latin typeface="Courier"/>
              <a:cs typeface="Courier"/>
            </a:endParaRP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</a:t>
            </a:r>
            <a:r>
              <a:rPr lang="en-US" sz="2200" dirty="0">
                <a:latin typeface="Courier"/>
                <a:cs typeface="Courier"/>
              </a:rPr>
              <a:t>remove intermediate files and directories: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$ </a:t>
            </a:r>
            <a:r>
              <a:rPr lang="en-US" sz="2200" dirty="0" err="1" smtClean="0">
                <a:latin typeface="Courier"/>
                <a:cs typeface="Courier"/>
              </a:rPr>
              <a:t>rm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-</a:t>
            </a:r>
            <a:r>
              <a:rPr lang="en-US" sz="2200" dirty="0" err="1">
                <a:latin typeface="Courier"/>
                <a:cs typeface="Courier"/>
              </a:rPr>
              <a:t>rf</a:t>
            </a:r>
            <a:r>
              <a:rPr lang="en-US" sz="2200" dirty="0">
                <a:latin typeface="Courier"/>
                <a:cs typeface="Courier"/>
              </a:rPr>
              <a:t> map1 map1_sort </a:t>
            </a:r>
            <a:r>
              <a:rPr lang="en-US" sz="2200" dirty="0" err="1">
                <a:latin typeface="Courier"/>
                <a:cs typeface="Courier"/>
              </a:rPr>
              <a:t>find_intersecting_snps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\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Map2 map2_sort </a:t>
            </a:r>
            <a:r>
              <a:rPr lang="en-US" sz="2200" dirty="0" err="1">
                <a:latin typeface="Courier"/>
                <a:cs typeface="Courier"/>
              </a:rPr>
              <a:t>filter_remapped_reads</a:t>
            </a:r>
            <a:r>
              <a:rPr lang="en-US" sz="2200" dirty="0">
                <a:latin typeface="Courier"/>
                <a:cs typeface="Courier"/>
              </a:rPr>
              <a:t> merge</a:t>
            </a:r>
            <a:endParaRPr lang="en-US" sz="2200" dirty="0" smtClean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9418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for Mappability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609" y="1600199"/>
            <a:ext cx="8775161" cy="5147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WASP Output</a:t>
            </a:r>
            <a:endParaRPr lang="en-US" dirty="0" smtClean="0"/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The starting input file was 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input/map1_sort/18501.bam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and the final output file is: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</a:t>
            </a:r>
            <a:r>
              <a:rPr lang="en-US" sz="2200" dirty="0">
                <a:latin typeface="Courier"/>
                <a:cs typeface="Courier"/>
              </a:rPr>
              <a:t>output/</a:t>
            </a:r>
            <a:r>
              <a:rPr lang="en-US" sz="2200" dirty="0" err="1">
                <a:latin typeface="Courier"/>
                <a:cs typeface="Courier"/>
              </a:rPr>
              <a:t>rmdup</a:t>
            </a:r>
            <a:r>
              <a:rPr lang="en-US" sz="2200" dirty="0">
                <a:latin typeface="Courier"/>
                <a:cs typeface="Courier"/>
              </a:rPr>
              <a:t>/18501.</a:t>
            </a:r>
            <a:r>
              <a:rPr lang="en-US" sz="2200" dirty="0" smtClean="0">
                <a:latin typeface="Courier"/>
                <a:cs typeface="Courier"/>
              </a:rPr>
              <a:t>keep.merge.rmdup.sort.bam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Let’s see how many reads were removed.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$ </a:t>
            </a:r>
            <a:r>
              <a:rPr lang="en-US" sz="2200" dirty="0" err="1" smtClean="0">
                <a:latin typeface="Courier"/>
                <a:cs typeface="Courier"/>
              </a:rPr>
              <a:t>samtools</a:t>
            </a:r>
            <a:r>
              <a:rPr lang="en-US" sz="2200" dirty="0" smtClean="0">
                <a:latin typeface="Courier"/>
                <a:cs typeface="Courier"/>
              </a:rPr>
              <a:t> view input1/map1_sort/18501.bam | </a:t>
            </a:r>
            <a:r>
              <a:rPr lang="en-US" sz="2200" dirty="0" err="1" smtClean="0">
                <a:latin typeface="Courier"/>
                <a:cs typeface="Courier"/>
              </a:rPr>
              <a:t>wc</a:t>
            </a:r>
            <a:r>
              <a:rPr lang="en-US" sz="2200" dirty="0" smtClean="0">
                <a:latin typeface="Courier"/>
                <a:cs typeface="Courier"/>
              </a:rPr>
              <a:t> –l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$ </a:t>
            </a:r>
            <a:r>
              <a:rPr lang="en-US" sz="2200" dirty="0" err="1" smtClean="0">
                <a:latin typeface="Courier"/>
                <a:cs typeface="Courier"/>
              </a:rPr>
              <a:t>samtools</a:t>
            </a:r>
            <a:r>
              <a:rPr lang="en-US" sz="2200" dirty="0" smtClean="0">
                <a:latin typeface="Courier"/>
                <a:cs typeface="Courier"/>
              </a:rPr>
              <a:t> view \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output/</a:t>
            </a:r>
            <a:r>
              <a:rPr lang="en-US" sz="2200" dirty="0" err="1" smtClean="0">
                <a:latin typeface="Courier"/>
                <a:cs typeface="Courier"/>
              </a:rPr>
              <a:t>rmdup</a:t>
            </a:r>
            <a:r>
              <a:rPr lang="en-US" sz="2200" dirty="0" smtClean="0">
                <a:latin typeface="Courier"/>
                <a:cs typeface="Courier"/>
              </a:rPr>
              <a:t>/18501.keep.merge.rmdup.sort.bam \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| </a:t>
            </a:r>
            <a:r>
              <a:rPr lang="en-US" sz="2200" dirty="0" err="1" smtClean="0">
                <a:latin typeface="Courier"/>
                <a:cs typeface="Courier"/>
              </a:rPr>
              <a:t>wc</a:t>
            </a:r>
            <a:r>
              <a:rPr lang="en-US" sz="2200" dirty="0" smtClean="0">
                <a:latin typeface="Courier"/>
                <a:cs typeface="Courier"/>
              </a:rPr>
              <a:t> -l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29091"/>
          </a:xfrm>
        </p:spPr>
        <p:txBody>
          <a:bodyPr>
            <a:normAutofit/>
          </a:bodyPr>
          <a:lstStyle/>
          <a:p>
            <a:r>
              <a:rPr lang="en-US" dirty="0" smtClean="0"/>
              <a:t>The human reference genome is haploid – one nucleotide per position</a:t>
            </a:r>
          </a:p>
          <a:p>
            <a:r>
              <a:rPr lang="en-US" dirty="0" smtClean="0"/>
              <a:t>NGS is (essentially) the process of transforming molecules (</a:t>
            </a:r>
            <a:r>
              <a:rPr lang="en-US" i="1" dirty="0" smtClean="0"/>
              <a:t>e.g. </a:t>
            </a:r>
            <a:r>
              <a:rPr lang="en-US" dirty="0" smtClean="0"/>
              <a:t>DNA or RNA) in a biological sample into sequence alignments against the reference genome (a BAM file)</a:t>
            </a:r>
          </a:p>
          <a:p>
            <a:r>
              <a:rPr lang="en-US" dirty="0" smtClean="0"/>
              <a:t>Variant calling is (essentially) the process of identifying the positions where one or both parental alleles in the sample differ from the reference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34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Variant Calling and Allele-Specific Expression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Calling variants from RNA-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Allele-specific expression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Correcting for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mappability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bias using WASP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Identifying allele-specific expression using ASARP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Interpreting results of allele-specific expression analysis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6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1" y="228600"/>
            <a:ext cx="8659699" cy="990600"/>
          </a:xfrm>
        </p:spPr>
        <p:txBody>
          <a:bodyPr>
            <a:normAutofit/>
          </a:bodyPr>
          <a:lstStyle/>
          <a:p>
            <a:r>
              <a:rPr lang="en-US" dirty="0"/>
              <a:t>Identifying ASE with ASARP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ASARP tests all heterozygous SNPs for ASE</a:t>
            </a:r>
          </a:p>
          <a:p>
            <a:r>
              <a:rPr lang="en-US" dirty="0" smtClean="0"/>
              <a:t>P-values are controlled for FDR (0.05 by default)</a:t>
            </a:r>
          </a:p>
          <a:p>
            <a:r>
              <a:rPr lang="en-US" dirty="0" smtClean="0"/>
              <a:t>If all </a:t>
            </a:r>
            <a:r>
              <a:rPr lang="en-US" dirty="0"/>
              <a:t>heterozygous SNPs </a:t>
            </a:r>
            <a:r>
              <a:rPr lang="en-US" dirty="0" smtClean="0"/>
              <a:t>in a gene that are above a certain read-count threshold (20 by default) exhibit significant ASE, it is considered an ASE gene</a:t>
            </a:r>
          </a:p>
          <a:p>
            <a:r>
              <a:rPr lang="en-US" dirty="0" smtClean="0"/>
              <a:t>Otherwise, ASARP tests each SNP in the gene for other allele-specific events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924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ASE with ASARP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566096"/>
            <a:ext cx="8153400" cy="28321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95068" y="1638683"/>
            <a:ext cx="8650586" cy="192741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In addition to ASE, ASARP detects Allele-Specific…</a:t>
            </a:r>
          </a:p>
          <a:p>
            <a:r>
              <a:rPr lang="en-US" dirty="0" smtClean="0"/>
              <a:t>Alternative Splicing (ASAS): SNP in an exon whose splice-in rate differs between alleles</a:t>
            </a:r>
          </a:p>
          <a:p>
            <a:r>
              <a:rPr lang="en-US" dirty="0" smtClean="0"/>
              <a:t>Transcription Initiation (ASTI): SNP in 5’ UTR whose TSS differs between alleles</a:t>
            </a:r>
          </a:p>
          <a:p>
            <a:r>
              <a:rPr lang="en-US" dirty="0" smtClean="0"/>
              <a:t>Alternative </a:t>
            </a:r>
            <a:r>
              <a:rPr lang="en-US" dirty="0" err="1" smtClean="0"/>
              <a:t>Polyadenylation</a:t>
            </a:r>
            <a:r>
              <a:rPr lang="en-US" dirty="0" smtClean="0"/>
              <a:t> (ASAP): SNP in 3’ UTR whose termination site differs between alleles</a:t>
            </a:r>
          </a:p>
        </p:txBody>
      </p:sp>
    </p:spTree>
    <p:extLst>
      <p:ext uri="{BB962C8B-B14F-4D97-AF65-F5344CB8AC3E}">
        <p14:creationId xmlns:p14="http://schemas.microsoft.com/office/powerpoint/2010/main" val="3033016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ASE with ASARP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18" y="1644608"/>
            <a:ext cx="7285969" cy="4425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610" y="6134299"/>
            <a:ext cx="82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Powerful = high-coverage (&gt;= 20)</a:t>
            </a:r>
          </a:p>
          <a:p>
            <a:pPr algn="ctr"/>
            <a:r>
              <a:rPr lang="en-US" dirty="0" smtClean="0"/>
              <a:t>AS = Alternative Splicing; TI = Transcription Initiation; AP = Alternative </a:t>
            </a:r>
            <a:r>
              <a:rPr lang="en-US" dirty="0" err="1" smtClean="0"/>
              <a:t>Polyadenylation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16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Exercise: </a:t>
            </a:r>
            <a:r>
              <a:rPr lang="en-US" dirty="0" err="1" smtClean="0"/>
              <a:t>Idenify</a:t>
            </a:r>
            <a:r>
              <a:rPr lang="en-US" dirty="0" smtClean="0"/>
              <a:t> ASE with ASARP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Step 1: ASARP processes one chromosome at a time and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</a:t>
            </a:r>
            <a:r>
              <a:rPr lang="en-US" sz="2000" dirty="0" smtClean="0">
                <a:latin typeface="Courier"/>
                <a:cs typeface="Courier"/>
              </a:rPr>
              <a:t>reads must be in SAM format and name-sorted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for </a:t>
            </a:r>
            <a:r>
              <a:rPr lang="en-US" sz="2000" dirty="0" err="1">
                <a:latin typeface="Courier"/>
                <a:cs typeface="Courier"/>
              </a:rPr>
              <a:t>chr</a:t>
            </a:r>
            <a:r>
              <a:rPr lang="en-US" sz="2000" dirty="0">
                <a:latin typeface="Courier"/>
                <a:cs typeface="Courier"/>
              </a:rPr>
              <a:t> in 1 5 10 ; do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view -b input/</a:t>
            </a:r>
            <a:r>
              <a:rPr lang="en-US" sz="2000" dirty="0" err="1">
                <a:latin typeface="Courier"/>
                <a:cs typeface="Courier"/>
              </a:rPr>
              <a:t>input.bam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chr</a:t>
            </a:r>
            <a:r>
              <a:rPr lang="en-US" sz="2000" dirty="0" err="1">
                <a:latin typeface="Courier"/>
                <a:cs typeface="Courier"/>
              </a:rPr>
              <a:t>$chr</a:t>
            </a:r>
            <a:r>
              <a:rPr lang="en-US" sz="2000" dirty="0">
                <a:latin typeface="Courier"/>
                <a:cs typeface="Courier"/>
              </a:rPr>
              <a:t> &gt; input/</a:t>
            </a:r>
            <a:r>
              <a:rPr lang="en-US" sz="2000" dirty="0" err="1">
                <a:latin typeface="Courier"/>
                <a:cs typeface="Courier"/>
              </a:rPr>
              <a:t>chr$chr.bam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sort -n -O SAM -o input/</a:t>
            </a:r>
            <a:r>
              <a:rPr lang="en-US" sz="2000" dirty="0" err="1">
                <a:latin typeface="Courier"/>
                <a:cs typeface="Courier"/>
              </a:rPr>
              <a:t>chr$chr.namesort.sam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-reference ref/hg19.fasta input/</a:t>
            </a:r>
            <a:r>
              <a:rPr lang="en-US" sz="2000" dirty="0" err="1">
                <a:latin typeface="Courier"/>
                <a:cs typeface="Courier"/>
              </a:rPr>
              <a:t>chr$chr.bam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5334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Exercise: </a:t>
            </a:r>
            <a:r>
              <a:rPr lang="en-US" dirty="0" err="1" smtClean="0"/>
              <a:t>Idenify</a:t>
            </a:r>
            <a:r>
              <a:rPr lang="en-US" dirty="0" smtClean="0"/>
              <a:t> ASE with ASARP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Step 2: Preprocess reads. The last two options tell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the program that our data </a:t>
            </a:r>
            <a:r>
              <a:rPr lang="en-US" sz="2000" dirty="0" smtClean="0">
                <a:latin typeface="Courier"/>
                <a:cs typeface="Courier"/>
              </a:rPr>
              <a:t>is paired-end and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</a:t>
            </a:r>
            <a:r>
              <a:rPr lang="en-US" sz="2000" dirty="0" smtClean="0">
                <a:latin typeface="Courier"/>
                <a:cs typeface="Courier"/>
              </a:rPr>
              <a:t>strand-specific (make sure to </a:t>
            </a:r>
            <a:r>
              <a:rPr lang="en-US" sz="2000" dirty="0" smtClean="0">
                <a:latin typeface="Courier"/>
                <a:cs typeface="Courier"/>
              </a:rPr>
              <a:t>set this correctly for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your library conditions!)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</a:t>
            </a:r>
            <a:r>
              <a:rPr lang="en-US" sz="2000" dirty="0">
                <a:latin typeface="Courier"/>
                <a:cs typeface="Courier"/>
              </a:rPr>
              <a:t> for </a:t>
            </a:r>
            <a:r>
              <a:rPr lang="en-US" sz="2000" dirty="0" err="1">
                <a:latin typeface="Courier"/>
                <a:cs typeface="Courier"/>
              </a:rPr>
              <a:t>chr</a:t>
            </a:r>
            <a:r>
              <a:rPr lang="en-US" sz="2000" dirty="0">
                <a:latin typeface="Courier"/>
                <a:cs typeface="Courier"/>
              </a:rPr>
              <a:t> in 1 5 10 ; do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perl</a:t>
            </a:r>
            <a:r>
              <a:rPr lang="en-US" sz="2000" dirty="0">
                <a:latin typeface="Courier"/>
                <a:cs typeface="Courier"/>
              </a:rPr>
              <a:t> -I /</a:t>
            </a:r>
            <a:r>
              <a:rPr lang="en-US" sz="2000" dirty="0" err="1">
                <a:latin typeface="Courier"/>
                <a:cs typeface="Courier"/>
              </a:rPr>
              <a:t>usr</a:t>
            </a:r>
            <a:r>
              <a:rPr lang="en-US" sz="2000" dirty="0">
                <a:latin typeface="Courier"/>
                <a:cs typeface="Courier"/>
              </a:rPr>
              <a:t>/local/</a:t>
            </a:r>
            <a:r>
              <a:rPr lang="en-US" sz="2000" dirty="0" err="1">
                <a:latin typeface="Courier"/>
                <a:cs typeface="Courier"/>
              </a:rPr>
              <a:t>bioinf</a:t>
            </a:r>
            <a:r>
              <a:rPr lang="en-US" sz="2000" dirty="0">
                <a:latin typeface="Courier"/>
                <a:cs typeface="Courier"/>
              </a:rPr>
              <a:t>/ASARP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usr</a:t>
            </a:r>
            <a:r>
              <a:rPr lang="en-US" sz="2000" dirty="0">
                <a:latin typeface="Courier"/>
                <a:cs typeface="Courier"/>
              </a:rPr>
              <a:t>/local/</a:t>
            </a:r>
            <a:r>
              <a:rPr lang="en-US" sz="2000" dirty="0" err="1">
                <a:latin typeface="Courier"/>
                <a:cs typeface="Courier"/>
              </a:rPr>
              <a:t>bioinf</a:t>
            </a:r>
            <a:r>
              <a:rPr lang="en-US" sz="2000" dirty="0">
                <a:latin typeface="Courier"/>
                <a:cs typeface="Courier"/>
              </a:rPr>
              <a:t>/ASARP/</a:t>
            </a:r>
            <a:r>
              <a:rPr lang="en-US" sz="2000" dirty="0" err="1">
                <a:latin typeface="Courier"/>
                <a:cs typeface="Courier"/>
              </a:rPr>
              <a:t>procReads.pl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chr$chr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input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chr$chr.namesort.sam</a:t>
            </a:r>
            <a:r>
              <a:rPr lang="en-US" sz="2000" dirty="0">
                <a:latin typeface="Courier"/>
                <a:cs typeface="Courier"/>
              </a:rPr>
              <a:t> input/</a:t>
            </a:r>
            <a:r>
              <a:rPr lang="en-US" sz="2000" dirty="0" err="1">
                <a:latin typeface="Courier"/>
                <a:cs typeface="Courier"/>
              </a:rPr>
              <a:t>dna.snv.list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output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chr$chr.candidate_snvs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output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chr$chr.expression.bedgraph</a:t>
            </a:r>
            <a:r>
              <a:rPr lang="en-US" sz="2000" dirty="0">
                <a:latin typeface="Courier"/>
                <a:cs typeface="Courier"/>
              </a:rPr>
              <a:t> 1 2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done</a:t>
            </a: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9333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Exercise: </a:t>
            </a:r>
            <a:r>
              <a:rPr lang="en-US" dirty="0" err="1" smtClean="0"/>
              <a:t>Idenify</a:t>
            </a:r>
            <a:r>
              <a:rPr lang="en-US" dirty="0" smtClean="0"/>
              <a:t> ASE with ASARP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Step 3: merge SNVs for analysis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perl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-I /</a:t>
            </a:r>
            <a:r>
              <a:rPr lang="en-US" sz="2000" dirty="0" err="1">
                <a:latin typeface="Courier"/>
                <a:cs typeface="Courier"/>
              </a:rPr>
              <a:t>usr</a:t>
            </a:r>
            <a:r>
              <a:rPr lang="en-US" sz="2000" dirty="0">
                <a:latin typeface="Courier"/>
                <a:cs typeface="Courier"/>
              </a:rPr>
              <a:t>/local/</a:t>
            </a:r>
            <a:r>
              <a:rPr lang="en-US" sz="2000" dirty="0" err="1">
                <a:latin typeface="Courier"/>
                <a:cs typeface="Courier"/>
              </a:rPr>
              <a:t>bioinf</a:t>
            </a:r>
            <a:r>
              <a:rPr lang="en-US" sz="2000" dirty="0">
                <a:latin typeface="Courier"/>
                <a:cs typeface="Courier"/>
              </a:rPr>
              <a:t>/ASARP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usr</a:t>
            </a:r>
            <a:r>
              <a:rPr lang="en-US" sz="2000" dirty="0">
                <a:latin typeface="Courier"/>
                <a:cs typeface="Courier"/>
              </a:rPr>
              <a:t>/local/</a:t>
            </a:r>
            <a:r>
              <a:rPr lang="en-US" sz="2000" dirty="0" err="1">
                <a:latin typeface="Courier"/>
                <a:cs typeface="Courier"/>
              </a:rPr>
              <a:t>bioinf</a:t>
            </a:r>
            <a:r>
              <a:rPr lang="en-US" sz="2000" dirty="0">
                <a:latin typeface="Courier"/>
                <a:cs typeface="Courier"/>
              </a:rPr>
              <a:t>/ASARP/</a:t>
            </a:r>
            <a:r>
              <a:rPr lang="en-US" sz="2000" dirty="0" err="1" smtClean="0">
                <a:latin typeface="Courier"/>
                <a:cs typeface="Courier"/>
              </a:rPr>
              <a:t>mergeSnvs.pl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output/ .</a:t>
            </a:r>
            <a:r>
              <a:rPr lang="en-US" sz="2000" dirty="0" err="1">
                <a:latin typeface="Courier"/>
                <a:cs typeface="Courier"/>
              </a:rPr>
              <a:t>candidate_snvs</a:t>
            </a:r>
            <a:r>
              <a:rPr lang="en-US" sz="2000" dirty="0">
                <a:latin typeface="Courier"/>
                <a:cs typeface="Courier"/>
              </a:rPr>
              <a:t> mono=0 output/</a:t>
            </a:r>
            <a:r>
              <a:rPr lang="en-US" sz="2000" dirty="0" err="1">
                <a:latin typeface="Courier"/>
                <a:cs typeface="Courier"/>
              </a:rPr>
              <a:t>rna.snv.lst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1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Step 4: run ASARP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perl</a:t>
            </a:r>
            <a:r>
              <a:rPr lang="en-US" sz="2000" dirty="0">
                <a:latin typeface="Courier"/>
                <a:cs typeface="Courier"/>
              </a:rPr>
              <a:t> -I /</a:t>
            </a:r>
            <a:r>
              <a:rPr lang="en-US" sz="2000" dirty="0" err="1">
                <a:latin typeface="Courier"/>
                <a:cs typeface="Courier"/>
              </a:rPr>
              <a:t>usr</a:t>
            </a:r>
            <a:r>
              <a:rPr lang="en-US" sz="2000" dirty="0">
                <a:latin typeface="Courier"/>
                <a:cs typeface="Courier"/>
              </a:rPr>
              <a:t>/local/</a:t>
            </a:r>
            <a:r>
              <a:rPr lang="en-US" sz="2000" dirty="0" err="1">
                <a:latin typeface="Courier"/>
                <a:cs typeface="Courier"/>
              </a:rPr>
              <a:t>bioinf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smtClean="0">
                <a:latin typeface="Courier"/>
                <a:cs typeface="Courier"/>
              </a:rPr>
              <a:t>ASARP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usr</a:t>
            </a:r>
            <a:r>
              <a:rPr lang="en-US" sz="2000" dirty="0">
                <a:latin typeface="Courier"/>
                <a:cs typeface="Courier"/>
              </a:rPr>
              <a:t>/local/</a:t>
            </a:r>
            <a:r>
              <a:rPr lang="en-US" sz="2000" dirty="0" err="1">
                <a:latin typeface="Courier"/>
                <a:cs typeface="Courier"/>
              </a:rPr>
              <a:t>bioinf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smtClean="0">
                <a:latin typeface="Courier"/>
                <a:cs typeface="Courier"/>
              </a:rPr>
              <a:t>ASARP/</a:t>
            </a:r>
            <a:r>
              <a:rPr lang="en-US" sz="2000" dirty="0" err="1" smtClean="0">
                <a:latin typeface="Courier"/>
                <a:cs typeface="Courier"/>
              </a:rPr>
              <a:t>asarp.pl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output/</a:t>
            </a:r>
            <a:r>
              <a:rPr lang="en-US" sz="2000" dirty="0" err="1" smtClean="0">
                <a:latin typeface="Courier"/>
                <a:cs typeface="Courier"/>
              </a:rPr>
              <a:t>asarp_output</a:t>
            </a:r>
            <a:r>
              <a:rPr lang="en-US" sz="2000" dirty="0" smtClean="0">
                <a:latin typeface="Courier"/>
                <a:cs typeface="Courier"/>
              </a:rPr>
              <a:t> input/</a:t>
            </a:r>
            <a:r>
              <a:rPr lang="en-US" sz="2000" dirty="0" err="1" smtClean="0">
                <a:latin typeface="Courier"/>
                <a:cs typeface="Courier"/>
              </a:rPr>
              <a:t>asarp.config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input/</a:t>
            </a:r>
            <a:r>
              <a:rPr lang="en-US" sz="2000" dirty="0" err="1" smtClean="0">
                <a:latin typeface="Courier"/>
                <a:cs typeface="Courier"/>
              </a:rPr>
              <a:t>asarp</a:t>
            </a:r>
            <a:r>
              <a:rPr lang="en-US" sz="2000" dirty="0" err="1" smtClean="0">
                <a:latin typeface="Courier"/>
                <a:cs typeface="Courier"/>
              </a:rPr>
              <a:t>.</a:t>
            </a:r>
            <a:r>
              <a:rPr lang="en-US" sz="2000" dirty="0" err="1" smtClean="0">
                <a:latin typeface="Courier"/>
                <a:cs typeface="Courier"/>
              </a:rPr>
              <a:t>params</a:t>
            </a: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06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1" y="228600"/>
            <a:ext cx="8659699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ASARP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ASARP generates four output files: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output_file.ase.prediction</a:t>
            </a:r>
            <a:r>
              <a:rPr lang="en-US" dirty="0" smtClean="0"/>
              <a:t>: the </a:t>
            </a:r>
            <a:r>
              <a:rPr lang="en-US" dirty="0"/>
              <a:t>detailed results of (whole-gene-level) ASE patterns (exclusive to other ASARP patterns: AI, AS or AT)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output_file.gene.prediction</a:t>
            </a:r>
            <a:r>
              <a:rPr lang="en-US" dirty="0" smtClean="0"/>
              <a:t>: </a:t>
            </a:r>
            <a:r>
              <a:rPr lang="en-US" dirty="0"/>
              <a:t>the detailed results of ASARP results (ASE patterns excluded) arranged by genes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output_file.snv.prediction</a:t>
            </a:r>
            <a:r>
              <a:rPr lang="en-US" dirty="0" smtClean="0"/>
              <a:t>: </a:t>
            </a:r>
            <a:r>
              <a:rPr lang="en-US" dirty="0"/>
              <a:t>the detailed results of ASARP results (ASE patterns excluded) of each individual SNV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output_file.controlSNV.prediction</a:t>
            </a:r>
            <a:r>
              <a:rPr lang="en-US" dirty="0" smtClean="0"/>
              <a:t>: </a:t>
            </a:r>
            <a:r>
              <a:rPr lang="en-US" dirty="0"/>
              <a:t>the control SNV information of each individual ASARP SNV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971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Variant Calling and Allele-Specific Expression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Calling variants from RNA-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Allele-specific expression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Correcting for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mappability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bias using WASP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Identifying allele-specific expression using ASARP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Interpreting results of allele-specific expression analysis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1" y="228600"/>
            <a:ext cx="8659699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ASE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ASE SNP analysis</a:t>
            </a:r>
          </a:p>
          <a:p>
            <a:pPr lvl="1"/>
            <a:r>
              <a:rPr lang="en-US" dirty="0" smtClean="0"/>
              <a:t>Annotate SNPs with public datasets using </a:t>
            </a:r>
            <a:r>
              <a:rPr lang="en-US" dirty="0" err="1" smtClean="0"/>
              <a:t>annovar</a:t>
            </a:r>
            <a:endParaRPr lang="en-US" dirty="0" smtClean="0"/>
          </a:p>
          <a:p>
            <a:pPr lvl="1"/>
            <a:r>
              <a:rPr lang="en-US" dirty="0" smtClean="0"/>
              <a:t>Annotate SNPs with predicted functional impact using variant effect predictor (VEP)</a:t>
            </a:r>
          </a:p>
          <a:p>
            <a:pPr lvl="1"/>
            <a:r>
              <a:rPr lang="en-US" dirty="0" smtClean="0"/>
              <a:t>Intersect SNPs with GWAS catalog to identify possible disease associations</a:t>
            </a:r>
          </a:p>
          <a:p>
            <a:pPr lvl="1"/>
            <a:r>
              <a:rPr lang="en-US" dirty="0" smtClean="0"/>
              <a:t>Intersect SNPs with </a:t>
            </a:r>
            <a:r>
              <a:rPr lang="en-US" dirty="0" err="1" smtClean="0"/>
              <a:t>ClinVar</a:t>
            </a:r>
            <a:r>
              <a:rPr lang="en-US" dirty="0" smtClean="0"/>
              <a:t> to identify known disease-causing variants</a:t>
            </a:r>
          </a:p>
        </p:txBody>
      </p:sp>
    </p:spTree>
    <p:extLst>
      <p:ext uri="{BB962C8B-B14F-4D97-AF65-F5344CB8AC3E}">
        <p14:creationId xmlns:p14="http://schemas.microsoft.com/office/powerpoint/2010/main" val="139872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Variant Calling is a Two-Step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Variant </a:t>
            </a:r>
            <a:r>
              <a:rPr lang="en-US" u="sng" dirty="0" smtClean="0"/>
              <a:t>discovery</a:t>
            </a:r>
            <a:endParaRPr lang="en-US" dirty="0" smtClean="0"/>
          </a:p>
          <a:p>
            <a:pPr marL="834390" lvl="1" indent="-514350"/>
            <a:r>
              <a:rPr lang="en-US" dirty="0" smtClean="0"/>
              <a:t>Identify positions at which there is variation within a population</a:t>
            </a:r>
          </a:p>
          <a:p>
            <a:pPr marL="834390" lvl="1" indent="-514350"/>
            <a:r>
              <a:rPr lang="en-US" dirty="0" smtClean="0"/>
              <a:t>This has been a primary focus of the genomics field; collectively, global human variant discovery efforts have identified ~150M SNPs</a:t>
            </a:r>
          </a:p>
          <a:p>
            <a:pPr marL="834390" lvl="1" indent="-514350"/>
            <a:r>
              <a:rPr lang="en-US" dirty="0" smtClean="0"/>
              <a:t>Each new individual that is sequenced harbors a few dozen variants that have never been seen before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41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1" y="228600"/>
            <a:ext cx="8659699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ASE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ASE gene analysis</a:t>
            </a:r>
          </a:p>
          <a:p>
            <a:pPr lvl="1"/>
            <a:r>
              <a:rPr lang="en-US" dirty="0" smtClean="0"/>
              <a:t>Identify biological processes or pathways enriched in the gene list using Gene Ontology (GO) or KEGG</a:t>
            </a:r>
          </a:p>
          <a:p>
            <a:pPr lvl="1"/>
            <a:r>
              <a:rPr lang="en-US" dirty="0" smtClean="0"/>
              <a:t>Intersect genes with known disease genes from OMIM</a:t>
            </a:r>
          </a:p>
          <a:p>
            <a:pPr lvl="1"/>
            <a:r>
              <a:rPr lang="en-US" dirty="0" smtClean="0"/>
              <a:t>Intersect genes with results of eQTL analysis (</a:t>
            </a:r>
            <a:r>
              <a:rPr lang="en-US" i="1" dirty="0" smtClean="0"/>
              <a:t>e.g. </a:t>
            </a:r>
            <a:r>
              <a:rPr lang="en-US" dirty="0" err="1" smtClean="0"/>
              <a:t>GTEx</a:t>
            </a:r>
            <a:r>
              <a:rPr lang="en-US" dirty="0" smtClean="0"/>
              <a:t>); associated eQTL SNPs can independently be analyzed for disease association and potential mechanism (</a:t>
            </a:r>
            <a:r>
              <a:rPr lang="en-US" i="1" dirty="0" smtClean="0"/>
              <a:t>e.g. </a:t>
            </a:r>
            <a:r>
              <a:rPr lang="en-US" dirty="0" smtClean="0"/>
              <a:t>disrupting TF binding site)</a:t>
            </a:r>
          </a:p>
        </p:txBody>
      </p:sp>
    </p:spTree>
    <p:extLst>
      <p:ext uri="{BB962C8B-B14F-4D97-AF65-F5344CB8AC3E}">
        <p14:creationId xmlns:p14="http://schemas.microsoft.com/office/powerpoint/2010/main" val="948021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1" y="228600"/>
            <a:ext cx="8659699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ASE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Remember: ASE predictions are just that: predictions</a:t>
            </a:r>
            <a:r>
              <a:rPr lang="en-US" b="1" dirty="0" smtClean="0"/>
              <a:t>. Any important result should be experimentally validated (</a:t>
            </a:r>
            <a:r>
              <a:rPr lang="en-US" b="1" i="1" dirty="0" smtClean="0"/>
              <a:t>e.g. </a:t>
            </a:r>
            <a:r>
              <a:rPr lang="en-US" b="1" dirty="0" err="1" smtClean="0"/>
              <a:t>qPCR</a:t>
            </a:r>
            <a:r>
              <a:rPr lang="en-US" b="1" dirty="0" smtClean="0"/>
              <a:t> or </a:t>
            </a:r>
            <a:r>
              <a:rPr lang="en-US" b="1" dirty="0" err="1" smtClean="0"/>
              <a:t>ddPCR</a:t>
            </a:r>
            <a:r>
              <a:rPr lang="en-US" b="1" dirty="0" smtClean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156570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Variant Calling is a Two-Step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Variant </a:t>
            </a:r>
            <a:r>
              <a:rPr lang="en-US" u="sng" dirty="0" smtClean="0"/>
              <a:t>genotyping</a:t>
            </a:r>
            <a:endParaRPr lang="en-US" dirty="0" smtClean="0"/>
          </a:p>
          <a:p>
            <a:pPr marL="834390" lvl="1" indent="-514350"/>
            <a:r>
              <a:rPr lang="en-US" dirty="0" smtClean="0"/>
              <a:t>Determine the two parental alleles at each potentially variable position</a:t>
            </a:r>
          </a:p>
          <a:p>
            <a:pPr marL="834390" lvl="1" indent="-514350"/>
            <a:r>
              <a:rPr lang="en-US" dirty="0" smtClean="0"/>
              <a:t>For a bi-allelic SNP, there are three possible genotypes:</a:t>
            </a:r>
          </a:p>
          <a:p>
            <a:pPr marL="1108710" lvl="2" indent="-514350"/>
            <a:r>
              <a:rPr lang="en-US" dirty="0" smtClean="0"/>
              <a:t>Homozygous reference (</a:t>
            </a:r>
            <a:r>
              <a:rPr lang="en-US" dirty="0" err="1" smtClean="0"/>
              <a:t>aa</a:t>
            </a:r>
            <a:r>
              <a:rPr lang="en-US" dirty="0" smtClean="0"/>
              <a:t>)</a:t>
            </a:r>
          </a:p>
          <a:p>
            <a:pPr marL="1108710" lvl="2" indent="-514350"/>
            <a:r>
              <a:rPr lang="en-US" dirty="0" smtClean="0"/>
              <a:t>Homozygous alternate (AA)</a:t>
            </a:r>
          </a:p>
          <a:p>
            <a:pPr marL="1108710" lvl="2" indent="-514350"/>
            <a:r>
              <a:rPr lang="en-US" dirty="0" smtClean="0"/>
              <a:t>Heterozygous (</a:t>
            </a:r>
            <a:r>
              <a:rPr lang="en-US" dirty="0" err="1" smtClean="0"/>
              <a:t>aA</a:t>
            </a:r>
            <a:r>
              <a:rPr lang="en-US" dirty="0" smtClean="0"/>
              <a:t>)</a:t>
            </a:r>
          </a:p>
          <a:p>
            <a:pPr marL="834390" lvl="1" indent="-514350"/>
            <a:r>
              <a:rPr lang="en-US" dirty="0" smtClean="0"/>
              <a:t>Genotypes may be phased. If two alleles are in-phase, the both originated from the same molecule (haplotype).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Sources of Genotype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Genotype array</a:t>
            </a:r>
          </a:p>
          <a:p>
            <a:pPr lvl="1"/>
            <a:r>
              <a:rPr lang="en-US" dirty="0" smtClean="0"/>
              <a:t>Pros: easy, minimal input requirement</a:t>
            </a:r>
          </a:p>
          <a:p>
            <a:pPr lvl="1"/>
            <a:r>
              <a:rPr lang="en-US" dirty="0" smtClean="0"/>
              <a:t>Cons: only types a fraction of sites in the genome</a:t>
            </a:r>
          </a:p>
          <a:p>
            <a:pPr lvl="1"/>
            <a:r>
              <a:rPr lang="en-US" dirty="0" smtClean="0"/>
              <a:t>Cost: $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variants can be imputed using a probabilistic method and a panel of reference haplotypes</a:t>
            </a:r>
          </a:p>
          <a:p>
            <a:r>
              <a:rPr lang="en-US" dirty="0" smtClean="0"/>
              <a:t>Whole-exome sequencing (WES)</a:t>
            </a:r>
          </a:p>
          <a:p>
            <a:pPr lvl="1"/>
            <a:r>
              <a:rPr lang="en-US" dirty="0" smtClean="0"/>
              <a:t>Pros: type all variants in coding sequences</a:t>
            </a:r>
          </a:p>
          <a:p>
            <a:pPr lvl="1"/>
            <a:r>
              <a:rPr lang="en-US" dirty="0" smtClean="0"/>
              <a:t>Cons: multiple sources of bias</a:t>
            </a:r>
          </a:p>
          <a:p>
            <a:pPr lvl="1"/>
            <a:r>
              <a:rPr lang="en-US" dirty="0" smtClean="0"/>
              <a:t>Cost: $$</a:t>
            </a:r>
          </a:p>
          <a:p>
            <a:r>
              <a:rPr lang="en-US" dirty="0"/>
              <a:t>Whole-genome </a:t>
            </a:r>
            <a:r>
              <a:rPr lang="en-US" dirty="0" smtClean="0"/>
              <a:t>sequencing (WGS)</a:t>
            </a:r>
            <a:endParaRPr lang="en-US" dirty="0"/>
          </a:p>
          <a:p>
            <a:pPr lvl="1"/>
            <a:r>
              <a:rPr lang="en-US" dirty="0"/>
              <a:t>Pros: minimal bias</a:t>
            </a:r>
          </a:p>
          <a:p>
            <a:pPr lvl="1"/>
            <a:r>
              <a:rPr lang="en-US" dirty="0"/>
              <a:t>Cons: </a:t>
            </a:r>
            <a:r>
              <a:rPr lang="en-US" dirty="0" smtClean="0"/>
              <a:t>more complex </a:t>
            </a:r>
            <a:r>
              <a:rPr lang="en-US" dirty="0"/>
              <a:t>analysis, large data storage requirements</a:t>
            </a:r>
          </a:p>
          <a:p>
            <a:pPr lvl="1"/>
            <a:r>
              <a:rPr lang="en-US" dirty="0"/>
              <a:t>Cost: $$$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1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Variants from RNA-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If you already have RNA-</a:t>
            </a:r>
            <a:r>
              <a:rPr lang="en-US" dirty="0" err="1" smtClean="0"/>
              <a:t>seq</a:t>
            </a:r>
            <a:r>
              <a:rPr lang="en-US" dirty="0" smtClean="0"/>
              <a:t> data, it’s (essentially) free. Two-for-one!</a:t>
            </a:r>
          </a:p>
          <a:p>
            <a:r>
              <a:rPr lang="en-US" dirty="0" smtClean="0"/>
              <a:t>Provides similar genotype data to WES</a:t>
            </a:r>
          </a:p>
          <a:p>
            <a:r>
              <a:rPr lang="en-US" b="1" dirty="0" smtClean="0"/>
              <a:t>Both false-negative and false-positive variant calls are inflated relative to DNA-derived data</a:t>
            </a:r>
          </a:p>
        </p:txBody>
      </p:sp>
    </p:spTree>
    <p:extLst>
      <p:ext uri="{BB962C8B-B14F-4D97-AF65-F5344CB8AC3E}">
        <p14:creationId xmlns:p14="http://schemas.microsoft.com/office/powerpoint/2010/main" val="87961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Interlude: Allelic Imbalance (AI)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Unequal transcription rates from the two chromosomal alleles in a cell</a:t>
            </a:r>
          </a:p>
          <a:p>
            <a:r>
              <a:rPr lang="en-US" dirty="0" smtClean="0"/>
              <a:t>Biological sources of AI in a cell:</a:t>
            </a:r>
          </a:p>
          <a:p>
            <a:pPr lvl="1"/>
            <a:r>
              <a:rPr lang="en-US" dirty="0" smtClean="0"/>
              <a:t>Chromatin differences between the two chromosomes</a:t>
            </a:r>
          </a:p>
          <a:p>
            <a:pPr lvl="1"/>
            <a:r>
              <a:rPr lang="en-US" dirty="0" smtClean="0"/>
              <a:t>Differential transcription factor binding due to genetic variation in binding sites</a:t>
            </a:r>
          </a:p>
          <a:p>
            <a:pPr lvl="1"/>
            <a:r>
              <a:rPr lang="en-US" dirty="0" smtClean="0"/>
              <a:t>Differential polymerase efficiency</a:t>
            </a:r>
          </a:p>
          <a:p>
            <a:pPr lvl="1"/>
            <a:r>
              <a:rPr lang="en-US" dirty="0" smtClean="0"/>
              <a:t>Differential splicing (differential stability of transcripts)</a:t>
            </a:r>
          </a:p>
          <a:p>
            <a:pPr lvl="1"/>
            <a:r>
              <a:rPr lang="en-US" dirty="0" smtClean="0"/>
              <a:t>Temporal (</a:t>
            </a:r>
            <a:r>
              <a:rPr lang="en-US" i="1" dirty="0" smtClean="0"/>
              <a:t>e.g. </a:t>
            </a:r>
            <a:r>
              <a:rPr lang="en-US" dirty="0" smtClean="0"/>
              <a:t>cell cycle) effects</a:t>
            </a:r>
          </a:p>
          <a:p>
            <a:r>
              <a:rPr lang="en-US" dirty="0" smtClean="0"/>
              <a:t>These effects can be due to genetic differences between alleles, environmental variables, or stochastic variation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781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6543</TotalTime>
  <Words>3698</Words>
  <Application>Microsoft Macintosh PowerPoint</Application>
  <PresentationFormat>On-screen Show (4:3)</PresentationFormat>
  <Paragraphs>409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Median</vt:lpstr>
      <vt:lpstr>RNA-seq variant Calling and allele-specific expression analysis </vt:lpstr>
      <vt:lpstr>RNA-seq Variant Calling and Allele-Specific Expression Analysis </vt:lpstr>
      <vt:lpstr>RNA-seq Variant Calling and Allele-Specific Expression Analysis </vt:lpstr>
      <vt:lpstr>Variant Calling</vt:lpstr>
      <vt:lpstr>Variant Calling is a Two-Step Process</vt:lpstr>
      <vt:lpstr>Variant Calling is a Two-Step Process</vt:lpstr>
      <vt:lpstr>Sources of Genotype Information</vt:lpstr>
      <vt:lpstr>Calling Variants from RNA-seq</vt:lpstr>
      <vt:lpstr>Interlude: Allelic Imbalance (AI)</vt:lpstr>
      <vt:lpstr>Interlude: Allelic Imbalance (AI)</vt:lpstr>
      <vt:lpstr>Mitigating technical artifacts</vt:lpstr>
      <vt:lpstr>Sources of Error in RNA-seq Genotypes</vt:lpstr>
      <vt:lpstr>Mitigating RNA-seq Genotype Errors</vt:lpstr>
      <vt:lpstr>INTERLUDE: THE COMMAND LINE</vt:lpstr>
      <vt:lpstr>INTERLUDE: THE COMMAND LINE</vt:lpstr>
      <vt:lpstr>INTERLUDE: THE COMMAND LINE</vt:lpstr>
      <vt:lpstr>Exercise: RNA-seq Variant Calling</vt:lpstr>
      <vt:lpstr>Exercise: RNA-seq Variant Calling</vt:lpstr>
      <vt:lpstr>Exercise: RNA-seq Variant Calling</vt:lpstr>
      <vt:lpstr>Exercise: RNA-seq Variant Calling</vt:lpstr>
      <vt:lpstr>VARIANT CALLING</vt:lpstr>
      <vt:lpstr>VARIANT CALLING</vt:lpstr>
      <vt:lpstr>VARIANT CALLING</vt:lpstr>
      <vt:lpstr>Exercise: RNA-seq Variant Calling</vt:lpstr>
      <vt:lpstr>Exercise: RNA-seq Variant Calling</vt:lpstr>
      <vt:lpstr>RNA-seq Variant Calling and Allele-Specific Expression Analysis </vt:lpstr>
      <vt:lpstr>Allele-Specific Expression (ASE)</vt:lpstr>
      <vt:lpstr>Expression QTL</vt:lpstr>
      <vt:lpstr>Allele-Specific eQTL</vt:lpstr>
      <vt:lpstr>Workflow for Individual ASE</vt:lpstr>
      <vt:lpstr>RNA-seq Variant Calling and Allele-Specific Expression Analysis </vt:lpstr>
      <vt:lpstr>Mappability Bias</vt:lpstr>
      <vt:lpstr>The Problem with RNA-seq Variant Calls</vt:lpstr>
      <vt:lpstr>Correcting for Mappability Bias</vt:lpstr>
      <vt:lpstr>Correcting for Mappability Bias</vt:lpstr>
      <vt:lpstr>Correcting for Mappability Bias</vt:lpstr>
      <vt:lpstr>Exercise: Correcting Mappability Bias with WASP</vt:lpstr>
      <vt:lpstr>Correcting for Mappability Bias</vt:lpstr>
      <vt:lpstr>Correcting for Mappability Bias</vt:lpstr>
      <vt:lpstr>RNA-seq Variant Calling and Allele-Specific Expression Analysis </vt:lpstr>
      <vt:lpstr>Identifying ASE with ASARP</vt:lpstr>
      <vt:lpstr>Identifying ASE with ASARP</vt:lpstr>
      <vt:lpstr>Identifying ASE with ASARP</vt:lpstr>
      <vt:lpstr>Exercise: Idenify ASE with ASARP</vt:lpstr>
      <vt:lpstr>Exercise: Idenify ASE with ASARP</vt:lpstr>
      <vt:lpstr>Exercise: Idenify ASE with ASARP</vt:lpstr>
      <vt:lpstr>ASARP Results</vt:lpstr>
      <vt:lpstr>RNA-seq Variant Calling and Allele-Specific Expression Analysis </vt:lpstr>
      <vt:lpstr>Interpreting ASE results</vt:lpstr>
      <vt:lpstr>Interpreting ASE results</vt:lpstr>
      <vt:lpstr>Interpreting ASE results</vt:lpstr>
    </vt:vector>
  </TitlesOfParts>
  <Company>NHGRI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variant Calling and allele-specific expression analysis </dc:title>
  <dc:creator>John Didion</dc:creator>
  <cp:lastModifiedBy>John Didion</cp:lastModifiedBy>
  <cp:revision>110</cp:revision>
  <dcterms:created xsi:type="dcterms:W3CDTF">2017-01-07T14:21:22Z</dcterms:created>
  <dcterms:modified xsi:type="dcterms:W3CDTF">2017-01-12T03:24:25Z</dcterms:modified>
</cp:coreProperties>
</file>