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2" r:id="rId1"/>
  </p:sldMasterIdLst>
  <p:handoutMasterIdLst>
    <p:handoutMasterId r:id="rId14"/>
  </p:handoutMasterIdLst>
  <p:sldIdLst>
    <p:sldId id="390" r:id="rId2"/>
    <p:sldId id="407" r:id="rId3"/>
    <p:sldId id="417" r:id="rId4"/>
    <p:sldId id="408" r:id="rId5"/>
    <p:sldId id="400" r:id="rId6"/>
    <p:sldId id="409" r:id="rId7"/>
    <p:sldId id="410" r:id="rId8"/>
    <p:sldId id="411" r:id="rId9"/>
    <p:sldId id="415" r:id="rId10"/>
    <p:sldId id="416" r:id="rId11"/>
    <p:sldId id="414" r:id="rId12"/>
    <p:sldId id="41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32" autoAdjust="0"/>
    <p:restoredTop sz="97094" autoAdjust="0"/>
  </p:normalViewPr>
  <p:slideViewPr>
    <p:cSldViewPr snapToGrid="0" snapToObjects="1">
      <p:cViewPr>
        <p:scale>
          <a:sx n="100" d="100"/>
          <a:sy n="100" d="100"/>
        </p:scale>
        <p:origin x="-1136" y="-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8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F704-C85E-D24C-A7E3-0F9EBEED715E}" type="datetimeFigureOut">
              <a:rPr lang="en-US" smtClean="0"/>
              <a:t>5/22/17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4B467-8AB2-0D4E-9513-C2269C25A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9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8A432C8-69A7-458B-9684-2BFA64B3194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C4549AC-EB31-477F-92A9-B1988E23287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CEBA98F-560C-4997-81C4-81D4D9187EA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50972B2-CA5C-437D-87D0-8081271A9E4B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BDC1E59-17DD-41CE-97CA-624A472382D4}" type="datetime2">
              <a:rPr lang="en-US" smtClean="0"/>
              <a:t>Monday, May 22, 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 algn="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0CB818-7379-467D-8E76-EF9D9074A26C}" type="datetime2">
              <a:rPr lang="en-US" smtClean="0"/>
              <a:t>Monday, May 22, 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Beyond </a:t>
            </a:r>
            <a:r>
              <a:rPr lang="en-US" dirty="0" smtClean="0"/>
              <a:t>SNPs, part 1: </a:t>
            </a:r>
            <a:r>
              <a:rPr lang="en-US" smtClean="0"/>
              <a:t>indels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Didion,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pic>
        <p:nvPicPr>
          <p:cNvPr id="4" name="Picture 3" descr="musadp_indel_tranches_mil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551946"/>
            <a:ext cx="5651500" cy="530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Exercise: Hard Filtering </a:t>
            </a:r>
            <a:r>
              <a:rPr lang="mr-IN" u="sng" dirty="0" smtClean="0"/>
              <a:t>–</a:t>
            </a:r>
            <a:r>
              <a:rPr lang="en-US" u="sng" dirty="0" smtClean="0"/>
              <a:t> Extract </a:t>
            </a:r>
            <a:r>
              <a:rPr lang="en-US" u="sng" dirty="0" err="1" smtClean="0"/>
              <a:t>Indels</a:t>
            </a:r>
            <a:endParaRPr lang="en-US" u="sng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 </a:t>
            </a:r>
            <a:r>
              <a:rPr lang="en-US" sz="2000" dirty="0">
                <a:latin typeface="Courier"/>
                <a:cs typeface="Courier"/>
              </a:rPr>
              <a:t>java -jar </a:t>
            </a:r>
            <a:r>
              <a:rPr lang="en-US" sz="2000" dirty="0" err="1">
                <a:latin typeface="Courier"/>
                <a:cs typeface="Courier"/>
              </a:rPr>
              <a:t>GenomeAnalysisTK.jar</a:t>
            </a:r>
            <a:r>
              <a:rPr lang="en-US" sz="20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-T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-R </a:t>
            </a:r>
            <a:r>
              <a:rPr lang="en-US" sz="2000" dirty="0" smtClean="0">
                <a:latin typeface="Courier"/>
                <a:cs typeface="Courier"/>
              </a:rPr>
              <a:t>resources/</a:t>
            </a:r>
            <a:r>
              <a:rPr lang="en-US" sz="2000" dirty="0">
                <a:latin typeface="Courier"/>
                <a:cs typeface="Courier"/>
              </a:rPr>
              <a:t>human_g1k_b37_20.fasta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-V output/NA12878_wgs_20_HC_calls.vcf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dirty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selectType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INDEL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-o output/</a:t>
            </a:r>
            <a:r>
              <a:rPr lang="en-US" sz="2000" dirty="0" smtClean="0">
                <a:latin typeface="Courier"/>
                <a:cs typeface="Courier"/>
              </a:rPr>
              <a:t>NA12878_wgs_20_HC_indels.vcf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390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u="sng" dirty="0" smtClean="0"/>
              <a:t>Exercise: Hard Filtering </a:t>
            </a:r>
            <a:r>
              <a:rPr lang="en-US" sz="2800" u="sng" dirty="0" err="1" smtClean="0"/>
              <a:t>Indels</a:t>
            </a:r>
            <a:endParaRPr lang="en-US" sz="2800" u="sng" dirty="0" smtClean="0"/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$ java -jar </a:t>
            </a:r>
            <a:r>
              <a:rPr lang="en-US" sz="2400" dirty="0" err="1">
                <a:latin typeface="Courier"/>
                <a:cs typeface="Courier"/>
              </a:rPr>
              <a:t>GenomeAnalysisTK.jar</a:t>
            </a:r>
            <a:r>
              <a:rPr lang="en-US" sz="2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T </a:t>
            </a:r>
            <a:r>
              <a:rPr lang="en-US" sz="2400" dirty="0" err="1">
                <a:latin typeface="Courier"/>
                <a:cs typeface="Courier"/>
              </a:rPr>
              <a:t>VariantFiltration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R </a:t>
            </a:r>
            <a:r>
              <a:rPr lang="en-US" sz="2400" dirty="0" smtClean="0">
                <a:latin typeface="Courier"/>
                <a:cs typeface="Courier"/>
              </a:rPr>
              <a:t>resources/</a:t>
            </a:r>
            <a:r>
              <a:rPr lang="en-US" sz="2400" dirty="0">
                <a:latin typeface="Courier"/>
                <a:cs typeface="Courier"/>
              </a:rPr>
              <a:t>human_g1k_b37_20.</a:t>
            </a:r>
            <a:r>
              <a:rPr lang="en-US" sz="2400" dirty="0" smtClean="0">
                <a:latin typeface="Courier"/>
                <a:cs typeface="Courier"/>
              </a:rPr>
              <a:t>fasta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V output/</a:t>
            </a:r>
            <a:r>
              <a:rPr lang="en-US" sz="2400" dirty="0" smtClean="0">
                <a:latin typeface="Courier"/>
                <a:cs typeface="Courier"/>
              </a:rPr>
              <a:t>NA12878_wgs_20_HC_indels.vcf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filterExpression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"</a:t>
            </a:r>
            <a:r>
              <a:rPr lang="en-US" sz="2400" dirty="0">
                <a:latin typeface="Courier"/>
                <a:cs typeface="Courier"/>
              </a:rPr>
              <a:t>QD &lt; 2.0 || </a:t>
            </a:r>
            <a:r>
              <a:rPr lang="en-US" sz="2400" dirty="0" smtClean="0">
                <a:latin typeface="Courier"/>
                <a:cs typeface="Courier"/>
              </a:rPr>
              <a:t>FS </a:t>
            </a:r>
            <a:r>
              <a:rPr lang="en-US" sz="2400" dirty="0">
                <a:latin typeface="Courier"/>
                <a:cs typeface="Courier"/>
              </a:rPr>
              <a:t>&gt; </a:t>
            </a:r>
            <a:r>
              <a:rPr lang="en-US" sz="2400" dirty="0" smtClean="0">
                <a:latin typeface="Courier"/>
                <a:cs typeface="Courier"/>
              </a:rPr>
              <a:t>200.0"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filterName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HARD_FILTER1"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--</a:t>
            </a:r>
            <a:r>
              <a:rPr lang="en-US" sz="2400" dirty="0" err="1" smtClean="0">
                <a:latin typeface="Courier"/>
                <a:cs typeface="Courier"/>
              </a:rPr>
              <a:t>filterExpression</a:t>
            </a:r>
            <a:r>
              <a:rPr lang="en-US" sz="2400" dirty="0" smtClean="0">
                <a:latin typeface="Courier"/>
                <a:cs typeface="Courier"/>
              </a:rPr>
              <a:t> "</a:t>
            </a:r>
            <a:r>
              <a:rPr lang="en-US" sz="2400" dirty="0" err="1" smtClean="0">
                <a:latin typeface="Courier"/>
                <a:cs typeface="Courier"/>
              </a:rPr>
              <a:t>ReadPosRankSum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>
                <a:latin typeface="Courier"/>
                <a:cs typeface="Courier"/>
              </a:rPr>
              <a:t>&lt; -20.0" </a:t>
            </a:r>
            <a:r>
              <a:rPr lang="en-US" sz="2400" dirty="0" smtClean="0">
                <a:latin typeface="Courier"/>
                <a:cs typeface="Courier"/>
              </a:rPr>
              <a:t>\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 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-</a:t>
            </a:r>
            <a:r>
              <a:rPr lang="en-US" sz="2400" dirty="0" err="1">
                <a:latin typeface="Courier"/>
                <a:cs typeface="Courier"/>
              </a:rPr>
              <a:t>filterName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HARD_FILTER2" \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latin typeface="Courier"/>
                <a:cs typeface="Courier"/>
              </a:rPr>
              <a:t>-</a:t>
            </a:r>
            <a:r>
              <a:rPr lang="en-US" sz="2400" dirty="0">
                <a:latin typeface="Courier"/>
                <a:cs typeface="Courier"/>
              </a:rPr>
              <a:t>o </a:t>
            </a:r>
            <a:r>
              <a:rPr lang="en-US" sz="2400" dirty="0" smtClean="0">
                <a:latin typeface="Courier"/>
                <a:cs typeface="Courier"/>
              </a:rPr>
              <a:t>output</a:t>
            </a:r>
            <a:r>
              <a:rPr lang="en-US" sz="2400" dirty="0">
                <a:latin typeface="Courier"/>
                <a:cs typeface="Courier"/>
              </a:rPr>
              <a:t>/</a:t>
            </a:r>
            <a:r>
              <a:rPr lang="en-US" sz="2400" dirty="0" smtClean="0">
                <a:latin typeface="Courier"/>
                <a:cs typeface="Courier"/>
              </a:rPr>
              <a:t>NA12878_wgs_20_HC_indels_filter.vcf </a:t>
            </a:r>
          </a:p>
        </p:txBody>
      </p:sp>
    </p:spTree>
    <p:extLst>
      <p:ext uri="{BB962C8B-B14F-4D97-AF65-F5344CB8AC3E}">
        <p14:creationId xmlns:p14="http://schemas.microsoft.com/office/powerpoint/2010/main" val="10220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VARIANT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Types of Variants</a:t>
            </a:r>
          </a:p>
          <a:p>
            <a:r>
              <a:rPr lang="en-US" dirty="0" smtClean="0"/>
              <a:t>SNP: Single Nucleotide Polymorphism</a:t>
            </a:r>
          </a:p>
          <a:p>
            <a:r>
              <a:rPr lang="en-US" dirty="0" smtClean="0"/>
              <a:t>Small insertions and deletions (</a:t>
            </a:r>
            <a:r>
              <a:rPr lang="en-US" dirty="0" err="1" smtClean="0"/>
              <a:t>indels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Large (&gt;100 bp) Structural Variants (SVs)</a:t>
            </a:r>
          </a:p>
          <a:p>
            <a:pPr lvl="1"/>
            <a:r>
              <a:rPr lang="en-US" dirty="0" smtClean="0"/>
              <a:t>Copy-variable: Duplications, Deletions</a:t>
            </a:r>
          </a:p>
          <a:p>
            <a:pPr lvl="1"/>
            <a:r>
              <a:rPr lang="en-US" dirty="0" smtClean="0"/>
              <a:t>Copy-neutral: Inversions, Translocations</a:t>
            </a:r>
          </a:p>
          <a:p>
            <a:pPr lvl="1"/>
            <a:r>
              <a:rPr lang="en-US" dirty="0" smtClean="0"/>
              <a:t>Complex combinations of events</a:t>
            </a:r>
          </a:p>
          <a:p>
            <a:r>
              <a:rPr lang="en-US" dirty="0" smtClean="0"/>
              <a:t>Germline versus somatic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45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r>
              <a:rPr lang="en-US" dirty="0" smtClean="0"/>
              <a:t>Discuss importance of </a:t>
            </a:r>
            <a:r>
              <a:rPr lang="en-US" dirty="0" err="1" smtClean="0"/>
              <a:t>indels</a:t>
            </a:r>
            <a:endParaRPr lang="en-US" dirty="0" smtClean="0"/>
          </a:p>
          <a:p>
            <a:r>
              <a:rPr lang="en-US" dirty="0" smtClean="0"/>
              <a:t>Learn how recalibration and filtering of </a:t>
            </a:r>
            <a:r>
              <a:rPr lang="en-US" dirty="0" err="1" smtClean="0"/>
              <a:t>indels</a:t>
            </a:r>
            <a:r>
              <a:rPr lang="en-US" dirty="0" smtClean="0"/>
              <a:t> differs from SNPs</a:t>
            </a:r>
          </a:p>
          <a:p>
            <a:r>
              <a:rPr lang="en-US" dirty="0" smtClean="0"/>
              <a:t>Perform hard filtering on </a:t>
            </a:r>
            <a:r>
              <a:rPr lang="en-US" dirty="0" err="1" smtClean="0"/>
              <a:t>indels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0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Importance</a:t>
            </a:r>
          </a:p>
          <a:p>
            <a:r>
              <a:rPr lang="en-US" dirty="0" smtClean="0"/>
              <a:t>Account for ~15% of variants</a:t>
            </a:r>
          </a:p>
          <a:p>
            <a:r>
              <a:rPr lang="en-US" dirty="0" smtClean="0"/>
              <a:t>In terms of bp, are responsible for a larger share of differences between genomes than are SNPs</a:t>
            </a:r>
          </a:p>
          <a:p>
            <a:r>
              <a:rPr lang="en-US" dirty="0" smtClean="0"/>
              <a:t>Highly concentrated in ~4% of the genome,</a:t>
            </a:r>
            <a:r>
              <a:rPr lang="en-US" dirty="0"/>
              <a:t> </a:t>
            </a:r>
            <a:r>
              <a:rPr lang="en-US" dirty="0" smtClean="0"/>
              <a:t>and tend to cluster</a:t>
            </a:r>
          </a:p>
          <a:p>
            <a:r>
              <a:rPr lang="en-US" dirty="0" smtClean="0"/>
              <a:t>Selected against in coding regions, but known to be responsible for some conditions (</a:t>
            </a:r>
            <a:r>
              <a:rPr lang="en-US" i="1" dirty="0" smtClean="0"/>
              <a:t>e.g. </a:t>
            </a:r>
            <a:r>
              <a:rPr lang="en-US" dirty="0" smtClean="0"/>
              <a:t>Cystic Fibrosis, Fragile X) and associated with cancer</a:t>
            </a:r>
          </a:p>
          <a:p>
            <a:r>
              <a:rPr lang="en-US" dirty="0"/>
              <a:t>M</a:t>
            </a:r>
            <a:r>
              <a:rPr lang="en-US" dirty="0" smtClean="0"/>
              <a:t>ay be responsible for a significant portion of gene expression variation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353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u="sng" dirty="0" smtClean="0"/>
              <a:t>Detection</a:t>
            </a:r>
            <a:endParaRPr lang="en-US" u="sng" dirty="0"/>
          </a:p>
          <a:p>
            <a:r>
              <a:rPr lang="en-US" dirty="0" smtClean="0"/>
              <a:t>Insertions/deletions detected as a gain/loss relative to the reference</a:t>
            </a:r>
          </a:p>
          <a:p>
            <a:r>
              <a:rPr lang="en-US" dirty="0" smtClean="0"/>
              <a:t>Can be homozygous or heterozygous</a:t>
            </a:r>
          </a:p>
          <a:p>
            <a:pPr marL="0" indent="0" algn="ctr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 algn="ctr">
              <a:buNone/>
            </a:pPr>
            <a:r>
              <a:rPr lang="en-US" sz="1800" dirty="0" smtClean="0">
                <a:latin typeface="Courier"/>
                <a:cs typeface="Courier"/>
              </a:rPr>
              <a:t>Reference:      ACC</a:t>
            </a:r>
            <a:r>
              <a:rPr lang="en-US" sz="1800" b="1" dirty="0" smtClean="0">
                <a:latin typeface="Courier"/>
                <a:cs typeface="Courier"/>
              </a:rPr>
              <a:t>AT</a:t>
            </a:r>
            <a:r>
              <a:rPr lang="en-US" sz="1800" dirty="0" smtClean="0">
                <a:latin typeface="Courier"/>
                <a:cs typeface="Courier"/>
              </a:rPr>
              <a:t>AGC       ACC--ATAGC</a:t>
            </a:r>
          </a:p>
          <a:p>
            <a:pPr marL="0" indent="0" algn="ctr">
              <a:buNone/>
            </a:pPr>
            <a:r>
              <a:rPr lang="en-US" sz="1800" dirty="0" smtClean="0">
                <a:latin typeface="Courier"/>
                <a:cs typeface="Courier"/>
              </a:rPr>
              <a:t>Allele A: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      ACC--AGC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       ACC--ATAAC</a:t>
            </a:r>
          </a:p>
          <a:p>
            <a:pPr marL="0" indent="0" algn="ctr">
              <a:buNone/>
            </a:pP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Allele B:    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  ACC--AGC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       ACC</a:t>
            </a:r>
            <a:r>
              <a:rPr lang="en-US" sz="1800" b="1" dirty="0" smtClean="0">
                <a:solidFill>
                  <a:srgbClr val="FF0000"/>
                </a:solidFill>
                <a:latin typeface="Courier"/>
                <a:cs typeface="Courier"/>
              </a:rPr>
              <a:t>GG</a:t>
            </a:r>
            <a:r>
              <a:rPr lang="en-US" sz="1800" dirty="0" smtClean="0">
                <a:solidFill>
                  <a:srgbClr val="FF0000"/>
                </a:solidFill>
                <a:latin typeface="Courier"/>
                <a:cs typeface="Courier"/>
              </a:rPr>
              <a:t>ATAAC</a:t>
            </a:r>
          </a:p>
          <a:p>
            <a:r>
              <a:rPr lang="en-US" dirty="0" smtClean="0"/>
              <a:t>Most SNP callers (including GATK and </a:t>
            </a:r>
            <a:r>
              <a:rPr lang="en-US" dirty="0" err="1" smtClean="0"/>
              <a:t>FreeBayes</a:t>
            </a:r>
            <a:r>
              <a:rPr lang="en-US" dirty="0" smtClean="0"/>
              <a:t>) can also detect </a:t>
            </a:r>
            <a:r>
              <a:rPr lang="en-US" dirty="0" err="1" smtClean="0"/>
              <a:t>indels</a:t>
            </a:r>
            <a:r>
              <a:rPr lang="en-US" dirty="0" smtClean="0"/>
              <a:t> from 1 bp up to about the length of a sequencing read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7000" y="3557032"/>
            <a:ext cx="1185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Deletion</a:t>
            </a:r>
            <a:endParaRPr lang="en-US" sz="2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070600" y="3557032"/>
            <a:ext cx="1191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Insertion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08774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Workflow</a:t>
            </a:r>
          </a:p>
          <a:p>
            <a:r>
              <a:rPr lang="en-US" dirty="0" smtClean="0"/>
              <a:t>GATK </a:t>
            </a:r>
            <a:r>
              <a:rPr lang="en-US" dirty="0" err="1" smtClean="0"/>
              <a:t>HaplotypeCaller</a:t>
            </a:r>
            <a:r>
              <a:rPr lang="en-US" dirty="0" smtClean="0"/>
              <a:t> calls both SNPs and </a:t>
            </a:r>
            <a:r>
              <a:rPr lang="en-US" dirty="0" err="1" smtClean="0"/>
              <a:t>indels</a:t>
            </a:r>
            <a:endParaRPr lang="en-US" dirty="0" smtClean="0"/>
          </a:p>
          <a:p>
            <a:r>
              <a:rPr lang="en-US" dirty="0" smtClean="0"/>
              <a:t>VQSR must be performed separately for SNPs and </a:t>
            </a:r>
            <a:r>
              <a:rPr lang="en-US" dirty="0" err="1" smtClean="0"/>
              <a:t>indels</a:t>
            </a:r>
            <a:r>
              <a:rPr lang="en-US" dirty="0" smtClean="0"/>
              <a:t> using different truth/training/known datasets</a:t>
            </a:r>
          </a:p>
          <a:p>
            <a:r>
              <a:rPr lang="en-US" dirty="0" smtClean="0"/>
              <a:t>Thus, the overall </a:t>
            </a:r>
            <a:r>
              <a:rPr lang="en-US" dirty="0" err="1" smtClean="0"/>
              <a:t>SNP+indel</a:t>
            </a:r>
            <a:r>
              <a:rPr lang="en-US" dirty="0" smtClean="0"/>
              <a:t> calling workflow is</a:t>
            </a:r>
          </a:p>
          <a:p>
            <a:pPr lvl="1"/>
            <a:r>
              <a:rPr lang="en-US" dirty="0" smtClean="0"/>
              <a:t>Call variants using </a:t>
            </a:r>
            <a:r>
              <a:rPr lang="en-US" dirty="0" err="1" smtClean="0"/>
              <a:t>HaplotypeCaller</a:t>
            </a:r>
            <a:endParaRPr lang="en-US" dirty="0" smtClean="0"/>
          </a:p>
          <a:p>
            <a:pPr lvl="1"/>
            <a:r>
              <a:rPr lang="en-US" dirty="0" smtClean="0"/>
              <a:t>Recalibrate SNPs</a:t>
            </a:r>
          </a:p>
          <a:p>
            <a:pPr lvl="1"/>
            <a:r>
              <a:rPr lang="en-US" dirty="0" smtClean="0"/>
              <a:t>Recalibrate </a:t>
            </a:r>
            <a:r>
              <a:rPr lang="en-US" dirty="0" err="1" smtClean="0"/>
              <a:t>indels</a:t>
            </a:r>
            <a:endParaRPr lang="en-US" dirty="0" smtClean="0"/>
          </a:p>
          <a:p>
            <a:pPr lvl="1"/>
            <a:r>
              <a:rPr lang="en-US" dirty="0" smtClean="0"/>
              <a:t>Filter SNPs and </a:t>
            </a:r>
            <a:r>
              <a:rPr lang="en-US" dirty="0" err="1" smtClean="0"/>
              <a:t>indels</a:t>
            </a:r>
            <a:r>
              <a:rPr lang="en-US" dirty="0" smtClean="0"/>
              <a:t> separately and/or together</a:t>
            </a:r>
          </a:p>
        </p:txBody>
      </p:sp>
    </p:spTree>
    <p:extLst>
      <p:ext uri="{BB962C8B-B14F-4D97-AF65-F5344CB8AC3E}">
        <p14:creationId xmlns:p14="http://schemas.microsoft.com/office/powerpoint/2010/main" val="77477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VQSR</a:t>
            </a:r>
          </a:p>
          <a:p>
            <a:r>
              <a:rPr lang="en-US" dirty="0" smtClean="0"/>
              <a:t>Reference datasets</a:t>
            </a:r>
          </a:p>
          <a:p>
            <a:pPr lvl="1"/>
            <a:r>
              <a:rPr lang="en-US" dirty="0" smtClean="0"/>
              <a:t>Mills: set of ~400k high-confidence </a:t>
            </a:r>
            <a:r>
              <a:rPr lang="en-US" dirty="0" err="1" smtClean="0"/>
              <a:t>indels</a:t>
            </a:r>
            <a:r>
              <a:rPr lang="en-US" dirty="0" smtClean="0"/>
              <a:t> (truth=true, training=true, known=false)</a:t>
            </a:r>
          </a:p>
          <a:p>
            <a:pPr lvl="1"/>
            <a:r>
              <a:rPr lang="en-US" dirty="0" err="1" smtClean="0"/>
              <a:t>dbSNP</a:t>
            </a:r>
            <a:r>
              <a:rPr lang="en-US" dirty="0" smtClean="0"/>
              <a:t>: Database of known human variation, also contains </a:t>
            </a:r>
            <a:r>
              <a:rPr lang="en-US" dirty="0" err="1" smtClean="0"/>
              <a:t>indels</a:t>
            </a:r>
            <a:r>
              <a:rPr lang="en-US" dirty="0" smtClean="0"/>
              <a:t> (truth=false, training=false, known=true)</a:t>
            </a:r>
          </a:p>
        </p:txBody>
      </p:sp>
    </p:spTree>
    <p:extLst>
      <p:ext uri="{BB962C8B-B14F-4D97-AF65-F5344CB8AC3E}">
        <p14:creationId xmlns:p14="http://schemas.microsoft.com/office/powerpoint/2010/main" val="79644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u="sng" dirty="0" smtClean="0"/>
              <a:t>GATK: Example VQSR Command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$ java </a:t>
            </a:r>
            <a:r>
              <a:rPr lang="en-US" sz="1400" dirty="0">
                <a:latin typeface="Courier"/>
                <a:cs typeface="Courier"/>
              </a:rPr>
              <a:t>-jar </a:t>
            </a:r>
            <a:r>
              <a:rPr lang="en-US" sz="1400" dirty="0" err="1">
                <a:latin typeface="Courier"/>
                <a:cs typeface="Courier"/>
              </a:rPr>
              <a:t>GenomeAnalysisTK.jar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-T </a:t>
            </a:r>
            <a:r>
              <a:rPr lang="en-US" sz="1400" dirty="0" err="1">
                <a:latin typeface="Courier"/>
                <a:cs typeface="Courier"/>
              </a:rPr>
              <a:t>VariantRecalibrator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-R </a:t>
            </a:r>
            <a:r>
              <a:rPr lang="en-US" sz="1400" dirty="0" err="1" smtClean="0">
                <a:latin typeface="Courier"/>
                <a:cs typeface="Courier"/>
              </a:rPr>
              <a:t>reference.fa</a:t>
            </a:r>
            <a:r>
              <a:rPr lang="en-US" sz="1400" dirty="0" smtClean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-input </a:t>
            </a:r>
            <a:r>
              <a:rPr lang="en-US" sz="1400" dirty="0" err="1">
                <a:latin typeface="Courier"/>
                <a:cs typeface="Courier"/>
              </a:rPr>
              <a:t>recalibrated_snps_raw_indels.vcf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resource:mills,known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false,training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true,truth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true,prior</a:t>
            </a:r>
            <a:r>
              <a:rPr lang="en-US" sz="1400" dirty="0">
                <a:latin typeface="Courier"/>
                <a:cs typeface="Courier"/>
              </a:rPr>
              <a:t>=12.0 </a:t>
            </a:r>
            <a:r>
              <a:rPr lang="en-US" sz="14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       Mills_and_1000G_gold_standard.indels.b37</a:t>
            </a:r>
            <a:r>
              <a:rPr lang="en-US" sz="1400" dirty="0">
                <a:latin typeface="Courier"/>
                <a:cs typeface="Courier"/>
              </a:rPr>
              <a:t>.sites.vcf \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    -</a:t>
            </a:r>
            <a:r>
              <a:rPr lang="en-US" sz="1400" dirty="0" err="1">
                <a:latin typeface="Courier"/>
                <a:cs typeface="Courier"/>
              </a:rPr>
              <a:t>resource:dbsnp,known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true,training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false,truth</a:t>
            </a:r>
            <a:r>
              <a:rPr lang="en-US" sz="1400" dirty="0">
                <a:latin typeface="Courier"/>
                <a:cs typeface="Courier"/>
              </a:rPr>
              <a:t>=</a:t>
            </a:r>
            <a:r>
              <a:rPr lang="en-US" sz="1400" dirty="0" err="1">
                <a:latin typeface="Courier"/>
                <a:cs typeface="Courier"/>
              </a:rPr>
              <a:t>false,prior</a:t>
            </a:r>
            <a:r>
              <a:rPr lang="en-US" sz="1400" dirty="0">
                <a:latin typeface="Courier"/>
                <a:cs typeface="Courier"/>
              </a:rPr>
              <a:t>=2.0 </a:t>
            </a:r>
            <a:r>
              <a:rPr lang="en-US" sz="1400" dirty="0" err="1">
                <a:latin typeface="Courier"/>
                <a:cs typeface="Courier"/>
              </a:rPr>
              <a:t>dbsnp.vcf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-an DP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an </a:t>
            </a:r>
            <a:r>
              <a:rPr lang="en-US" sz="1400" dirty="0" smtClean="0">
                <a:latin typeface="Courier"/>
                <a:cs typeface="Courier"/>
              </a:rPr>
              <a:t>QD -</a:t>
            </a:r>
            <a:r>
              <a:rPr lang="en-US" sz="1400" dirty="0">
                <a:latin typeface="Courier"/>
                <a:cs typeface="Courier"/>
              </a:rPr>
              <a:t>an FS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an SOR </a:t>
            </a: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an </a:t>
            </a:r>
            <a:r>
              <a:rPr lang="en-US" sz="1400" dirty="0" err="1" smtClean="0">
                <a:latin typeface="Courier"/>
                <a:cs typeface="Courier"/>
              </a:rPr>
              <a:t>MQRankSum</a:t>
            </a:r>
            <a:r>
              <a:rPr lang="en-US" sz="1400" dirty="0" smtClean="0">
                <a:latin typeface="Courier"/>
                <a:cs typeface="Courier"/>
              </a:rPr>
              <a:t> -</a:t>
            </a:r>
            <a:r>
              <a:rPr lang="en-US" sz="1400" dirty="0">
                <a:latin typeface="Courier"/>
                <a:cs typeface="Courier"/>
              </a:rPr>
              <a:t>an </a:t>
            </a:r>
            <a:r>
              <a:rPr lang="en-US" sz="1400" dirty="0" err="1">
                <a:latin typeface="Courier"/>
                <a:cs typeface="Courier"/>
              </a:rPr>
              <a:t>ReadPosRankSum</a:t>
            </a:r>
            <a:r>
              <a:rPr lang="en-US" sz="1400" dirty="0">
                <a:latin typeface="Courier"/>
                <a:cs typeface="Courier"/>
              </a:rPr>
              <a:t>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-an </a:t>
            </a:r>
            <a:r>
              <a:rPr lang="en-US" sz="1400" dirty="0" err="1">
                <a:latin typeface="Courier"/>
                <a:cs typeface="Courier"/>
              </a:rPr>
              <a:t>InbreedingCoeff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-mode </a:t>
            </a:r>
            <a:r>
              <a:rPr lang="en-US" sz="1400" dirty="0" smtClean="0">
                <a:latin typeface="Courier"/>
                <a:cs typeface="Courier"/>
              </a:rPr>
              <a:t>INDEL \ 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-tranche 100.0 -tranche 99.9 -tranche 99.0 -tranche 90.0 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--</a:t>
            </a:r>
            <a:r>
              <a:rPr lang="en-US" sz="1400" dirty="0" err="1">
                <a:latin typeface="Courier"/>
                <a:cs typeface="Courier"/>
              </a:rPr>
              <a:t>maxGaussians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smtClean="0">
                <a:latin typeface="Courier"/>
                <a:cs typeface="Courier"/>
              </a:rPr>
              <a:t>4 -</a:t>
            </a:r>
            <a:r>
              <a:rPr lang="en-US" sz="1400" dirty="0" err="1">
                <a:latin typeface="Courier"/>
                <a:cs typeface="Courier"/>
              </a:rPr>
              <a:t>recalFile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recalibrate_INDEL.recal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</a:t>
            </a:r>
            <a:r>
              <a:rPr lang="en-US" sz="1400" dirty="0" err="1">
                <a:latin typeface="Courier"/>
                <a:cs typeface="Courier"/>
              </a:rPr>
              <a:t>tranchesFile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recalibrate_INDEL.tranches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\ 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-</a:t>
            </a:r>
            <a:r>
              <a:rPr lang="en-US" sz="1400" dirty="0" err="1">
                <a:latin typeface="Courier"/>
                <a:cs typeface="Courier"/>
              </a:rPr>
              <a:t>rscriptFile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 smtClean="0">
                <a:latin typeface="Courier"/>
                <a:cs typeface="Courier"/>
              </a:rPr>
              <a:t>recalibrate_INDEL_plots.R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845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INDEL CALLING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74800"/>
            <a:ext cx="8864600" cy="5156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u="sng" dirty="0" smtClean="0"/>
              <a:t>VQSR: Threshold</a:t>
            </a:r>
          </a:p>
          <a:p>
            <a:r>
              <a:rPr lang="en-US" dirty="0" err="1" smtClean="0"/>
              <a:t>VariantRecalibrator</a:t>
            </a:r>
            <a:r>
              <a:rPr lang="en-US" dirty="0" smtClean="0"/>
              <a:t> doesn't generate tranche plots for </a:t>
            </a:r>
            <a:r>
              <a:rPr lang="en-US" dirty="0" err="1" smtClean="0"/>
              <a:t>indels</a:t>
            </a:r>
            <a:endParaRPr lang="en-US" dirty="0" smtClean="0"/>
          </a:p>
          <a:p>
            <a:r>
              <a:rPr lang="en-US" dirty="0" smtClean="0"/>
              <a:t>Best strategy is to </a:t>
            </a:r>
            <a:r>
              <a:rPr lang="en-US" dirty="0" smtClean="0"/>
              <a:t>plot </a:t>
            </a:r>
            <a:r>
              <a:rPr lang="en-US" dirty="0" smtClean="0"/>
              <a:t>mismatch rate against truth sensitivity for many tranches and identify the "elbow"</a:t>
            </a:r>
          </a:p>
          <a:p>
            <a:pPr lvl="1"/>
            <a:r>
              <a:rPr lang="en-US" dirty="0" smtClean="0"/>
              <a:t>Stratifying by genotype can help</a:t>
            </a:r>
          </a:p>
        </p:txBody>
      </p:sp>
    </p:spTree>
    <p:extLst>
      <p:ext uri="{BB962C8B-B14F-4D97-AF65-F5344CB8AC3E}">
        <p14:creationId xmlns:p14="http://schemas.microsoft.com/office/powerpoint/2010/main" val="16153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979F7"/>
      </a:hlink>
      <a:folHlink>
        <a:srgbClr val="701E69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15313</TotalTime>
  <Words>647</Words>
  <Application>Microsoft Macintosh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Beyond SNPs, part 1: indels</vt:lpstr>
      <vt:lpstr>VARIANT CALLING</vt:lpstr>
      <vt:lpstr>GOALS</vt:lpstr>
      <vt:lpstr>INDEL CALLING</vt:lpstr>
      <vt:lpstr>INDEL CALLING</vt:lpstr>
      <vt:lpstr>INDEL CALLING</vt:lpstr>
      <vt:lpstr>INDEL CALLING</vt:lpstr>
      <vt:lpstr>INDEL CALLING</vt:lpstr>
      <vt:lpstr>INDEL CALLING</vt:lpstr>
      <vt:lpstr>INDEL CALLING</vt:lpstr>
      <vt:lpstr>INDEL CALLING</vt:lpstr>
      <vt:lpstr>INDEL CALLING</vt:lpstr>
    </vt:vector>
  </TitlesOfParts>
  <Company>NHGRI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Variant Calling</dc:title>
  <dc:creator>John Didion</dc:creator>
  <cp:lastModifiedBy>John Didion</cp:lastModifiedBy>
  <cp:revision>388</cp:revision>
  <dcterms:created xsi:type="dcterms:W3CDTF">2016-11-26T13:55:20Z</dcterms:created>
  <dcterms:modified xsi:type="dcterms:W3CDTF">2017-05-22T23:54:43Z</dcterms:modified>
</cp:coreProperties>
</file>