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49"/>
  </p:handoutMasterIdLst>
  <p:sldIdLst>
    <p:sldId id="390" r:id="rId2"/>
    <p:sldId id="431" r:id="rId3"/>
    <p:sldId id="416" r:id="rId4"/>
    <p:sldId id="403" r:id="rId5"/>
    <p:sldId id="417" r:id="rId6"/>
    <p:sldId id="422" r:id="rId7"/>
    <p:sldId id="418" r:id="rId8"/>
    <p:sldId id="419" r:id="rId9"/>
    <p:sldId id="420" r:id="rId10"/>
    <p:sldId id="421" r:id="rId11"/>
    <p:sldId id="435" r:id="rId12"/>
    <p:sldId id="423" r:id="rId13"/>
    <p:sldId id="432" r:id="rId14"/>
    <p:sldId id="434" r:id="rId15"/>
    <p:sldId id="408" r:id="rId16"/>
    <p:sldId id="409" r:id="rId17"/>
    <p:sldId id="410" r:id="rId18"/>
    <p:sldId id="411" r:id="rId19"/>
    <p:sldId id="436" r:id="rId20"/>
    <p:sldId id="437" r:id="rId21"/>
    <p:sldId id="440" r:id="rId22"/>
    <p:sldId id="429" r:id="rId23"/>
    <p:sldId id="439" r:id="rId24"/>
    <p:sldId id="438" r:id="rId25"/>
    <p:sldId id="441" r:id="rId26"/>
    <p:sldId id="433" r:id="rId27"/>
    <p:sldId id="424" r:id="rId28"/>
    <p:sldId id="427" r:id="rId29"/>
    <p:sldId id="426" r:id="rId30"/>
    <p:sldId id="428" r:id="rId31"/>
    <p:sldId id="425" r:id="rId32"/>
    <p:sldId id="430" r:id="rId33"/>
    <p:sldId id="404" r:id="rId34"/>
    <p:sldId id="405" r:id="rId35"/>
    <p:sldId id="406" r:id="rId36"/>
    <p:sldId id="413" r:id="rId37"/>
    <p:sldId id="412" r:id="rId38"/>
    <p:sldId id="414" r:id="rId39"/>
    <p:sldId id="415" r:id="rId40"/>
    <p:sldId id="442" r:id="rId41"/>
    <p:sldId id="444" r:id="rId42"/>
    <p:sldId id="445" r:id="rId43"/>
    <p:sldId id="446" r:id="rId44"/>
    <p:sldId id="447" r:id="rId45"/>
    <p:sldId id="448" r:id="rId46"/>
    <p:sldId id="449" r:id="rId47"/>
    <p:sldId id="44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2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1136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kg/freebaye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Haplotype, de novo, and SOMATIC </a:t>
            </a:r>
            <a:r>
              <a:rPr lang="en-US" dirty="0"/>
              <a:t>variant calling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DETERMINING HAPLOYPTES (PHASING)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Three methods</a:t>
            </a:r>
            <a:endParaRPr lang="en-US" dirty="0">
              <a:solidFill>
                <a:srgbClr val="000000"/>
              </a:solidFill>
              <a:latin typeface="+mj-lt"/>
              <a:cs typeface="Courier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Transmission: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given genotypes of multiple individuals in a pedigree, offspring haplotypes can be determined from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parents.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Read-backed: identify alleles co-occurring in sequencing reads. </a:t>
            </a: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ome cutting-edge sequencing methods/technologies enable phase to be determined over long distances (10s to 100s of kb).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Statistical: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given a large number of reference sequences, identify patterns of co-occurring alleles; match new samples to these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patterns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2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DETERMINING HAPLOYPTES (PHASING)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561081"/>
            <a:ext cx="7222503" cy="5233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PHASING BY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Pedigrees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0"/>
            <a:ext cx="4394200" cy="33224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2424499"/>
            <a:ext cx="121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Unaffected</a:t>
            </a:r>
          </a:p>
          <a:p>
            <a:pPr algn="ctr"/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79700" y="2392233"/>
            <a:ext cx="121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Unaffected</a:t>
            </a:r>
          </a:p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0738" y="4545399"/>
            <a:ext cx="161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Affected</a:t>
            </a:r>
          </a:p>
          <a:p>
            <a:pPr algn="ctr"/>
            <a:r>
              <a:rPr lang="en-US" dirty="0" smtClean="0"/>
              <a:t>Male Offspring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8558" y="5608444"/>
            <a:ext cx="8694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 affected status of III.1 due to </a:t>
            </a:r>
            <a:r>
              <a:rPr lang="en-US" sz="3200" i="1" dirty="0" smtClean="0"/>
              <a:t>de novo </a:t>
            </a:r>
            <a:r>
              <a:rPr lang="en-US" sz="3200" dirty="0" smtClean="0"/>
              <a:t>mutation, recessive condition, or something more complex?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31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PHASING BY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variant, determine genotypes of mother, father, and offspring</a:t>
            </a:r>
          </a:p>
          <a:p>
            <a:r>
              <a:rPr lang="en-US" dirty="0" smtClean="0"/>
              <a:t>Some combinations will have only one possible phase, </a:t>
            </a:r>
            <a:r>
              <a:rPr lang="en-US" i="1" dirty="0" smtClean="0"/>
              <a:t>e.g.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>
                <a:latin typeface="Courier"/>
                <a:cs typeface="Courier"/>
              </a:rPr>
              <a:t>Mother: 0/1  Father: 1/1  Child: 0|1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dirty="0" smtClean="0"/>
              <a:t>Others will be ambiguous, </a:t>
            </a:r>
            <a:r>
              <a:rPr lang="en-US" i="1" dirty="0" smtClean="0"/>
              <a:t>e.g.</a:t>
            </a:r>
          </a:p>
          <a:p>
            <a:pPr marL="0" indent="0" algn="ctr">
              <a:buNone/>
            </a:pPr>
            <a:r>
              <a:rPr lang="en-US" sz="2400" dirty="0">
                <a:latin typeface="Courier"/>
                <a:cs typeface="Courier"/>
              </a:rPr>
              <a:t>Mother: 0/1  Father: 0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>
                <a:latin typeface="Courier"/>
                <a:cs typeface="Courier"/>
              </a:rPr>
              <a:t>1  Child: </a:t>
            </a:r>
            <a:r>
              <a:rPr lang="en-US" sz="2400" dirty="0" smtClean="0">
                <a:latin typeface="Courier"/>
                <a:cs typeface="Courier"/>
              </a:rPr>
              <a:t>0|1 or 1|0?</a:t>
            </a:r>
            <a:endParaRPr lang="en-US" sz="2400" dirty="0" smtClean="0"/>
          </a:p>
          <a:p>
            <a:r>
              <a:rPr lang="en-US" dirty="0" smtClean="0"/>
              <a:t>Mendelian errors can be due to </a:t>
            </a:r>
            <a:r>
              <a:rPr lang="en-US" dirty="0" smtClean="0"/>
              <a:t>artifacts, loss of heterozygosity, </a:t>
            </a:r>
            <a:r>
              <a:rPr lang="en-US" dirty="0" smtClean="0"/>
              <a:t>or </a:t>
            </a:r>
            <a:r>
              <a:rPr lang="en-US" i="1" dirty="0" smtClean="0"/>
              <a:t>de novo </a:t>
            </a:r>
            <a:r>
              <a:rPr lang="en-US" dirty="0" smtClean="0"/>
              <a:t>mutations, </a:t>
            </a:r>
            <a:r>
              <a:rPr lang="en-US" i="1" dirty="0" smtClean="0"/>
              <a:t>e.g.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latin typeface="Courier"/>
                <a:cs typeface="Courier"/>
              </a:rPr>
              <a:t>Mother: 0</a:t>
            </a:r>
            <a:r>
              <a:rPr lang="en-US" sz="2400" dirty="0" smtClean="0">
                <a:latin typeface="Courier"/>
                <a:cs typeface="Courier"/>
              </a:rPr>
              <a:t>/0  </a:t>
            </a:r>
            <a:r>
              <a:rPr lang="en-US" sz="2400" dirty="0">
                <a:latin typeface="Courier"/>
                <a:cs typeface="Courier"/>
              </a:rPr>
              <a:t>Father: </a:t>
            </a:r>
            <a:r>
              <a:rPr lang="en-US" sz="2400" dirty="0" smtClean="0">
                <a:latin typeface="Courier"/>
                <a:cs typeface="Courier"/>
              </a:rPr>
              <a:t>1/</a:t>
            </a:r>
            <a:r>
              <a:rPr lang="en-US" sz="2400" dirty="0">
                <a:latin typeface="Courier"/>
                <a:cs typeface="Courier"/>
              </a:rPr>
              <a:t>1  Child: </a:t>
            </a:r>
            <a:r>
              <a:rPr lang="en-US" sz="2400" dirty="0" smtClean="0">
                <a:latin typeface="Courier"/>
                <a:cs typeface="Courier"/>
              </a:rPr>
              <a:t>0/0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8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TRIO CALLING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Beginning workflow is same as germline calling</a:t>
            </a:r>
          </a:p>
          <a:p>
            <a:pPr lvl="1"/>
            <a:r>
              <a:rPr lang="en-US" dirty="0"/>
              <a:t>Call all samples using </a:t>
            </a:r>
            <a:r>
              <a:rPr lang="en-US" dirty="0" err="1"/>
              <a:t>HaplotypeCaller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Call each sample separately in GVCF mode, then genotype jointly</a:t>
            </a:r>
          </a:p>
          <a:p>
            <a:pPr lvl="1"/>
            <a:r>
              <a:rPr lang="en-US" dirty="0" smtClean="0"/>
              <a:t>Variant recalibration </a:t>
            </a:r>
            <a:r>
              <a:rPr lang="en-US" dirty="0"/>
              <a:t>and </a:t>
            </a:r>
            <a:r>
              <a:rPr lang="en-US" dirty="0" smtClean="0"/>
              <a:t>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Initial phasing by transmission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Read-backed phasing and/or statistical phasing to resolve ambiguities and switching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Calculate genotype posterior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Genotype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Annotate possible </a:t>
            </a:r>
            <a:r>
              <a:rPr lang="en-US" i="1" dirty="0" smtClean="0">
                <a:solidFill>
                  <a:srgbClr val="000000"/>
                </a:solidFill>
                <a:cs typeface="Courier"/>
              </a:rPr>
              <a:t>de novo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variants</a:t>
            </a:r>
            <a:endParaRPr lang="en-US" dirty="0">
              <a:solidFill>
                <a:srgbClr val="00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071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NA12891 is the father, NA12892 is the mother, and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NA12878 is the child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-T </a:t>
            </a:r>
            <a:r>
              <a:rPr lang="en-US" sz="2000" dirty="0" err="1">
                <a:latin typeface="Courier"/>
                <a:cs typeface="Courier"/>
              </a:rPr>
              <a:t>HaplotypeCaller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resources/human_g1k_v37.fasta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</a:t>
            </a:r>
            <a:r>
              <a:rPr lang="en-US" sz="2000" dirty="0" smtClean="0">
                <a:latin typeface="Courier"/>
                <a:cs typeface="Courier"/>
              </a:rPr>
              <a:t>input/trio2/NA12891_chr22.</a:t>
            </a:r>
            <a:r>
              <a:rPr lang="en-US" sz="2000" dirty="0">
                <a:latin typeface="Courier"/>
                <a:cs typeface="Courier"/>
              </a:rPr>
              <a:t>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input/trio2/</a:t>
            </a:r>
            <a:r>
              <a:rPr lang="en-US" sz="2000" dirty="0" smtClean="0">
                <a:latin typeface="Courier"/>
                <a:cs typeface="Courier"/>
              </a:rPr>
              <a:t>NA12892_chr22</a:t>
            </a:r>
            <a:r>
              <a:rPr lang="en-US" sz="2000" dirty="0">
                <a:latin typeface="Courier"/>
                <a:cs typeface="Courier"/>
              </a:rPr>
              <a:t>.bam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input/trio2/</a:t>
            </a:r>
            <a:r>
              <a:rPr lang="en-US" sz="2000" dirty="0" smtClean="0">
                <a:latin typeface="Courier"/>
                <a:cs typeface="Courier"/>
              </a:rPr>
              <a:t>NA12878_chr22</a:t>
            </a:r>
            <a:r>
              <a:rPr lang="en-US" sz="2000" dirty="0">
                <a:latin typeface="Courier"/>
                <a:cs typeface="Courier"/>
              </a:rPr>
              <a:t>.bam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</a:t>
            </a:r>
            <a:r>
              <a:rPr lang="en-US" sz="2000" dirty="0" smtClean="0">
                <a:latin typeface="Courier"/>
                <a:cs typeface="Courier"/>
              </a:rPr>
              <a:t>output/ceu_trio_chr22_jointcalls.vcf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-L </a:t>
            </a:r>
            <a:r>
              <a:rPr lang="is-IS" sz="2000" dirty="0">
                <a:latin typeface="Courier"/>
                <a:cs typeface="Courier"/>
              </a:rPr>
              <a:t>22:24260000-24270000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65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r>
              <a:rPr lang="en-US" dirty="0" smtClean="0"/>
              <a:t>Open the file in IGV and browse to </a:t>
            </a:r>
            <a:r>
              <a:rPr lang="en-US" sz="2400" dirty="0" smtClean="0">
                <a:latin typeface="Courier"/>
                <a:cs typeface="Courier"/>
              </a:rPr>
              <a:t>2</a:t>
            </a:r>
            <a:r>
              <a:rPr lang="is-IS" sz="2400" dirty="0" smtClean="0">
                <a:latin typeface="Courier"/>
                <a:cs typeface="Courier"/>
              </a:rPr>
              <a:t>2</a:t>
            </a:r>
            <a:r>
              <a:rPr lang="is-IS" sz="2400" dirty="0">
                <a:latin typeface="Courier"/>
                <a:cs typeface="Courier"/>
              </a:rPr>
              <a:t>:</a:t>
            </a:r>
            <a:r>
              <a:rPr lang="is-IS" sz="2400" dirty="0" smtClean="0">
                <a:latin typeface="Courier"/>
                <a:cs typeface="Courier"/>
              </a:rPr>
              <a:t>24262450-24262500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+mj-lt"/>
              </a:rPr>
              <a:t>Variant at </a:t>
            </a:r>
            <a:r>
              <a:rPr lang="is-IS" sz="2400" dirty="0">
                <a:latin typeface="Courier"/>
                <a:cs typeface="Courier"/>
              </a:rPr>
              <a:t>24262476</a:t>
            </a:r>
            <a:r>
              <a:rPr lang="en-US" dirty="0" smtClean="0">
                <a:latin typeface="+mj-lt"/>
                <a:cs typeface="Courier"/>
              </a:rPr>
              <a:t>: Parents are both T/T, but offspring is A/T </a:t>
            </a:r>
            <a:r>
              <a:rPr lang="mr-IN" dirty="0" smtClean="0">
                <a:latin typeface="+mj-lt"/>
                <a:cs typeface="Courier"/>
              </a:rPr>
              <a:t>–</a:t>
            </a:r>
            <a:r>
              <a:rPr lang="en-US" dirty="0" smtClean="0">
                <a:latin typeface="+mj-lt"/>
                <a:cs typeface="Courier"/>
              </a:rPr>
              <a:t> is this a </a:t>
            </a:r>
            <a:r>
              <a:rPr lang="en-US" i="1" dirty="0" smtClean="0">
                <a:latin typeface="+mj-lt"/>
                <a:cs typeface="Courier"/>
              </a:rPr>
              <a:t>de novo</a:t>
            </a:r>
            <a:r>
              <a:rPr lang="en-US" dirty="0" smtClean="0">
                <a:latin typeface="+mj-lt"/>
                <a:cs typeface="Courier"/>
              </a:rPr>
              <a:t> mutation?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00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Hard Filtering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Normally we would filter variants using VQSR.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Today we'll use a hard filter.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ceu_trio_chr22_jointcalls.vcf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filterExpression</a:t>
            </a:r>
            <a:r>
              <a:rPr lang="en-US" sz="2000" dirty="0">
                <a:latin typeface="Courier"/>
                <a:cs typeface="Courier"/>
              </a:rPr>
              <a:t> "QD &lt; 2.0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SOR &gt; 3.0 || MQ &lt; 40.0 || </a:t>
            </a:r>
            <a:r>
              <a:rPr lang="en-US" sz="2000" dirty="0" err="1">
                <a:latin typeface="Courier"/>
                <a:cs typeface="Courier"/>
              </a:rPr>
              <a:t>MQRankSum</a:t>
            </a:r>
            <a:r>
              <a:rPr lang="en-US" sz="2000" dirty="0">
                <a:latin typeface="Courier"/>
                <a:cs typeface="Courier"/>
              </a:rPr>
              <a:t> &lt; -12.5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ReadPosRankSum</a:t>
            </a:r>
            <a:r>
              <a:rPr lang="en-US" sz="2000" dirty="0">
                <a:latin typeface="Courier"/>
                <a:cs typeface="Courier"/>
              </a:rPr>
              <a:t> &lt; -8.0"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filterName</a:t>
            </a:r>
            <a:r>
              <a:rPr lang="en-US" sz="2000" dirty="0">
                <a:latin typeface="Courier"/>
                <a:cs typeface="Courier"/>
              </a:rPr>
              <a:t> "HARD_FILTER"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</a:t>
            </a:r>
            <a:r>
              <a:rPr lang="en-US" sz="2000" dirty="0" smtClean="0">
                <a:latin typeface="Courier"/>
                <a:cs typeface="Courier"/>
              </a:rPr>
              <a:t>/ceu_trio_chr22_jointcalls_filtered.vcf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47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Hard Filtering</a:t>
            </a:r>
          </a:p>
          <a:p>
            <a:r>
              <a:rPr lang="en-US" dirty="0" smtClean="0"/>
              <a:t>Open the filtered file in IGV </a:t>
            </a:r>
          </a:p>
          <a:p>
            <a:r>
              <a:rPr lang="en-US" dirty="0" smtClean="0"/>
              <a:t>Browse to </a:t>
            </a:r>
            <a:r>
              <a:rPr lang="en-US" sz="2400" dirty="0" smtClean="0">
                <a:latin typeface="Courier"/>
                <a:cs typeface="Courier"/>
              </a:rPr>
              <a:t>22:24268730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24268750</a:t>
            </a:r>
            <a:endParaRPr lang="en-US" dirty="0" smtClean="0"/>
          </a:p>
          <a:p>
            <a:r>
              <a:rPr lang="en-US" dirty="0" smtClean="0"/>
              <a:t>Right-click on the filtered variant call track and choose "Suppress Filtered Sites" </a:t>
            </a:r>
            <a:r>
              <a:rPr lang="mr-IN" dirty="0" smtClean="0"/>
              <a:t>–</a:t>
            </a:r>
            <a:r>
              <a:rPr lang="en-US" dirty="0" smtClean="0"/>
              <a:t> notice the variants at </a:t>
            </a:r>
            <a:r>
              <a:rPr lang="en-US" sz="2400" dirty="0" smtClean="0">
                <a:latin typeface="Courier"/>
                <a:cs typeface="Courier"/>
              </a:rPr>
              <a:t>24268739</a:t>
            </a:r>
            <a:r>
              <a:rPr lang="en-US" dirty="0" smtClean="0">
                <a:latin typeface="Courier"/>
                <a:cs typeface="Courier"/>
              </a:rPr>
              <a:t> and </a:t>
            </a:r>
            <a:r>
              <a:rPr lang="en-US" sz="2400" dirty="0" smtClean="0">
                <a:latin typeface="Courier"/>
                <a:cs typeface="Courier"/>
              </a:rPr>
              <a:t>24268743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+mj-lt"/>
                <a:cs typeface="Courier"/>
              </a:rPr>
              <a:t>go away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5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Pedigree Files</a:t>
            </a:r>
          </a:p>
          <a:p>
            <a:r>
              <a:rPr lang="en-US" dirty="0" smtClean="0"/>
              <a:t>Format is taken from Plink .</a:t>
            </a:r>
            <a:r>
              <a:rPr lang="en-US" dirty="0" err="1" smtClean="0"/>
              <a:t>fam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Six columns, whitespace-separated: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Family ID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Individual ID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Father ID (or 0 if missing)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Mother ID (or 0 if missing)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Individual Sex (1=male, 2=female, 0=unknown)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Phenotype (1=control, 2=case, 0/-9/non-numeric=missing; any other value = quantitative trait)</a:t>
            </a:r>
          </a:p>
          <a:p>
            <a:pPr marL="560070" indent="-514350"/>
            <a:r>
              <a:rPr lang="en-US" dirty="0" smtClean="0"/>
              <a:t>Use only alphanumeric + underscore in IDs, and don't start an ID with a number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6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Identify variants in offspring that were transmitted from parents</a:t>
            </a:r>
          </a:p>
          <a:p>
            <a:pPr lvl="1"/>
            <a:r>
              <a:rPr lang="en-US" dirty="0" smtClean="0"/>
              <a:t>Determine which allele was inherited from each parent</a:t>
            </a:r>
          </a:p>
          <a:p>
            <a:pPr lvl="1"/>
            <a:r>
              <a:rPr lang="en-US" dirty="0" smtClean="0"/>
              <a:t>Group alleles into haplotypes that were inherited together</a:t>
            </a:r>
          </a:p>
          <a:p>
            <a:pPr lvl="1"/>
            <a:r>
              <a:rPr lang="en-US" dirty="0" smtClean="0"/>
              <a:t>Refine haplotypes using sequencing reads and reference panels</a:t>
            </a:r>
          </a:p>
          <a:p>
            <a:r>
              <a:rPr lang="en-US" dirty="0" smtClean="0"/>
              <a:t>Identify </a:t>
            </a:r>
            <a:r>
              <a:rPr lang="en-US" i="1" dirty="0" smtClean="0"/>
              <a:t>de novo</a:t>
            </a:r>
            <a:r>
              <a:rPr lang="en-US" dirty="0" smtClean="0"/>
              <a:t> variants</a:t>
            </a:r>
          </a:p>
          <a:p>
            <a:r>
              <a:rPr lang="en-US" dirty="0" smtClean="0"/>
              <a:t>Identify somatic mutations in matched tumor/normal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Phase By Transmission Using GATK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 smtClean="0">
                <a:latin typeface="Courier"/>
                <a:cs typeface="Courier"/>
              </a:rPr>
              <a:t>PhaseByTransmission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ceu_trio_chr22_jointcalls_filtered.vcf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 smtClean="0">
                <a:latin typeface="Courier"/>
                <a:cs typeface="Courier"/>
              </a:rPr>
              <a:t>ped</a:t>
            </a:r>
            <a:r>
              <a:rPr lang="en-US" sz="2000" dirty="0" smtClean="0">
                <a:latin typeface="Courier"/>
                <a:cs typeface="Courier"/>
              </a:rPr>
              <a:t> input/trio2/</a:t>
            </a:r>
            <a:r>
              <a:rPr lang="en-US" sz="2000" dirty="0" err="1" smtClean="0">
                <a:latin typeface="Courier"/>
                <a:cs typeface="Courier"/>
              </a:rPr>
              <a:t>trio.fam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</a:t>
            </a:r>
            <a:r>
              <a:rPr lang="en-US" sz="2000" dirty="0" smtClean="0">
                <a:latin typeface="Courier"/>
                <a:cs typeface="Courier"/>
              </a:rPr>
              <a:t>/ceu_trio_chr22_jointcalls_phased.vcf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38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Phase By Transmission Using GATK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Look at the results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tail output/ceu_trio_chr22_jointcalls_phased.vcf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'|' in genotype indicates phasing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953"/>
          <a:stretch/>
        </p:blipFill>
        <p:spPr>
          <a:xfrm>
            <a:off x="152400" y="3864680"/>
            <a:ext cx="8864600" cy="5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READ-BASED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WGS and WES data provides more accurate phasing due to linkage information in reads</a:t>
            </a:r>
          </a:p>
          <a:p>
            <a:r>
              <a:rPr lang="en-US" dirty="0" smtClean="0"/>
              <a:t>Artifacts </a:t>
            </a:r>
            <a:r>
              <a:rPr lang="mr-IN" dirty="0" smtClean="0"/>
              <a:t>–</a:t>
            </a:r>
            <a:r>
              <a:rPr lang="en-US" dirty="0" smtClean="0"/>
              <a:t> sequencing errors, misalignment, allelic bias, gaps </a:t>
            </a:r>
            <a:r>
              <a:rPr lang="mr-IN" dirty="0" smtClean="0"/>
              <a:t>–</a:t>
            </a:r>
            <a:r>
              <a:rPr lang="en-US" dirty="0" smtClean="0"/>
              <a:t> can create switching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8" y="4152900"/>
            <a:ext cx="8767382" cy="212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8356" y="6273800"/>
            <a:ext cx="27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Martin et al., </a:t>
            </a:r>
            <a:r>
              <a:rPr lang="en-US" dirty="0" err="1" smtClean="0"/>
              <a:t>bioRxiv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5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READ-BASED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 smtClean="0"/>
              <a:t>WhatsHap</a:t>
            </a:r>
            <a:endParaRPr lang="en-US" u="sng" dirty="0" smtClean="0"/>
          </a:p>
          <a:p>
            <a:r>
              <a:rPr lang="en-US" dirty="0" smtClean="0"/>
              <a:t>Read-based phasing software that can optionally utilize pedigree information</a:t>
            </a:r>
          </a:p>
          <a:p>
            <a:r>
              <a:rPr lang="en-US" dirty="0" smtClean="0"/>
              <a:t>Takes VCF and BAM files as input, outputs phased VCF</a:t>
            </a:r>
            <a:endParaRPr lang="en-US" dirty="0"/>
          </a:p>
          <a:p>
            <a:r>
              <a:rPr lang="en-US" dirty="0" smtClean="0"/>
              <a:t>Can also output</a:t>
            </a:r>
          </a:p>
          <a:p>
            <a:pPr lvl="1"/>
            <a:r>
              <a:rPr lang="en-US" dirty="0" smtClean="0"/>
              <a:t>Phased reference genomes</a:t>
            </a:r>
          </a:p>
          <a:p>
            <a:pPr lvl="1"/>
            <a:r>
              <a:rPr lang="en-US" dirty="0" smtClean="0"/>
              <a:t>Haplotype blocks (in GTF format)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8356" y="6273800"/>
            <a:ext cx="27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Martin et al., </a:t>
            </a:r>
            <a:r>
              <a:rPr lang="en-US" dirty="0" err="1" smtClean="0"/>
              <a:t>bioRxiv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Read-Based Phasing Using </a:t>
            </a:r>
            <a:r>
              <a:rPr lang="en-US" u="sng" dirty="0" err="1" smtClean="0"/>
              <a:t>WhatsHap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Run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on chr22 with pedigree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Another important </a:t>
            </a:r>
            <a:r>
              <a:rPr lang="en-US" sz="2000" dirty="0">
                <a:latin typeface="Courier"/>
                <a:cs typeface="Courier"/>
              </a:rPr>
              <a:t>option is '--distrust-</a:t>
            </a:r>
            <a:r>
              <a:rPr lang="en-US" sz="2000" dirty="0" smtClean="0">
                <a:latin typeface="Courier"/>
                <a:cs typeface="Courier"/>
              </a:rPr>
              <a:t>genotypes',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which allows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to change low-quality genotypes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to resolve Mendelian errors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phase --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input/trio2/</a:t>
            </a:r>
            <a:r>
              <a:rPr lang="en-US" sz="2000" dirty="0" err="1">
                <a:latin typeface="Courier"/>
                <a:cs typeface="Courier"/>
              </a:rPr>
              <a:t>trio.fam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</a:t>
            </a:r>
            <a:r>
              <a:rPr lang="en-US" sz="2000" dirty="0" smtClean="0">
                <a:latin typeface="Courier"/>
                <a:cs typeface="Courier"/>
              </a:rPr>
              <a:t>output/ceu_trio_chr22_jointcalls_wh.vcf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r </a:t>
            </a:r>
            <a:r>
              <a:rPr lang="en-US" sz="2000" dirty="0" smtClean="0">
                <a:latin typeface="Courier"/>
                <a:cs typeface="Courier"/>
              </a:rPr>
              <a:t>resources/</a:t>
            </a:r>
            <a:r>
              <a:rPr lang="en-US" sz="2000" dirty="0">
                <a:latin typeface="Courier"/>
                <a:cs typeface="Courier"/>
              </a:rPr>
              <a:t>human_g1k_v37.fasta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-chromosome 22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indels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output/</a:t>
            </a:r>
            <a:r>
              <a:rPr lang="en-US" sz="2000" dirty="0" smtClean="0">
                <a:latin typeface="Courier"/>
                <a:cs typeface="Courier"/>
              </a:rPr>
              <a:t>ceu_trio_chr22_jointcalls_phased.vcf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nput/trio2/</a:t>
            </a:r>
            <a:r>
              <a:rPr lang="en-US" sz="2000" dirty="0">
                <a:latin typeface="Courier"/>
                <a:cs typeface="Courier"/>
              </a:rPr>
              <a:t>NA12878_chr22.bam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input/trio2/NA12891_chr22.bam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input/trio2/NA12892_chr22.bam</a:t>
            </a:r>
          </a:p>
        </p:txBody>
      </p:sp>
    </p:spTree>
    <p:extLst>
      <p:ext uri="{BB962C8B-B14F-4D97-AF65-F5344CB8AC3E}">
        <p14:creationId xmlns:p14="http://schemas.microsoft.com/office/powerpoint/2010/main" val="28671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Read-Based Phasing Using </a:t>
            </a:r>
            <a:r>
              <a:rPr lang="en-US" u="sng" dirty="0" err="1" smtClean="0"/>
              <a:t>WhatsHap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Look at a few results and compare them to the GATK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output. Notice that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only labels heterozygous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genotypes as phased.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tail -5 output/ceu_trio_chr22_jointcalls_wh.vcf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tail -5 </a:t>
            </a:r>
            <a:r>
              <a:rPr lang="en-US" sz="2000" dirty="0" smtClean="0">
                <a:latin typeface="Courier"/>
                <a:cs typeface="Courier"/>
              </a:rPr>
              <a:t>output/ceu_trio_chr22_jointcalls_phased.vcf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68694"/>
            <a:ext cx="8864600" cy="6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STATISTICAL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 haplotypes from many populations have been generated by large consortium efforts</a:t>
            </a:r>
          </a:p>
          <a:p>
            <a:r>
              <a:rPr lang="en-US" dirty="0" smtClean="0"/>
              <a:t>Phasing algorithms break the genome into blocks in which # </a:t>
            </a:r>
            <a:r>
              <a:rPr lang="en-US" dirty="0" err="1" smtClean="0"/>
              <a:t>haploypes</a:t>
            </a:r>
            <a:r>
              <a:rPr lang="en-US" dirty="0" smtClean="0"/>
              <a:t> &lt;&lt; # sequences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2" y="3746500"/>
            <a:ext cx="6392808" cy="284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8327" y="6406634"/>
            <a:ext cx="21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Pääbo</a:t>
            </a:r>
            <a:r>
              <a:rPr lang="en-US" dirty="0" smtClean="0"/>
              <a:t>, Nature,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STATISTICAL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SNP arrays (</a:t>
            </a:r>
            <a:r>
              <a:rPr lang="en-US" i="1" dirty="0" smtClean="0"/>
              <a:t>e.g. </a:t>
            </a:r>
            <a:r>
              <a:rPr lang="en-US" dirty="0" smtClean="0"/>
              <a:t>Illumina, </a:t>
            </a:r>
            <a:r>
              <a:rPr lang="en-US" dirty="0" err="1" smtClean="0"/>
              <a:t>Affymetrix</a:t>
            </a:r>
            <a:r>
              <a:rPr lang="en-US" dirty="0" smtClean="0"/>
              <a:t>) provide enough information to match a sample to a pair of haplotypes across a large fraction of the genome</a:t>
            </a:r>
          </a:p>
          <a:p>
            <a:pPr lvl="1"/>
            <a:r>
              <a:rPr lang="en-US" dirty="0" smtClean="0"/>
              <a:t>Switching errors can occur, especially at heterozygous SNPs</a:t>
            </a:r>
          </a:p>
          <a:p>
            <a:pPr lvl="1"/>
            <a:r>
              <a:rPr lang="en-US" dirty="0" smtClean="0"/>
              <a:t>Does not detect </a:t>
            </a:r>
            <a:r>
              <a:rPr lang="en-US" i="1" dirty="0" smtClean="0"/>
              <a:t>de novo </a:t>
            </a:r>
            <a:r>
              <a:rPr lang="en-US" dirty="0" smtClean="0"/>
              <a:t>mutations</a:t>
            </a:r>
          </a:p>
          <a:p>
            <a:pPr lvl="1"/>
            <a:r>
              <a:rPr lang="en-US" dirty="0" smtClean="0"/>
              <a:t>Admixture (recent mating between diverse populations) can confound phasing, especially if some populations are poorly represented in the reference haplotypes</a:t>
            </a:r>
          </a:p>
          <a:p>
            <a:pPr lvl="1"/>
            <a:r>
              <a:rPr lang="en-US" dirty="0" smtClean="0"/>
              <a:t>Error rate increases with effective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20726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Assigning genotypes at "missing sites"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i.e. </a:t>
            </a:r>
            <a:r>
              <a:rPr lang="en-US" dirty="0" smtClean="0"/>
              <a:t>sites not including on genotyping array or having low coverage/quality in WES/WGS</a:t>
            </a:r>
          </a:p>
          <a:p>
            <a:r>
              <a:rPr lang="en-US" dirty="0" smtClean="0"/>
              <a:t>Logical next step after phasing </a:t>
            </a:r>
            <a:r>
              <a:rPr lang="mr-IN" dirty="0" smtClean="0"/>
              <a:t>–</a:t>
            </a:r>
            <a:r>
              <a:rPr lang="en-US" dirty="0" smtClean="0"/>
              <a:t> "fill in the blanks" using alleles from haplotypes that match at tag SNPs</a:t>
            </a:r>
          </a:p>
        </p:txBody>
      </p:sp>
    </p:spTree>
    <p:extLst>
      <p:ext uri="{BB962C8B-B14F-4D97-AF65-F5344CB8AC3E}">
        <p14:creationId xmlns:p14="http://schemas.microsoft.com/office/powerpoint/2010/main" val="28020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STATISTICAL PHASING AND IMPUTATION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u="sng" dirty="0" smtClean="0"/>
              <a:t>he </a:t>
            </a:r>
            <a:r>
              <a:rPr lang="en-US" u="sng" dirty="0" err="1" smtClean="0"/>
              <a:t>Michgan</a:t>
            </a:r>
            <a:r>
              <a:rPr lang="en-US" u="sng" dirty="0" smtClean="0"/>
              <a:t> Imputation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9144000" cy="4301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4809" y="6440787"/>
            <a:ext cx="278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 et al., Nat Genet,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GERMLINE VS SOMATIC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Germline variants were present at the zygote stage and exist in most/all cells in the body; these are the variants that will be passed to the next generation</a:t>
            </a:r>
          </a:p>
          <a:p>
            <a:r>
              <a:rPr lang="en-US" dirty="0" smtClean="0"/>
              <a:t>Somatic variants arise later</a:t>
            </a:r>
          </a:p>
          <a:p>
            <a:pPr lvl="1"/>
            <a:r>
              <a:rPr lang="en-US" dirty="0" smtClean="0"/>
              <a:t>Can be benign or associated with disease processes</a:t>
            </a:r>
          </a:p>
          <a:p>
            <a:pPr lvl="1"/>
            <a:r>
              <a:rPr lang="en-US" dirty="0" smtClean="0"/>
              <a:t>Generally discussed in the context of cancer </a:t>
            </a:r>
            <a:r>
              <a:rPr lang="mr-IN" dirty="0" smtClean="0"/>
              <a:t>–</a:t>
            </a:r>
            <a:r>
              <a:rPr lang="en-US" dirty="0" smtClean="0"/>
              <a:t> mutations present in tumors</a:t>
            </a:r>
          </a:p>
          <a:p>
            <a:r>
              <a:rPr lang="en-US" dirty="0" smtClean="0"/>
              <a:t>Somatic variant calling requires matched somatic and germline samples (</a:t>
            </a:r>
            <a:r>
              <a:rPr lang="en-US" i="1" dirty="0" smtClean="0"/>
              <a:t>e.g. </a:t>
            </a:r>
            <a:r>
              <a:rPr lang="en-US" dirty="0" smtClean="0"/>
              <a:t>tumor/normal) </a:t>
            </a:r>
          </a:p>
        </p:txBody>
      </p:sp>
    </p:spTree>
    <p:extLst>
      <p:ext uri="{BB962C8B-B14F-4D97-AF65-F5344CB8AC3E}">
        <p14:creationId xmlns:p14="http://schemas.microsoft.com/office/powerpoint/2010/main" val="20327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STATISTICAL PHASING AND IMPUTATION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61169"/>
            <a:ext cx="6972300" cy="52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PHASING </a:t>
            </a:r>
            <a:r>
              <a:rPr lang="en-US" sz="3600" dirty="0" smtClean="0"/>
              <a:t>AND IMPUTATION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Michigan Imputation Server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account or 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smtClean="0"/>
              <a:t>reference panel</a:t>
            </a:r>
          </a:p>
          <a:p>
            <a:pPr lvl="1"/>
            <a:r>
              <a:rPr lang="en-US" dirty="0" smtClean="0"/>
              <a:t>Haplotype Reference Consortium: large panel (&gt;32k samples), mostly European ancestry</a:t>
            </a:r>
          </a:p>
          <a:p>
            <a:pPr lvl="1"/>
            <a:r>
              <a:rPr lang="en-US" dirty="0" smtClean="0"/>
              <a:t>1000 Genomes: Smaller (~2500), multi-population (26) panel, 10M more sites than HRC, better for cosmopolitan populations</a:t>
            </a:r>
          </a:p>
          <a:p>
            <a:pPr lvl="1"/>
            <a:r>
              <a:rPr lang="en-US" dirty="0" smtClean="0"/>
              <a:t>CAAPA: Small (~900) African American panel</a:t>
            </a:r>
          </a:p>
        </p:txBody>
      </p:sp>
    </p:spTree>
    <p:extLst>
      <p:ext uri="{BB962C8B-B14F-4D97-AF65-F5344CB8AC3E}">
        <p14:creationId xmlns:p14="http://schemas.microsoft.com/office/powerpoint/2010/main" val="27841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</a:t>
            </a:r>
            <a:r>
              <a:rPr lang="en-US" sz="3600" dirty="0" smtClean="0"/>
              <a:t>PHASING </a:t>
            </a:r>
            <a:r>
              <a:rPr lang="en-US" sz="3600" dirty="0"/>
              <a:t>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Michigan Imputation Server Workflow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Compress VCF file using </a:t>
            </a:r>
            <a:r>
              <a:rPr lang="en-US" sz="2600" dirty="0" err="1" smtClean="0">
                <a:latin typeface="Courier"/>
                <a:cs typeface="Courier"/>
              </a:rPr>
              <a:t>bgzip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+mj-lt"/>
                <a:cs typeface="Courier"/>
              </a:rPr>
              <a:t>(</a:t>
            </a:r>
            <a:r>
              <a:rPr lang="en-US" dirty="0" err="1" smtClean="0">
                <a:latin typeface="+mj-lt"/>
                <a:cs typeface="Courier"/>
              </a:rPr>
              <a:t>WhatsHap</a:t>
            </a:r>
            <a:r>
              <a:rPr lang="en-US" dirty="0" smtClean="0">
                <a:latin typeface="+mj-lt"/>
                <a:cs typeface="Courier"/>
              </a:rPr>
              <a:t> does this)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bgzip</a:t>
            </a:r>
            <a:r>
              <a:rPr lang="en-US" sz="2000" dirty="0">
                <a:latin typeface="Courier"/>
                <a:cs typeface="Courier"/>
              </a:rPr>
              <a:t> output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smtClean="0">
                <a:latin typeface="Courier"/>
                <a:cs typeface="Courier"/>
              </a:rPr>
              <a:t>ceu_trio_chr22_jointcalls_phased.vcf</a:t>
            </a:r>
            <a:endParaRPr lang="en-US" sz="2000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Upload </a:t>
            </a:r>
            <a:r>
              <a:rPr lang="en-US" dirty="0" smtClean="0"/>
              <a:t>VCF </a:t>
            </a:r>
            <a:r>
              <a:rPr lang="en-US" dirty="0" smtClean="0"/>
              <a:t>file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Leave </a:t>
            </a:r>
            <a:r>
              <a:rPr lang="en-US" dirty="0" smtClean="0"/>
              <a:t>other choices as default unless you have good reason to change them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Check AES 256 if you want extra security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Check remaining boxes</a:t>
            </a:r>
          </a:p>
          <a:p>
            <a:pPr marL="834390" lvl="1" indent="-514350"/>
            <a:r>
              <a:rPr lang="en-US" dirty="0" smtClean="0"/>
              <a:t>No re-identification of research participants</a:t>
            </a:r>
          </a:p>
          <a:p>
            <a:pPr marL="834390" lvl="1" indent="-514350"/>
            <a:r>
              <a:rPr lang="en-US" dirty="0" smtClean="0"/>
              <a:t>Promise to report any data breaches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Start imputation and wait </a:t>
            </a:r>
            <a:r>
              <a:rPr lang="mr-IN" dirty="0" smtClean="0"/>
              <a:t>–</a:t>
            </a:r>
            <a:r>
              <a:rPr lang="en-US" dirty="0" smtClean="0"/>
              <a:t> you'll get an email when it's done</a:t>
            </a:r>
          </a:p>
        </p:txBody>
      </p:sp>
    </p:spTree>
    <p:extLst>
      <p:ext uri="{BB962C8B-B14F-4D97-AF65-F5344CB8AC3E}">
        <p14:creationId xmlns:p14="http://schemas.microsoft.com/office/powerpoint/2010/main" val="40825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</a:t>
            </a:r>
            <a:endParaRPr lang="en-US" dirty="0" smtClean="0"/>
          </a:p>
          <a:p>
            <a:r>
              <a:rPr lang="en-US" dirty="0" smtClean="0"/>
              <a:t>When parents and offspring are differentially affected by a condition, a key question is whether the condition is inherited (recessive or incomplete penetrance) or is due to a </a:t>
            </a:r>
            <a:r>
              <a:rPr lang="en-US" i="1" dirty="0" smtClean="0"/>
              <a:t>de novo </a:t>
            </a:r>
            <a:r>
              <a:rPr lang="en-US" dirty="0" smtClean="0"/>
              <a:t>mutation</a:t>
            </a:r>
          </a:p>
          <a:p>
            <a:r>
              <a:rPr lang="en-US" dirty="0" smtClean="0"/>
              <a:t>Generally, the parent-child trio must be sequenced at a minimum; sequencing additional affected and/or unaffected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degree relatives may also help</a:t>
            </a:r>
          </a:p>
        </p:txBody>
      </p:sp>
    </p:spTree>
    <p:extLst>
      <p:ext uri="{BB962C8B-B14F-4D97-AF65-F5344CB8AC3E}">
        <p14:creationId xmlns:p14="http://schemas.microsoft.com/office/powerpoint/2010/main" val="12555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Variation: Leverage prior knowledge</a:t>
            </a:r>
          </a:p>
          <a:p>
            <a:r>
              <a:rPr lang="en-US" dirty="0" smtClean="0"/>
              <a:t>Is the phenotype known, or similar to one that is known?</a:t>
            </a:r>
          </a:p>
          <a:p>
            <a:r>
              <a:rPr lang="en-US" dirty="0" smtClean="0"/>
              <a:t>Does the phenotype have characteristics that indicate a genetic cause?</a:t>
            </a:r>
          </a:p>
          <a:p>
            <a:pPr lvl="1"/>
            <a:r>
              <a:rPr lang="en-US" dirty="0" smtClean="0"/>
              <a:t>Likelihood of being a protein-coding variant</a:t>
            </a:r>
          </a:p>
          <a:p>
            <a:pPr lvl="1"/>
            <a:r>
              <a:rPr lang="en-US" dirty="0" smtClean="0"/>
              <a:t>Likelihood of being Mendelian</a:t>
            </a:r>
          </a:p>
          <a:p>
            <a:r>
              <a:rPr lang="en-US" dirty="0"/>
              <a:t>Is there family history (pedigree)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Variation: Strategies</a:t>
            </a:r>
          </a:p>
          <a:p>
            <a:r>
              <a:rPr lang="en-US" dirty="0" smtClean="0"/>
              <a:t>WGS is least biased but most expensive</a:t>
            </a:r>
          </a:p>
          <a:p>
            <a:r>
              <a:rPr lang="en-US" dirty="0" smtClean="0"/>
              <a:t>Low-coverage screening of trios/pedigrees, followed by deep sequencing of candidate panel; if nothing turns up, you have the option of sequencing more deeply</a:t>
            </a:r>
          </a:p>
          <a:p>
            <a:r>
              <a:rPr lang="en-US" dirty="0" smtClean="0"/>
              <a:t>WES or amplicon sequencing if you already have gene candidates</a:t>
            </a:r>
          </a:p>
          <a:p>
            <a:r>
              <a:rPr lang="en-US" dirty="0" smtClean="0"/>
              <a:t>Gene expression (</a:t>
            </a:r>
            <a:r>
              <a:rPr lang="en-US" dirty="0" err="1" smtClean="0"/>
              <a:t>qPCR</a:t>
            </a:r>
            <a:r>
              <a:rPr lang="en-US" dirty="0" smtClean="0"/>
              <a:t>, RNA-Seq) can diagnose complex causes (</a:t>
            </a:r>
            <a:r>
              <a:rPr lang="en-US" i="1" dirty="0" smtClean="0"/>
              <a:t>e.g. </a:t>
            </a:r>
            <a:r>
              <a:rPr lang="en-US" dirty="0" smtClean="0"/>
              <a:t>splice variants)</a:t>
            </a:r>
          </a:p>
        </p:txBody>
      </p:sp>
    </p:spTree>
    <p:extLst>
      <p:ext uri="{BB962C8B-B14F-4D97-AF65-F5344CB8AC3E}">
        <p14:creationId xmlns:p14="http://schemas.microsoft.com/office/powerpoint/2010/main" val="10544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TRIO CALLING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Genotype Refinement</a:t>
            </a:r>
          </a:p>
          <a:p>
            <a:r>
              <a:rPr lang="en-US" dirty="0" smtClean="0"/>
              <a:t>Use pedigree and population allele frequencies from high-confidence, multi-population reference (1000 Genomes) as priors for computing genotype probabilities for each sample at each site</a:t>
            </a:r>
          </a:p>
          <a:p>
            <a:pPr lvl="1"/>
            <a:r>
              <a:rPr lang="en-US" dirty="0" smtClean="0"/>
              <a:t>Depending on your sample population, a different reference </a:t>
            </a:r>
            <a:r>
              <a:rPr lang="en-US" dirty="0" err="1" smtClean="0"/>
              <a:t>callset</a:t>
            </a:r>
            <a:r>
              <a:rPr lang="en-US" dirty="0" smtClean="0"/>
              <a:t> or a subset of 1000G might be better</a:t>
            </a:r>
          </a:p>
          <a:p>
            <a:r>
              <a:rPr lang="en-US" dirty="0" smtClean="0"/>
              <a:t>Mendelian errors are penalized using a probability of </a:t>
            </a:r>
            <a:r>
              <a:rPr lang="en-US" i="1" dirty="0" smtClean="0"/>
              <a:t>de novo </a:t>
            </a:r>
            <a:r>
              <a:rPr lang="en-US" dirty="0" smtClean="0"/>
              <a:t>mutation (1 x 10</a:t>
            </a:r>
            <a:r>
              <a:rPr lang="en-US" baseline="30000" dirty="0" smtClean="0"/>
              <a:t>-6</a:t>
            </a:r>
            <a:r>
              <a:rPr lang="en-US" dirty="0" smtClean="0"/>
              <a:t> by default)</a:t>
            </a:r>
          </a:p>
        </p:txBody>
      </p:sp>
    </p:spTree>
    <p:extLst>
      <p:ext uri="{BB962C8B-B14F-4D97-AF65-F5344CB8AC3E}">
        <p14:creationId xmlns:p14="http://schemas.microsoft.com/office/powerpoint/2010/main" val="25365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Identify De Novo Variants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1: refine calls using 1000G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priors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smtClean="0">
                <a:latin typeface="Courier"/>
                <a:cs typeface="Courier"/>
              </a:rPr>
              <a:t>java </a:t>
            </a:r>
            <a:r>
              <a:rPr lang="mr-IN" sz="2000" dirty="0" smtClean="0">
                <a:latin typeface="Courier"/>
                <a:cs typeface="Courier"/>
              </a:rPr>
              <a:t>–</a:t>
            </a:r>
            <a:r>
              <a:rPr lang="en-US" sz="2000" dirty="0" smtClean="0">
                <a:latin typeface="Courier"/>
                <a:cs typeface="Courier"/>
              </a:rPr>
              <a:t>jar </a:t>
            </a:r>
            <a:r>
              <a:rPr lang="en-US" sz="2000" dirty="0" err="1" smtClean="0">
                <a:latin typeface="Courier"/>
                <a:cs typeface="Courier"/>
              </a:rPr>
              <a:t>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T </a:t>
            </a:r>
            <a:r>
              <a:rPr lang="en-US" sz="2000" dirty="0" err="1">
                <a:latin typeface="Courier"/>
                <a:cs typeface="Courier"/>
              </a:rPr>
              <a:t>CalculateGenotypePosteriors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-supporting </a:t>
            </a:r>
            <a:r>
              <a:rPr lang="en-US" sz="2000" dirty="0" smtClean="0">
                <a:latin typeface="Courier"/>
                <a:cs typeface="Courier"/>
              </a:rPr>
              <a:t>resources/</a:t>
            </a:r>
            <a:r>
              <a:rPr lang="en-US" sz="2000" dirty="0" smtClean="0">
                <a:latin typeface="Courier"/>
                <a:cs typeface="Courier"/>
              </a:rPr>
              <a:t>1000G_22_sites.vcf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input/trio2/</a:t>
            </a:r>
            <a:r>
              <a:rPr lang="en-US" sz="2000" dirty="0" err="1" smtClean="0">
                <a:latin typeface="Courier"/>
                <a:cs typeface="Courier"/>
              </a:rPr>
              <a:t>trio.fam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V output</a:t>
            </a:r>
            <a:r>
              <a:rPr lang="en-US" sz="2000" dirty="0" smtClean="0">
                <a:latin typeface="Courier"/>
                <a:cs typeface="Courier"/>
              </a:rPr>
              <a:t>/ceu_trio_chr22_jointcalls_phased.vcf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-L </a:t>
            </a:r>
            <a:r>
              <a:rPr lang="is-IS" sz="2000" dirty="0">
                <a:latin typeface="Courier"/>
                <a:cs typeface="Courier"/>
              </a:rPr>
              <a:t>22:24260000-</a:t>
            </a:r>
            <a:r>
              <a:rPr lang="is-IS" sz="2000" dirty="0" smtClean="0">
                <a:latin typeface="Courier"/>
                <a:cs typeface="Courier"/>
              </a:rPr>
              <a:t>24270000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o </a:t>
            </a:r>
            <a:r>
              <a:rPr lang="en-US" sz="2000" dirty="0" smtClean="0">
                <a:latin typeface="Courier"/>
                <a:cs typeface="Courier"/>
              </a:rPr>
              <a:t>output/</a:t>
            </a:r>
            <a:r>
              <a:rPr lang="en-US" sz="2000" dirty="0">
                <a:latin typeface="Courier"/>
                <a:cs typeface="Courier"/>
              </a:rPr>
              <a:t>ceu_trio_chr22_jointcalls</a:t>
            </a:r>
            <a:r>
              <a:rPr lang="en-US" sz="2000" dirty="0" smtClean="0">
                <a:latin typeface="Courier"/>
                <a:cs typeface="Courier"/>
              </a:rPr>
              <a:t>_postCGP.vcf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511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</a:t>
            </a:r>
            <a:r>
              <a:rPr lang="en-US" u="sng" dirty="0"/>
              <a:t> Identify De Novo Variants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2: filter out low-quality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</a:t>
            </a:r>
            <a:r>
              <a:rPr lang="mr-IN" sz="2000" dirty="0" smtClean="0">
                <a:latin typeface="Courier"/>
                <a:cs typeface="Courier"/>
              </a:rPr>
              <a:t>–</a:t>
            </a:r>
            <a:r>
              <a:rPr lang="en-US" sz="2000" dirty="0" smtClean="0">
                <a:latin typeface="Courier"/>
                <a:cs typeface="Courier"/>
              </a:rPr>
              <a:t>jar </a:t>
            </a:r>
            <a:r>
              <a:rPr lang="en-US" sz="2000" dirty="0" err="1" smtClean="0">
                <a:latin typeface="Courier"/>
                <a:cs typeface="Courier"/>
              </a:rPr>
              <a:t>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-V </a:t>
            </a:r>
            <a:r>
              <a:rPr lang="en-US" sz="2000" dirty="0">
                <a:latin typeface="Courier"/>
                <a:cs typeface="Courier"/>
              </a:rPr>
              <a:t>output/</a:t>
            </a:r>
            <a:r>
              <a:rPr lang="en-US" sz="2000" dirty="0" smtClean="0">
                <a:latin typeface="Courier"/>
                <a:cs typeface="Courier"/>
              </a:rPr>
              <a:t>ceu_trio_chr22_jointcalls_postCGP.vcf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L </a:t>
            </a:r>
            <a:r>
              <a:rPr lang="is-IS" sz="2000" dirty="0">
                <a:latin typeface="Courier"/>
                <a:cs typeface="Courier"/>
              </a:rPr>
              <a:t>22:24260000-24270000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 err="1" smtClean="0">
                <a:latin typeface="Courier"/>
                <a:cs typeface="Courier"/>
              </a:rPr>
              <a:t>G_filter</a:t>
            </a:r>
            <a:r>
              <a:rPr lang="en-US" sz="2000" dirty="0" smtClean="0">
                <a:latin typeface="Courier"/>
                <a:cs typeface="Courier"/>
              </a:rPr>
              <a:t> "GQ &lt; 20.0" -</a:t>
            </a:r>
            <a:r>
              <a:rPr lang="en-US" sz="2000" dirty="0" err="1" smtClean="0">
                <a:latin typeface="Courier"/>
                <a:cs typeface="Courier"/>
              </a:rPr>
              <a:t>G_filterName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lowGQ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-o output/ceu_trio_chr22_jointcalls_postCGP_filter.vcf 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22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</a:t>
            </a:r>
            <a:r>
              <a:rPr lang="en-US" u="sng" dirty="0"/>
              <a:t> Identify De Novo Variants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3: annotate possible </a:t>
            </a:r>
            <a:r>
              <a:rPr lang="en-US" sz="2000" i="1" dirty="0" smtClean="0">
                <a:latin typeface="Courier"/>
                <a:cs typeface="Courier"/>
              </a:rPr>
              <a:t>de novo</a:t>
            </a:r>
            <a:r>
              <a:rPr lang="en-US" sz="2000" dirty="0" smtClean="0">
                <a:latin typeface="Courier"/>
                <a:cs typeface="Courier"/>
              </a:rPr>
              <a:t> # variants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</a:t>
            </a:r>
            <a:r>
              <a:rPr lang="mr-IN" sz="2000" dirty="0" smtClean="0">
                <a:latin typeface="Courier"/>
                <a:cs typeface="Courier"/>
              </a:rPr>
              <a:t>–</a:t>
            </a:r>
            <a:r>
              <a:rPr lang="en-US" sz="2000" dirty="0" smtClean="0">
                <a:latin typeface="Courier"/>
                <a:cs typeface="Courier"/>
              </a:rPr>
              <a:t>jar </a:t>
            </a:r>
            <a:r>
              <a:rPr lang="en-US" sz="2000" dirty="0" err="1" smtClean="0">
                <a:latin typeface="Courier"/>
                <a:cs typeface="Courier"/>
              </a:rPr>
              <a:t>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-T </a:t>
            </a:r>
            <a:r>
              <a:rPr lang="en-US" sz="2000" dirty="0" err="1" smtClean="0">
                <a:latin typeface="Courier"/>
                <a:cs typeface="Courier"/>
              </a:rPr>
              <a:t>VariantAnnotator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V output/</a:t>
            </a:r>
            <a:r>
              <a:rPr lang="en-US" sz="2000" dirty="0" smtClean="0">
                <a:latin typeface="Courier"/>
                <a:cs typeface="Courier"/>
              </a:rPr>
              <a:t>ceu_trio_chr22_jointcalls_postCGP_filter.vcf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-L </a:t>
            </a:r>
            <a:r>
              <a:rPr lang="is-IS" sz="2000" dirty="0">
                <a:latin typeface="Courier"/>
                <a:cs typeface="Courier"/>
              </a:rPr>
              <a:t>22:24260000-24270000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A </a:t>
            </a:r>
            <a:r>
              <a:rPr lang="en-US" sz="2000" dirty="0" err="1">
                <a:latin typeface="Courier"/>
                <a:cs typeface="Courier"/>
              </a:rPr>
              <a:t>PossibleDeNovo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input/trio2/</a:t>
            </a:r>
            <a:r>
              <a:rPr lang="en-US" sz="2000" dirty="0" err="1" smtClean="0">
                <a:latin typeface="Courier"/>
                <a:cs typeface="Courier"/>
              </a:rPr>
              <a:t>trio.fam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output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ceu_trio_chr22_jointcalls_postCGP</a:t>
            </a:r>
            <a:r>
              <a:rPr lang="en-US" sz="2000" dirty="0" smtClean="0">
                <a:latin typeface="Courier"/>
                <a:cs typeface="Courier"/>
              </a:rPr>
              <a:t>_deNovos.vcf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768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PLOIDY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Plants and animals have multiple copies of each autosome</a:t>
            </a:r>
          </a:p>
          <a:p>
            <a:pPr lvl="1"/>
            <a:r>
              <a:rPr lang="en-US" dirty="0" smtClean="0"/>
              <a:t>Humans have 2 (diploid)</a:t>
            </a:r>
          </a:p>
          <a:p>
            <a:pPr lvl="1"/>
            <a:r>
              <a:rPr lang="en-US" dirty="0" smtClean="0"/>
              <a:t>Some plants have 4 or 8</a:t>
            </a:r>
          </a:p>
          <a:p>
            <a:r>
              <a:rPr lang="en-US" dirty="0" smtClean="0"/>
              <a:t>Sex chromosomes are handled differently</a:t>
            </a:r>
          </a:p>
          <a:p>
            <a:pPr lvl="1"/>
            <a:r>
              <a:rPr lang="en-US" dirty="0" smtClean="0"/>
              <a:t>In humans, females have twice as many X chromosomes, and males have a Y chromosome</a:t>
            </a:r>
          </a:p>
          <a:p>
            <a:pPr lvl="1"/>
            <a:r>
              <a:rPr lang="en-US" dirty="0" smtClean="0"/>
              <a:t>Many implications for coverage depth, genotype probabilities, and copy number</a:t>
            </a:r>
          </a:p>
          <a:p>
            <a:r>
              <a:rPr lang="en-US" dirty="0" smtClean="0"/>
              <a:t>Mitochondrial DNA is also different </a:t>
            </a:r>
            <a:r>
              <a:rPr lang="mr-IN" dirty="0" smtClean="0"/>
              <a:t>–</a:t>
            </a:r>
            <a:r>
              <a:rPr lang="en-US" dirty="0" smtClean="0"/>
              <a:t> haploid, maternally inherited, high copy (&gt;1k/cell), </a:t>
            </a:r>
            <a:r>
              <a:rPr lang="en-US" dirty="0" err="1" smtClean="0"/>
              <a:t>mosaicism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9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Somatic calling is similar to trio calling:</a:t>
            </a:r>
          </a:p>
          <a:p>
            <a:pPr lvl="1"/>
            <a:r>
              <a:rPr lang="en-US" sz="3200" dirty="0" smtClean="0"/>
              <a:t>The germline tissue is the "parent"</a:t>
            </a:r>
          </a:p>
          <a:p>
            <a:pPr lvl="1"/>
            <a:r>
              <a:rPr lang="en-US" sz="3200" dirty="0" smtClean="0"/>
              <a:t>The tumor is the "offspring"</a:t>
            </a:r>
          </a:p>
          <a:p>
            <a:r>
              <a:rPr lang="en-US" dirty="0" smtClean="0"/>
              <a:t>We're looking for the variant calls that are different between in the tumor versus the germline (or normal) tissue...easy, right?</a:t>
            </a:r>
            <a:endParaRPr lang="en-US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5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840"/>
            <a:ext cx="9144000" cy="4328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81326" y="1511064"/>
            <a:ext cx="46099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/>
              <a:t>Somatic Calling Challenges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6740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434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900" y="64251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398" y="1472964"/>
            <a:ext cx="891782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/>
              <a:t>Somatic Calling Challenges: Purity and Heterogeneity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7660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46300"/>
            <a:ext cx="85979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124" y="1511064"/>
            <a:ext cx="72843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/>
              <a:t>Somatic Calling Challenges: Signal to Noise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8383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039" y="1523764"/>
            <a:ext cx="842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smtClean="0"/>
              <a:t>Somatic Calling Challenges: Artifacts and Uncalled Germline Events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072"/>
            <a:ext cx="9144000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The good news: GATK has a new somatic variant caller, MuTect2, that is based on </a:t>
            </a:r>
            <a:r>
              <a:rPr lang="en-US" dirty="0" err="1" smtClean="0"/>
              <a:t>HaplotypeCaller</a:t>
            </a:r>
            <a:r>
              <a:rPr lang="en-US" dirty="0" smtClean="0"/>
              <a:t> and is reported to be very accurate</a:t>
            </a:r>
          </a:p>
          <a:p>
            <a:r>
              <a:rPr lang="en-US" dirty="0" smtClean="0"/>
              <a:t>The bad news: It's not ready yet</a:t>
            </a:r>
          </a:p>
          <a:p>
            <a:r>
              <a:rPr lang="en-US" dirty="0" smtClean="0"/>
              <a:t>Until then: We'll use a different tool, </a:t>
            </a:r>
            <a:r>
              <a:rPr lang="en-US" dirty="0" err="1" smtClean="0"/>
              <a:t>FreeBayes</a:t>
            </a:r>
            <a:endParaRPr lang="en-US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7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u="sng" dirty="0" err="1" smtClean="0"/>
              <a:t>FreeBayes</a:t>
            </a:r>
            <a:endParaRPr lang="en-US" u="sng" dirty="0" smtClean="0"/>
          </a:p>
          <a:p>
            <a:r>
              <a:rPr lang="en-US" dirty="0" smtClean="0"/>
              <a:t>Bayesian variant caller – leverages base quality, alignment metrics, read depth, local sequence context, and population information</a:t>
            </a:r>
          </a:p>
          <a:p>
            <a:r>
              <a:rPr lang="en-US" dirty="0" smtClean="0"/>
              <a:t>Performs haplotype-based calling</a:t>
            </a:r>
            <a:endParaRPr lang="en-US" dirty="0"/>
          </a:p>
          <a:p>
            <a:pPr lvl="1"/>
            <a:r>
              <a:rPr lang="en-US" dirty="0" smtClean="0"/>
              <a:t>Designed to run on many individuals simultaneously</a:t>
            </a:r>
          </a:p>
          <a:p>
            <a:pPr lvl="1"/>
            <a:r>
              <a:rPr lang="en-US" dirty="0" smtClean="0"/>
              <a:t>More samples == better accuracy</a:t>
            </a:r>
          </a:p>
          <a:p>
            <a:pPr lvl="1"/>
            <a:r>
              <a:rPr lang="en-US" dirty="0" smtClean="0"/>
              <a:t>Sequencing errors detected as unique haplotypes</a:t>
            </a:r>
          </a:p>
          <a:p>
            <a:r>
              <a:rPr lang="en-US" dirty="0" smtClean="0"/>
              <a:t>Performs local realignment across overlapping reads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https://github.com/ekg/</a:t>
            </a:r>
            <a:r>
              <a:rPr lang="en-US" dirty="0" smtClean="0">
                <a:hlinkClick r:id="rId2"/>
              </a:rPr>
              <a:t>freebayes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Call Somatic Variants with </a:t>
            </a:r>
            <a:r>
              <a:rPr lang="en-US" u="sng" dirty="0" err="1" smtClean="0"/>
              <a:t>FreeBayes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We need two BAM files – one from normal </a:t>
            </a:r>
            <a:endParaRPr lang="en-US" sz="2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tissue and one from a matched tumor sample.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freebayes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-</a:t>
            </a:r>
            <a:r>
              <a:rPr lang="en-US" sz="2200" dirty="0" smtClean="0">
                <a:latin typeface="Courier"/>
                <a:cs typeface="Courier"/>
              </a:rPr>
              <a:t>r </a:t>
            </a:r>
            <a:r>
              <a:rPr lang="en-US" sz="2200" dirty="0">
                <a:latin typeface="Courier"/>
                <a:cs typeface="Courier"/>
              </a:rPr>
              <a:t>1:16899000-</a:t>
            </a:r>
            <a:r>
              <a:rPr lang="en-US" sz="2200" dirty="0" smtClean="0">
                <a:latin typeface="Courier"/>
                <a:cs typeface="Courier"/>
              </a:rPr>
              <a:t>16920000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-</a:t>
            </a:r>
            <a:r>
              <a:rPr lang="en-US" sz="2200" dirty="0">
                <a:latin typeface="Courier"/>
                <a:cs typeface="Courier"/>
              </a:rPr>
              <a:t>f resources/human_g1k_v37.fasta \</a:t>
            </a:r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-</a:t>
            </a:r>
            <a:r>
              <a:rPr lang="en-US" sz="2200" dirty="0">
                <a:latin typeface="Courier"/>
                <a:cs typeface="Courier"/>
              </a:rPr>
              <a:t>-genotype-</a:t>
            </a:r>
            <a:r>
              <a:rPr lang="en-US" sz="2200" dirty="0" smtClean="0">
                <a:latin typeface="Courier"/>
                <a:cs typeface="Courier"/>
              </a:rPr>
              <a:t>qualities -</a:t>
            </a:r>
            <a:r>
              <a:rPr lang="en-US" sz="2200" dirty="0">
                <a:latin typeface="Courier"/>
                <a:cs typeface="Courier"/>
              </a:rPr>
              <a:t>-min-alternate-count </a:t>
            </a:r>
            <a:r>
              <a:rPr lang="en-US" sz="2200" dirty="0" smtClean="0">
                <a:latin typeface="Courier"/>
                <a:cs typeface="Courier"/>
              </a:rPr>
              <a:t>2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-</a:t>
            </a:r>
            <a:r>
              <a:rPr lang="en-US" sz="2200" dirty="0">
                <a:latin typeface="Courier"/>
                <a:cs typeface="Courier"/>
              </a:rPr>
              <a:t>-pooled-discrete </a:t>
            </a:r>
            <a:r>
              <a:rPr lang="en-US" sz="2200" dirty="0" smtClean="0">
                <a:latin typeface="Courier"/>
                <a:cs typeface="Courier"/>
              </a:rPr>
              <a:t>-</a:t>
            </a:r>
            <a:r>
              <a:rPr lang="en-US" sz="2200" dirty="0">
                <a:latin typeface="Courier"/>
                <a:cs typeface="Courier"/>
              </a:rPr>
              <a:t>-min-alternate-fraction 0.05 </a:t>
            </a:r>
            <a:r>
              <a:rPr lang="en-US" sz="22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input/somatic/</a:t>
            </a:r>
            <a:r>
              <a:rPr lang="en-US" sz="2200" dirty="0" err="1" smtClean="0">
                <a:latin typeface="Courier"/>
                <a:cs typeface="Courier"/>
              </a:rPr>
              <a:t>normal.bam</a:t>
            </a:r>
            <a:r>
              <a:rPr lang="en-US" sz="22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input/somatic/</a:t>
            </a:r>
            <a:r>
              <a:rPr lang="en-US" sz="2200" dirty="0" err="1" smtClean="0">
                <a:latin typeface="Courier"/>
                <a:cs typeface="Courier"/>
              </a:rPr>
              <a:t>tumor.bam</a:t>
            </a:r>
            <a:r>
              <a:rPr lang="en-US" sz="22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| scripts/</a:t>
            </a:r>
            <a:r>
              <a:rPr lang="en-US" sz="2200" dirty="0" err="1" smtClean="0">
                <a:latin typeface="Courier"/>
                <a:cs typeface="Courier"/>
              </a:rPr>
              <a:t>somatic_filter</a:t>
            </a:r>
            <a:r>
              <a:rPr lang="en-US" sz="2200" dirty="0" smtClean="0">
                <a:latin typeface="Courier"/>
                <a:cs typeface="Courier"/>
              </a:rPr>
              <a:t> 1e-5 18 0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| </a:t>
            </a:r>
            <a:r>
              <a:rPr lang="en-US" sz="2200" dirty="0" err="1" smtClean="0">
                <a:latin typeface="Courier"/>
                <a:cs typeface="Courier"/>
              </a:rPr>
              <a:t>bgzip</a:t>
            </a:r>
            <a:r>
              <a:rPr lang="en-US" sz="2200" dirty="0" smtClean="0">
                <a:latin typeface="Courier"/>
                <a:cs typeface="Courier"/>
              </a:rPr>
              <a:t> &gt; output/</a:t>
            </a:r>
            <a:r>
              <a:rPr lang="en-US" sz="2200" dirty="0" err="1" smtClean="0">
                <a:latin typeface="Courier"/>
                <a:cs typeface="Courier"/>
              </a:rPr>
              <a:t>somatic.vcf.gz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&amp;</a:t>
            </a:r>
            <a:r>
              <a:rPr lang="en-US" sz="2200" dirty="0" smtClean="0">
                <a:latin typeface="Courier"/>
                <a:cs typeface="Courier"/>
              </a:rPr>
              <a:t>&amp; </a:t>
            </a:r>
            <a:r>
              <a:rPr lang="en-US" sz="2200" dirty="0" err="1" smtClean="0">
                <a:latin typeface="Courier"/>
                <a:cs typeface="Courier"/>
              </a:rPr>
              <a:t>tabix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output/</a:t>
            </a:r>
            <a:r>
              <a:rPr lang="en-US" sz="2200" dirty="0" err="1">
                <a:latin typeface="Courier"/>
                <a:cs typeface="Courier"/>
              </a:rPr>
              <a:t>somatic.vcf.gz</a:t>
            </a:r>
            <a:r>
              <a:rPr lang="en-US" sz="22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27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HAPLOTYPES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The alleles at polymorphic sites on a single chromosome constitute a haplotype</a:t>
            </a:r>
          </a:p>
          <a:p>
            <a:r>
              <a:rPr lang="en-US" dirty="0" smtClean="0"/>
              <a:t>Two alleles on the same chromosome are said to be "in phase"</a:t>
            </a:r>
          </a:p>
          <a:p>
            <a:r>
              <a:rPr lang="en-US" dirty="0" smtClean="0"/>
              <a:t>It is difficult to determine phase from genotypes absent any linkage information</a:t>
            </a:r>
          </a:p>
          <a:p>
            <a:r>
              <a:rPr lang="en-US" dirty="0" smtClean="0"/>
              <a:t>Sequencing data provides linkage information:</a:t>
            </a: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Ref:  AAGTACATCGACATAGAAACATGATAGAA</a:t>
            </a: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Read: AAG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ATC----------CA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GATAGA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87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HAPLOTYPES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Importance</a:t>
            </a:r>
          </a:p>
          <a:p>
            <a:r>
              <a:rPr lang="en-US" dirty="0" smtClean="0"/>
              <a:t>Alleles within the same haplotype "tag" each other</a:t>
            </a:r>
          </a:p>
          <a:p>
            <a:pPr lvl="1"/>
            <a:r>
              <a:rPr lang="en-US" dirty="0" smtClean="0"/>
              <a:t>In humans, a relatively small number of variants is required to indicate the haploid sequences of the entire genome (with some level of error)</a:t>
            </a:r>
          </a:p>
          <a:p>
            <a:r>
              <a:rPr lang="en-US" dirty="0" smtClean="0"/>
              <a:t>Disease mechanism may be different depending on whether mutations are on the same or different chromosomes</a:t>
            </a:r>
          </a:p>
          <a:p>
            <a:r>
              <a:rPr lang="en-US" dirty="0" smtClean="0"/>
              <a:t>Phasing enables allele-specific analyses of gene expression and epigenetics</a:t>
            </a:r>
          </a:p>
        </p:txBody>
      </p:sp>
    </p:spTree>
    <p:extLst>
      <p:ext uri="{BB962C8B-B14F-4D97-AF65-F5344CB8AC3E}">
        <p14:creationId xmlns:p14="http://schemas.microsoft.com/office/powerpoint/2010/main" val="401945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6270287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Imagine two hypothetical ancestors of all humans ("Adam and Eve")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Meiotic recombination generates unique haplotypes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Haplotypes combine uniquely in each mating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Offspring establish their own lineages (populations) with some haplotypes more frequent than others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Haplotype diversity is maintained through outbreeding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041"/>
          <a:stretch/>
        </p:blipFill>
        <p:spPr>
          <a:xfrm>
            <a:off x="6422687" y="1574800"/>
            <a:ext cx="2619713" cy="505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0829" y="6541700"/>
            <a:ext cx="30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http://cockatiels4u.tripod.com/algenetics9.htm</a:t>
            </a:r>
          </a:p>
        </p:txBody>
      </p:sp>
    </p:spTree>
    <p:extLst>
      <p:ext uri="{BB962C8B-B14F-4D97-AF65-F5344CB8AC3E}">
        <p14:creationId xmlns:p14="http://schemas.microsoft.com/office/powerpoint/2010/main" val="13435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36700"/>
            <a:ext cx="88392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Example: </a:t>
            </a:r>
            <a:r>
              <a:rPr lang="en-US" u="sng" dirty="0" err="1" smtClean="0"/>
              <a:t>mtDNA</a:t>
            </a:r>
            <a:r>
              <a:rPr lang="en-US" u="sng" dirty="0" smtClean="0"/>
              <a:t> </a:t>
            </a:r>
            <a:r>
              <a:rPr lang="en-US" u="sng" dirty="0" err="1" smtClean="0"/>
              <a:t>Haplogroups</a:t>
            </a:r>
            <a:endParaRPr lang="en-US" u="sn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50" y="2225754"/>
            <a:ext cx="6890749" cy="45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LINKAGE DISEQUILIBRIUM (LD)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Non-random association of two alleles due to co-inheritance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Expressed in terms of correlation coefficient (r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  <a:cs typeface="Courier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) between 0-1, where 1 means alleles are always inherited together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Generally, the closer two sites are on the same chromosome, the higher their LD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LD extends over fairly long distance in humans </a:t>
            </a:r>
            <a:r>
              <a:rPr lang="mr-IN" dirty="0" smtClean="0">
                <a:solidFill>
                  <a:srgbClr val="000000"/>
                </a:solidFill>
                <a:latin typeface="+mj-lt"/>
                <a:cs typeface="Courier"/>
              </a:rPr>
              <a:t>–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 on average, sites 50 kb apart have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r</a:t>
            </a:r>
            <a:r>
              <a:rPr lang="en-US" baseline="30000" dirty="0" smtClean="0">
                <a:solidFill>
                  <a:srgbClr val="000000"/>
                </a:solidFill>
                <a:cs typeface="Courier"/>
              </a:rPr>
              <a:t>2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&gt;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0.8</a:t>
            </a:r>
            <a:endParaRPr lang="en-US" dirty="0" smtClean="0">
              <a:solidFill>
                <a:srgbClr val="000000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2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19408</TotalTime>
  <Words>2584</Words>
  <Application>Microsoft Macintosh PowerPoint</Application>
  <PresentationFormat>On-screen Show (4:3)</PresentationFormat>
  <Paragraphs>308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Median</vt:lpstr>
      <vt:lpstr>Haplotype, de novo, and SOMATIC variant calling</vt:lpstr>
      <vt:lpstr>GOALS</vt:lpstr>
      <vt:lpstr>GERMLINE VS SOMATIC VARIANTS</vt:lpstr>
      <vt:lpstr>PLOIDY</vt:lpstr>
      <vt:lpstr>HAPLOTYPES</vt:lpstr>
      <vt:lpstr>HAPLOTYPES</vt:lpstr>
      <vt:lpstr>RECOMBINATION</vt:lpstr>
      <vt:lpstr>RECOMBINATION</vt:lpstr>
      <vt:lpstr>LINKAGE DISEQUILIBRIUM (LD)</vt:lpstr>
      <vt:lpstr>DETERMINING HAPLOYPTES (PHASING)</vt:lpstr>
      <vt:lpstr>DETERMINING HAPLOYPTES (PHASING)</vt:lpstr>
      <vt:lpstr>PHASING BY TRANSMISSION</vt:lpstr>
      <vt:lpstr>PHASING BY TRANSMISSION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READ-BASED PHASING</vt:lpstr>
      <vt:lpstr>READ-BASED PHASING</vt:lpstr>
      <vt:lpstr>TRIO CALLING WORKFLOW</vt:lpstr>
      <vt:lpstr>TRIO CALLING WORKFLOW</vt:lpstr>
      <vt:lpstr>STATISTICAL PHASING</vt:lpstr>
      <vt:lpstr>STATISTICAL PHASING</vt:lpstr>
      <vt:lpstr>IMPUTATION</vt:lpstr>
      <vt:lpstr>STATISTICAL PHASING AND IMPUTATION</vt:lpstr>
      <vt:lpstr>STATISTICAL PHASING AND IMPUTATION</vt:lpstr>
      <vt:lpstr>STATISTICAL PHASING AND IMPUTATION</vt:lpstr>
      <vt:lpstr>STATISTICAL PHASING AND IMPUTATION</vt:lpstr>
      <vt:lpstr>EXPERIMENTAL DESIGN</vt:lpstr>
      <vt:lpstr>EXPERIMENTAL DESIGN</vt:lpstr>
      <vt:lpstr>EXPERIMENTAL DESIGN</vt:lpstr>
      <vt:lpstr>TRIO CALLING WORKFLOW</vt:lpstr>
      <vt:lpstr>TRIO CALLING WORKFLOW</vt:lpstr>
      <vt:lpstr>TRIO CALLING WORKFLOW</vt:lpstr>
      <vt:lpstr>TRIO CALLING WORKFLOW</vt:lpstr>
      <vt:lpstr>SOMATIC VARIANT CALLING</vt:lpstr>
      <vt:lpstr>SOMATIC VARIANT CALLING</vt:lpstr>
      <vt:lpstr>SOMATIC VARIANT CALLING</vt:lpstr>
      <vt:lpstr>SOMATIC VARIANT CALLING</vt:lpstr>
      <vt:lpstr>SOMATIC VARIANT CALLING</vt:lpstr>
      <vt:lpstr>SOMATIC VARIANT CALLING</vt:lpstr>
      <vt:lpstr>VARIANT CALLING</vt:lpstr>
      <vt:lpstr>SOMATIC VARIANT CALLING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459</cp:revision>
  <dcterms:created xsi:type="dcterms:W3CDTF">2016-11-26T13:55:20Z</dcterms:created>
  <dcterms:modified xsi:type="dcterms:W3CDTF">2017-05-23T00:35:00Z</dcterms:modified>
</cp:coreProperties>
</file>